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0" r:id="rId3"/>
    <p:sldId id="261" r:id="rId4"/>
    <p:sldId id="259"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BC23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14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F7EC78-B0EB-4D33-91DA-480EDD876F7C}"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7BB73-A61B-4680-9372-E89716844954}" type="slidenum">
              <a:rPr lang="en-US" smtClean="0"/>
              <a:t>‹#›</a:t>
            </a:fld>
            <a:endParaRPr lang="en-US"/>
          </a:p>
        </p:txBody>
      </p:sp>
    </p:spTree>
    <p:extLst>
      <p:ext uri="{BB962C8B-B14F-4D97-AF65-F5344CB8AC3E}">
        <p14:creationId xmlns:p14="http://schemas.microsoft.com/office/powerpoint/2010/main" val="245961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F7EC78-B0EB-4D33-91DA-480EDD876F7C}"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7BB73-A61B-4680-9372-E89716844954}" type="slidenum">
              <a:rPr lang="en-US" smtClean="0"/>
              <a:t>‹#›</a:t>
            </a:fld>
            <a:endParaRPr lang="en-US"/>
          </a:p>
        </p:txBody>
      </p:sp>
    </p:spTree>
    <p:extLst>
      <p:ext uri="{BB962C8B-B14F-4D97-AF65-F5344CB8AC3E}">
        <p14:creationId xmlns:p14="http://schemas.microsoft.com/office/powerpoint/2010/main" val="176567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F7EC78-B0EB-4D33-91DA-480EDD876F7C}"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7BB73-A61B-4680-9372-E89716844954}" type="slidenum">
              <a:rPr lang="en-US" smtClean="0"/>
              <a:t>‹#›</a:t>
            </a:fld>
            <a:endParaRPr lang="en-US"/>
          </a:p>
        </p:txBody>
      </p:sp>
    </p:spTree>
    <p:extLst>
      <p:ext uri="{BB962C8B-B14F-4D97-AF65-F5344CB8AC3E}">
        <p14:creationId xmlns:p14="http://schemas.microsoft.com/office/powerpoint/2010/main" val="1642658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F7EC78-B0EB-4D33-91DA-480EDD876F7C}"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7BB73-A61B-4680-9372-E89716844954}" type="slidenum">
              <a:rPr lang="en-US" smtClean="0"/>
              <a:t>‹#›</a:t>
            </a:fld>
            <a:endParaRPr lang="en-US"/>
          </a:p>
        </p:txBody>
      </p:sp>
    </p:spTree>
    <p:extLst>
      <p:ext uri="{BB962C8B-B14F-4D97-AF65-F5344CB8AC3E}">
        <p14:creationId xmlns:p14="http://schemas.microsoft.com/office/powerpoint/2010/main" val="296635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F7EC78-B0EB-4D33-91DA-480EDD876F7C}"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7BB73-A61B-4680-9372-E89716844954}" type="slidenum">
              <a:rPr lang="en-US" smtClean="0"/>
              <a:t>‹#›</a:t>
            </a:fld>
            <a:endParaRPr lang="en-US"/>
          </a:p>
        </p:txBody>
      </p:sp>
    </p:spTree>
    <p:extLst>
      <p:ext uri="{BB962C8B-B14F-4D97-AF65-F5344CB8AC3E}">
        <p14:creationId xmlns:p14="http://schemas.microsoft.com/office/powerpoint/2010/main" val="411240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F7EC78-B0EB-4D33-91DA-480EDD876F7C}"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7BB73-A61B-4680-9372-E89716844954}" type="slidenum">
              <a:rPr lang="en-US" smtClean="0"/>
              <a:t>‹#›</a:t>
            </a:fld>
            <a:endParaRPr lang="en-US"/>
          </a:p>
        </p:txBody>
      </p:sp>
    </p:spTree>
    <p:extLst>
      <p:ext uri="{BB962C8B-B14F-4D97-AF65-F5344CB8AC3E}">
        <p14:creationId xmlns:p14="http://schemas.microsoft.com/office/powerpoint/2010/main" val="2725548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F7EC78-B0EB-4D33-91DA-480EDD876F7C}" type="datetimeFigureOut">
              <a:rPr lang="en-US" smtClean="0"/>
              <a:t>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F7BB73-A61B-4680-9372-E89716844954}" type="slidenum">
              <a:rPr lang="en-US" smtClean="0"/>
              <a:t>‹#›</a:t>
            </a:fld>
            <a:endParaRPr lang="en-US"/>
          </a:p>
        </p:txBody>
      </p:sp>
    </p:spTree>
    <p:extLst>
      <p:ext uri="{BB962C8B-B14F-4D97-AF65-F5344CB8AC3E}">
        <p14:creationId xmlns:p14="http://schemas.microsoft.com/office/powerpoint/2010/main" val="50793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F7EC78-B0EB-4D33-91DA-480EDD876F7C}" type="datetimeFigureOut">
              <a:rPr lang="en-US" smtClean="0"/>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F7BB73-A61B-4680-9372-E89716844954}" type="slidenum">
              <a:rPr lang="en-US" smtClean="0"/>
              <a:t>‹#›</a:t>
            </a:fld>
            <a:endParaRPr lang="en-US"/>
          </a:p>
        </p:txBody>
      </p:sp>
    </p:spTree>
    <p:extLst>
      <p:ext uri="{BB962C8B-B14F-4D97-AF65-F5344CB8AC3E}">
        <p14:creationId xmlns:p14="http://schemas.microsoft.com/office/powerpoint/2010/main" val="73923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EC78-B0EB-4D33-91DA-480EDD876F7C}" type="datetimeFigureOut">
              <a:rPr lang="en-US" smtClean="0"/>
              <a:t>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F7BB73-A61B-4680-9372-E89716844954}" type="slidenum">
              <a:rPr lang="en-US" smtClean="0"/>
              <a:t>‹#›</a:t>
            </a:fld>
            <a:endParaRPr lang="en-US"/>
          </a:p>
        </p:txBody>
      </p:sp>
    </p:spTree>
    <p:extLst>
      <p:ext uri="{BB962C8B-B14F-4D97-AF65-F5344CB8AC3E}">
        <p14:creationId xmlns:p14="http://schemas.microsoft.com/office/powerpoint/2010/main" val="2637521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F7EC78-B0EB-4D33-91DA-480EDD876F7C}"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7BB73-A61B-4680-9372-E89716844954}" type="slidenum">
              <a:rPr lang="en-US" smtClean="0"/>
              <a:t>‹#›</a:t>
            </a:fld>
            <a:endParaRPr lang="en-US"/>
          </a:p>
        </p:txBody>
      </p:sp>
    </p:spTree>
    <p:extLst>
      <p:ext uri="{BB962C8B-B14F-4D97-AF65-F5344CB8AC3E}">
        <p14:creationId xmlns:p14="http://schemas.microsoft.com/office/powerpoint/2010/main" val="1861588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F7EC78-B0EB-4D33-91DA-480EDD876F7C}"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7BB73-A61B-4680-9372-E89716844954}" type="slidenum">
              <a:rPr lang="en-US" smtClean="0"/>
              <a:t>‹#›</a:t>
            </a:fld>
            <a:endParaRPr lang="en-US"/>
          </a:p>
        </p:txBody>
      </p:sp>
    </p:spTree>
    <p:extLst>
      <p:ext uri="{BB962C8B-B14F-4D97-AF65-F5344CB8AC3E}">
        <p14:creationId xmlns:p14="http://schemas.microsoft.com/office/powerpoint/2010/main" val="190279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EC78-B0EB-4D33-91DA-480EDD876F7C}" type="datetimeFigureOut">
              <a:rPr lang="en-US" smtClean="0"/>
              <a:t>3/1/2018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7BB73-A61B-4680-9372-E89716844954}" type="slidenum">
              <a:rPr lang="en-US" smtClean="0"/>
              <a:t>‹#›</a:t>
            </a:fld>
            <a:endParaRPr lang="en-US"/>
          </a:p>
        </p:txBody>
      </p:sp>
    </p:spTree>
    <p:extLst>
      <p:ext uri="{BB962C8B-B14F-4D97-AF65-F5344CB8AC3E}">
        <p14:creationId xmlns:p14="http://schemas.microsoft.com/office/powerpoint/2010/main" val="1730353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43914" y="1878226"/>
            <a:ext cx="6829168" cy="2970044"/>
          </a:xfrm>
          <a:prstGeom prst="rect">
            <a:avLst/>
          </a:prstGeom>
          <a:solidFill>
            <a:schemeClr val="tx1">
              <a:alpha val="82000"/>
            </a:schemeClr>
          </a:solidFill>
        </p:spPr>
        <p:txBody>
          <a:bodyPr wrap="square" rtlCol="0">
            <a:spAutoFit/>
          </a:bodyPr>
          <a:lstStyle/>
          <a:p>
            <a:pPr algn="ctr"/>
            <a:r>
              <a:rPr lang="en-US" sz="11500" b="1" dirty="0" smtClean="0">
                <a:solidFill>
                  <a:schemeClr val="bg1"/>
                </a:solidFill>
                <a:latin typeface="Agency FB" panose="020B0503020202020204" pitchFamily="34" charset="0"/>
              </a:rPr>
              <a:t>“FORGET IT!”</a:t>
            </a:r>
          </a:p>
          <a:p>
            <a:pPr algn="ctr"/>
            <a:r>
              <a:rPr lang="en-US" sz="7200" dirty="0" smtClean="0">
                <a:solidFill>
                  <a:srgbClr val="BC2338"/>
                </a:solidFill>
                <a:latin typeface="Gill Sans MT" panose="020B0502020104020203" pitchFamily="34" charset="0"/>
              </a:rPr>
              <a:t>1 PETER 2:18-25</a:t>
            </a:r>
            <a:endParaRPr lang="en-US" sz="7200" dirty="0">
              <a:solidFill>
                <a:srgbClr val="BC2338"/>
              </a:solidFill>
              <a:latin typeface="Gill Sans MT" panose="020B0502020104020203" pitchFamily="34" charset="0"/>
            </a:endParaRPr>
          </a:p>
        </p:txBody>
      </p:sp>
    </p:spTree>
    <p:extLst>
      <p:ext uri="{BB962C8B-B14F-4D97-AF65-F5344CB8AC3E}">
        <p14:creationId xmlns:p14="http://schemas.microsoft.com/office/powerpoint/2010/main" val="1363741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72995"/>
            <a:ext cx="8789773" cy="3416320"/>
          </a:xfrm>
          <a:prstGeom prst="rect">
            <a:avLst/>
          </a:prstGeom>
          <a:solidFill>
            <a:schemeClr val="tx1"/>
          </a:solidFill>
        </p:spPr>
        <p:txBody>
          <a:bodyPr wrap="square" rtlCol="0">
            <a:spAutoFit/>
          </a:bodyPr>
          <a:lstStyle/>
          <a:p>
            <a:pPr algn="ctr"/>
            <a:r>
              <a:rPr lang="en-US" sz="5400" b="1" u="sng" dirty="0" smtClean="0">
                <a:solidFill>
                  <a:srgbClr val="BC2338"/>
                </a:solidFill>
                <a:latin typeface="Gill Sans MT" panose="020B0502020104020203" pitchFamily="34" charset="0"/>
              </a:rPr>
              <a:t>1 PETER 2:22</a:t>
            </a:r>
          </a:p>
          <a:p>
            <a:pPr algn="ctr"/>
            <a:r>
              <a:rPr lang="en-US" sz="5400" dirty="0" smtClean="0">
                <a:solidFill>
                  <a:schemeClr val="bg1"/>
                </a:solidFill>
                <a:latin typeface="Gill Sans MT" panose="020B0502020104020203" pitchFamily="34" charset="0"/>
              </a:rPr>
              <a:t>“Who committed no sin, Nor was deceit found in His mouth”;</a:t>
            </a:r>
            <a:endParaRPr lang="en-US" sz="5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057502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72995"/>
            <a:ext cx="8789773" cy="5078313"/>
          </a:xfrm>
          <a:prstGeom prst="rect">
            <a:avLst/>
          </a:prstGeom>
          <a:solidFill>
            <a:schemeClr val="tx1"/>
          </a:solidFill>
        </p:spPr>
        <p:txBody>
          <a:bodyPr wrap="square" rtlCol="0">
            <a:spAutoFit/>
          </a:bodyPr>
          <a:lstStyle/>
          <a:p>
            <a:pPr algn="ctr"/>
            <a:r>
              <a:rPr lang="en-US" sz="5400" b="1" u="sng" dirty="0" smtClean="0">
                <a:solidFill>
                  <a:srgbClr val="BC2338"/>
                </a:solidFill>
                <a:latin typeface="Gill Sans MT" panose="020B0502020104020203" pitchFamily="34" charset="0"/>
              </a:rPr>
              <a:t>1 PETER 2:23</a:t>
            </a:r>
          </a:p>
          <a:p>
            <a:pPr algn="ctr"/>
            <a:r>
              <a:rPr lang="en-US" sz="5400" dirty="0" smtClean="0">
                <a:solidFill>
                  <a:schemeClr val="bg1"/>
                </a:solidFill>
                <a:latin typeface="Gill Sans MT" panose="020B0502020104020203" pitchFamily="34" charset="0"/>
              </a:rPr>
              <a:t>who, when He was reviled, did not revile in return; when He suffered, He did not threaten, but committed Himself to Him who judges righteously;</a:t>
            </a:r>
            <a:endParaRPr lang="en-US" sz="5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447017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72995"/>
            <a:ext cx="8789773" cy="5909310"/>
          </a:xfrm>
          <a:prstGeom prst="rect">
            <a:avLst/>
          </a:prstGeom>
          <a:solidFill>
            <a:schemeClr val="tx1"/>
          </a:solidFill>
        </p:spPr>
        <p:txBody>
          <a:bodyPr wrap="square" rtlCol="0">
            <a:spAutoFit/>
          </a:bodyPr>
          <a:lstStyle/>
          <a:p>
            <a:pPr algn="ctr"/>
            <a:r>
              <a:rPr lang="en-US" sz="5400" b="1" u="sng" dirty="0" smtClean="0">
                <a:solidFill>
                  <a:srgbClr val="BC2338"/>
                </a:solidFill>
                <a:latin typeface="Gill Sans MT" panose="020B0502020104020203" pitchFamily="34" charset="0"/>
              </a:rPr>
              <a:t>1 PETER 2:24</a:t>
            </a:r>
          </a:p>
          <a:p>
            <a:pPr algn="ctr"/>
            <a:r>
              <a:rPr lang="en-US" sz="5400" dirty="0" smtClean="0">
                <a:solidFill>
                  <a:schemeClr val="bg1"/>
                </a:solidFill>
                <a:latin typeface="Gill Sans MT" panose="020B0502020104020203" pitchFamily="34" charset="0"/>
              </a:rPr>
              <a:t>who Himself bore our sins in His own body on the tree, that we, having died to sins, might live for righteousness—by whose stripes you were healed.</a:t>
            </a:r>
            <a:endParaRPr lang="en-US" sz="5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522449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72995"/>
            <a:ext cx="8789773" cy="4247317"/>
          </a:xfrm>
          <a:prstGeom prst="rect">
            <a:avLst/>
          </a:prstGeom>
          <a:solidFill>
            <a:schemeClr val="tx1"/>
          </a:solidFill>
        </p:spPr>
        <p:txBody>
          <a:bodyPr wrap="square" rtlCol="0">
            <a:spAutoFit/>
          </a:bodyPr>
          <a:lstStyle/>
          <a:p>
            <a:pPr algn="ctr"/>
            <a:r>
              <a:rPr lang="en-US" sz="5400" b="1" u="sng" dirty="0" smtClean="0">
                <a:solidFill>
                  <a:srgbClr val="BC2338"/>
                </a:solidFill>
                <a:latin typeface="Gill Sans MT" panose="020B0502020104020203" pitchFamily="34" charset="0"/>
              </a:rPr>
              <a:t>1 PETER 2:25</a:t>
            </a:r>
          </a:p>
          <a:p>
            <a:pPr algn="ctr"/>
            <a:r>
              <a:rPr lang="en-US" sz="5400" dirty="0" smtClean="0">
                <a:solidFill>
                  <a:schemeClr val="bg1"/>
                </a:solidFill>
                <a:latin typeface="Gill Sans MT" panose="020B0502020104020203" pitchFamily="34" charset="0"/>
              </a:rPr>
              <a:t>For you were like sheep going astray, but have now returned to the Shepherd and Overseer of your souls.</a:t>
            </a:r>
            <a:endParaRPr lang="en-US" sz="5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724830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2422" y="576650"/>
            <a:ext cx="8756821" cy="5632311"/>
          </a:xfrm>
          <a:prstGeom prst="rect">
            <a:avLst/>
          </a:prstGeom>
          <a:solidFill>
            <a:schemeClr val="tx1"/>
          </a:solidFill>
        </p:spPr>
        <p:txBody>
          <a:bodyPr wrap="square" rtlCol="0">
            <a:spAutoFit/>
          </a:bodyPr>
          <a:lstStyle/>
          <a:p>
            <a:pPr algn="ctr"/>
            <a:r>
              <a:rPr lang="en-US" sz="7200" dirty="0" smtClean="0">
                <a:solidFill>
                  <a:schemeClr val="bg1"/>
                </a:solidFill>
                <a:latin typeface="Gill Sans MT" panose="020B0502020104020203" pitchFamily="34" charset="0"/>
              </a:rPr>
              <a:t>We are to be submissive to those over us whether </a:t>
            </a:r>
          </a:p>
          <a:p>
            <a:pPr algn="ctr"/>
            <a:r>
              <a:rPr lang="en-US" sz="7200" dirty="0" smtClean="0">
                <a:solidFill>
                  <a:schemeClr val="bg1"/>
                </a:solidFill>
                <a:latin typeface="Gill Sans MT" panose="020B0502020104020203" pitchFamily="34" charset="0"/>
              </a:rPr>
              <a:t>they are </a:t>
            </a:r>
            <a:r>
              <a:rPr lang="en-US" sz="7200" b="1" u="sng" dirty="0" smtClean="0">
                <a:solidFill>
                  <a:srgbClr val="BC2338"/>
                </a:solidFill>
                <a:latin typeface="Gill Sans MT" panose="020B0502020104020203" pitchFamily="34" charset="0"/>
              </a:rPr>
              <a:t>KIND</a:t>
            </a:r>
            <a:r>
              <a:rPr lang="en-US" sz="7200" b="1" dirty="0" smtClean="0">
                <a:solidFill>
                  <a:srgbClr val="BC2338"/>
                </a:solidFill>
                <a:latin typeface="Gill Sans MT" panose="020B0502020104020203" pitchFamily="34" charset="0"/>
              </a:rPr>
              <a:t> </a:t>
            </a:r>
            <a:r>
              <a:rPr lang="en-US" sz="7200" dirty="0" smtClean="0">
                <a:solidFill>
                  <a:schemeClr val="bg1"/>
                </a:solidFill>
                <a:latin typeface="Gill Sans MT" panose="020B0502020104020203" pitchFamily="34" charset="0"/>
              </a:rPr>
              <a:t>or</a:t>
            </a:r>
            <a:r>
              <a:rPr lang="en-US" sz="7200" b="1" dirty="0" smtClean="0">
                <a:solidFill>
                  <a:schemeClr val="bg1"/>
                </a:solidFill>
                <a:latin typeface="Gill Sans MT" panose="020B0502020104020203" pitchFamily="34" charset="0"/>
              </a:rPr>
              <a:t> </a:t>
            </a:r>
            <a:r>
              <a:rPr lang="en-US" sz="7200" b="1" u="sng" dirty="0" smtClean="0">
                <a:solidFill>
                  <a:srgbClr val="BC2338"/>
                </a:solidFill>
                <a:latin typeface="Gill Sans MT" panose="020B0502020104020203" pitchFamily="34" charset="0"/>
              </a:rPr>
              <a:t>UNKIND</a:t>
            </a:r>
            <a:r>
              <a:rPr lang="en-US" sz="7200" dirty="0" smtClean="0">
                <a:solidFill>
                  <a:schemeClr val="bg1"/>
                </a:solidFill>
                <a:latin typeface="Gill Sans MT" panose="020B0502020104020203" pitchFamily="34" charset="0"/>
              </a:rPr>
              <a:t>.</a:t>
            </a:r>
            <a:endParaRPr lang="en-US" sz="72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847418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4184" y="1631093"/>
            <a:ext cx="8756821" cy="3416320"/>
          </a:xfrm>
          <a:prstGeom prst="rect">
            <a:avLst/>
          </a:prstGeom>
          <a:solidFill>
            <a:schemeClr val="tx1"/>
          </a:solidFill>
        </p:spPr>
        <p:txBody>
          <a:bodyPr wrap="square" rtlCol="0">
            <a:spAutoFit/>
          </a:bodyPr>
          <a:lstStyle/>
          <a:p>
            <a:pPr algn="ctr"/>
            <a:r>
              <a:rPr lang="en-US" sz="7200" dirty="0" smtClean="0">
                <a:solidFill>
                  <a:schemeClr val="bg1"/>
                </a:solidFill>
                <a:latin typeface="Gill Sans MT" panose="020B0502020104020203" pitchFamily="34" charset="0"/>
              </a:rPr>
              <a:t>It is </a:t>
            </a:r>
            <a:r>
              <a:rPr lang="en-US" sz="7200" b="1" u="sng" dirty="0" smtClean="0">
                <a:solidFill>
                  <a:srgbClr val="BC2338"/>
                </a:solidFill>
                <a:latin typeface="Gill Sans MT" panose="020B0502020104020203" pitchFamily="34" charset="0"/>
              </a:rPr>
              <a:t>GRACE</a:t>
            </a:r>
            <a:r>
              <a:rPr lang="en-US" sz="7200" dirty="0" smtClean="0">
                <a:solidFill>
                  <a:schemeClr val="bg1"/>
                </a:solidFill>
                <a:latin typeface="Gill Sans MT" panose="020B0502020104020203" pitchFamily="34" charset="0"/>
              </a:rPr>
              <a:t> when </a:t>
            </a:r>
          </a:p>
          <a:p>
            <a:pPr algn="ctr"/>
            <a:r>
              <a:rPr lang="en-US" sz="7200" dirty="0" smtClean="0">
                <a:solidFill>
                  <a:schemeClr val="bg1"/>
                </a:solidFill>
                <a:latin typeface="Gill Sans MT" panose="020B0502020104020203" pitchFamily="34" charset="0"/>
              </a:rPr>
              <a:t>we suffer for wrong and take it.</a:t>
            </a:r>
            <a:endParaRPr lang="en-US" sz="72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146881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4184" y="1161537"/>
            <a:ext cx="8756821" cy="4524315"/>
          </a:xfrm>
          <a:prstGeom prst="rect">
            <a:avLst/>
          </a:prstGeom>
          <a:solidFill>
            <a:schemeClr val="tx1"/>
          </a:solidFill>
        </p:spPr>
        <p:txBody>
          <a:bodyPr wrap="square" rtlCol="0">
            <a:spAutoFit/>
          </a:bodyPr>
          <a:lstStyle/>
          <a:p>
            <a:pPr algn="ctr"/>
            <a:r>
              <a:rPr lang="en-US" sz="7200" dirty="0" smtClean="0">
                <a:solidFill>
                  <a:schemeClr val="bg1"/>
                </a:solidFill>
                <a:latin typeface="Gill Sans MT" panose="020B0502020104020203" pitchFamily="34" charset="0"/>
              </a:rPr>
              <a:t>It takes a </a:t>
            </a:r>
          </a:p>
          <a:p>
            <a:pPr algn="ctr"/>
            <a:r>
              <a:rPr lang="en-US" sz="7200" b="1" u="sng" dirty="0" smtClean="0">
                <a:solidFill>
                  <a:srgbClr val="BC2338"/>
                </a:solidFill>
                <a:latin typeface="Gill Sans MT" panose="020B0502020104020203" pitchFamily="34" charset="0"/>
              </a:rPr>
              <a:t>SPIRIT</a:t>
            </a:r>
            <a:r>
              <a:rPr lang="en-US" sz="7200" b="1" dirty="0" smtClean="0">
                <a:solidFill>
                  <a:srgbClr val="BC2338"/>
                </a:solidFill>
                <a:latin typeface="Gill Sans MT" panose="020B0502020104020203" pitchFamily="34" charset="0"/>
              </a:rPr>
              <a:t>-</a:t>
            </a:r>
            <a:r>
              <a:rPr lang="en-US" sz="7200" b="1" u="sng" dirty="0" smtClean="0">
                <a:solidFill>
                  <a:srgbClr val="BC2338"/>
                </a:solidFill>
                <a:latin typeface="Gill Sans MT" panose="020B0502020104020203" pitchFamily="34" charset="0"/>
              </a:rPr>
              <a:t>FILLED</a:t>
            </a:r>
            <a:r>
              <a:rPr lang="en-US" sz="7200" dirty="0" smtClean="0">
                <a:solidFill>
                  <a:schemeClr val="bg1"/>
                </a:solidFill>
                <a:latin typeface="Gill Sans MT" panose="020B0502020104020203" pitchFamily="34" charset="0"/>
              </a:rPr>
              <a:t> believer to let God right the wrongs.</a:t>
            </a:r>
            <a:endParaRPr lang="en-US" sz="72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795719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72995"/>
            <a:ext cx="8789773" cy="5909310"/>
          </a:xfrm>
          <a:prstGeom prst="rect">
            <a:avLst/>
          </a:prstGeom>
          <a:solidFill>
            <a:schemeClr val="tx1"/>
          </a:solidFill>
        </p:spPr>
        <p:txBody>
          <a:bodyPr wrap="square" rtlCol="0">
            <a:spAutoFit/>
          </a:bodyPr>
          <a:lstStyle/>
          <a:p>
            <a:pPr algn="ctr"/>
            <a:r>
              <a:rPr lang="en-US" sz="5400" b="1" u="sng" dirty="0" smtClean="0">
                <a:solidFill>
                  <a:srgbClr val="BC2338"/>
                </a:solidFill>
                <a:latin typeface="Gill Sans MT" panose="020B0502020104020203" pitchFamily="34" charset="0"/>
              </a:rPr>
              <a:t>ROMANS 12:16</a:t>
            </a:r>
          </a:p>
          <a:p>
            <a:pPr algn="ctr"/>
            <a:r>
              <a:rPr lang="en-US" sz="5400" dirty="0" smtClean="0">
                <a:solidFill>
                  <a:schemeClr val="bg1"/>
                </a:solidFill>
                <a:latin typeface="Gill Sans MT" panose="020B0502020104020203" pitchFamily="34" charset="0"/>
              </a:rPr>
              <a:t>Be of the same mind toward one another. Do not set your mind on high things, but associate with the humble. Do not be wise in your own opinion.</a:t>
            </a:r>
            <a:endParaRPr lang="en-US" sz="5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4084531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72995"/>
            <a:ext cx="8789773" cy="3416320"/>
          </a:xfrm>
          <a:prstGeom prst="rect">
            <a:avLst/>
          </a:prstGeom>
          <a:solidFill>
            <a:schemeClr val="tx1"/>
          </a:solidFill>
        </p:spPr>
        <p:txBody>
          <a:bodyPr wrap="square" rtlCol="0">
            <a:spAutoFit/>
          </a:bodyPr>
          <a:lstStyle/>
          <a:p>
            <a:pPr algn="ctr"/>
            <a:r>
              <a:rPr lang="en-US" sz="5400" b="1" u="sng" dirty="0" smtClean="0">
                <a:solidFill>
                  <a:srgbClr val="BC2338"/>
                </a:solidFill>
                <a:latin typeface="Gill Sans MT" panose="020B0502020104020203" pitchFamily="34" charset="0"/>
              </a:rPr>
              <a:t>ROMANS 12:17</a:t>
            </a:r>
          </a:p>
          <a:p>
            <a:pPr algn="ctr"/>
            <a:r>
              <a:rPr lang="en-US" sz="5400" dirty="0" smtClean="0">
                <a:solidFill>
                  <a:schemeClr val="bg1"/>
                </a:solidFill>
                <a:latin typeface="Gill Sans MT" panose="020B0502020104020203" pitchFamily="34" charset="0"/>
              </a:rPr>
              <a:t>Repay no one evil for evil. Have regard for good things in the sight of all men.</a:t>
            </a:r>
            <a:endParaRPr lang="en-US" sz="5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142973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72995"/>
            <a:ext cx="8789773" cy="3416320"/>
          </a:xfrm>
          <a:prstGeom prst="rect">
            <a:avLst/>
          </a:prstGeom>
          <a:solidFill>
            <a:schemeClr val="tx1"/>
          </a:solidFill>
        </p:spPr>
        <p:txBody>
          <a:bodyPr wrap="square" rtlCol="0">
            <a:spAutoFit/>
          </a:bodyPr>
          <a:lstStyle/>
          <a:p>
            <a:pPr algn="ctr"/>
            <a:r>
              <a:rPr lang="en-US" sz="5400" b="1" u="sng" dirty="0" smtClean="0">
                <a:solidFill>
                  <a:srgbClr val="BC2338"/>
                </a:solidFill>
                <a:latin typeface="Gill Sans MT" panose="020B0502020104020203" pitchFamily="34" charset="0"/>
              </a:rPr>
              <a:t>ROMANS 12:18</a:t>
            </a:r>
          </a:p>
          <a:p>
            <a:pPr algn="ctr"/>
            <a:r>
              <a:rPr lang="en-US" sz="5400" dirty="0" smtClean="0">
                <a:solidFill>
                  <a:schemeClr val="bg1"/>
                </a:solidFill>
                <a:latin typeface="Gill Sans MT" panose="020B0502020104020203" pitchFamily="34" charset="0"/>
              </a:rPr>
              <a:t>If it is possible, as much as depends on you, live peaceably with all men.</a:t>
            </a:r>
            <a:endParaRPr lang="en-US" sz="5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011519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9422"/>
          <a:stretch/>
        </p:blipFill>
        <p:spPr>
          <a:xfrm>
            <a:off x="465437" y="757882"/>
            <a:ext cx="8192750" cy="5461686"/>
          </a:xfrm>
          <a:prstGeom prst="rect">
            <a:avLst/>
          </a:prstGeom>
        </p:spPr>
      </p:pic>
    </p:spTree>
    <p:extLst>
      <p:ext uri="{BB962C8B-B14F-4D97-AF65-F5344CB8AC3E}">
        <p14:creationId xmlns:p14="http://schemas.microsoft.com/office/powerpoint/2010/main" val="822510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72995"/>
            <a:ext cx="8789773" cy="5078313"/>
          </a:xfrm>
          <a:prstGeom prst="rect">
            <a:avLst/>
          </a:prstGeom>
          <a:solidFill>
            <a:schemeClr val="tx1"/>
          </a:solidFill>
        </p:spPr>
        <p:txBody>
          <a:bodyPr wrap="square" rtlCol="0">
            <a:spAutoFit/>
          </a:bodyPr>
          <a:lstStyle/>
          <a:p>
            <a:pPr algn="ctr"/>
            <a:r>
              <a:rPr lang="en-US" sz="5400" b="1" u="sng" dirty="0" smtClean="0">
                <a:solidFill>
                  <a:srgbClr val="BC2338"/>
                </a:solidFill>
                <a:latin typeface="Gill Sans MT" panose="020B0502020104020203" pitchFamily="34" charset="0"/>
              </a:rPr>
              <a:t>ROMANS 12:19</a:t>
            </a:r>
          </a:p>
          <a:p>
            <a:pPr algn="ctr"/>
            <a:r>
              <a:rPr lang="en-US" sz="5400" dirty="0" smtClean="0">
                <a:solidFill>
                  <a:schemeClr val="bg1"/>
                </a:solidFill>
                <a:latin typeface="Gill Sans MT" panose="020B0502020104020203" pitchFamily="34" charset="0"/>
              </a:rPr>
              <a:t>Beloved, do not avenge yourselves, but rather give place to wrath; for it is written, “Vengeance is Mine, I will repay,” says the Lord.</a:t>
            </a:r>
            <a:endParaRPr lang="en-US" sz="5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866201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72995"/>
            <a:ext cx="8789773" cy="5078313"/>
          </a:xfrm>
          <a:prstGeom prst="rect">
            <a:avLst/>
          </a:prstGeom>
          <a:solidFill>
            <a:schemeClr val="tx1"/>
          </a:solidFill>
        </p:spPr>
        <p:txBody>
          <a:bodyPr wrap="square" rtlCol="0">
            <a:spAutoFit/>
          </a:bodyPr>
          <a:lstStyle/>
          <a:p>
            <a:pPr algn="ctr"/>
            <a:r>
              <a:rPr lang="en-US" sz="5400" b="1" u="sng" dirty="0" smtClean="0">
                <a:solidFill>
                  <a:srgbClr val="BC2338"/>
                </a:solidFill>
                <a:latin typeface="Gill Sans MT" panose="020B0502020104020203" pitchFamily="34" charset="0"/>
              </a:rPr>
              <a:t>ROMANS 12:20</a:t>
            </a:r>
          </a:p>
          <a:p>
            <a:pPr algn="ctr"/>
            <a:r>
              <a:rPr lang="en-US" sz="5400" dirty="0" smtClean="0">
                <a:solidFill>
                  <a:schemeClr val="bg1"/>
                </a:solidFill>
                <a:latin typeface="Gill Sans MT" panose="020B0502020104020203" pitchFamily="34" charset="0"/>
              </a:rPr>
              <a:t>Therefore “If your enemy is hungry, feed him; If he is thirsty, give him a drink; For in so doing you will heap coals of fire on his head.”</a:t>
            </a:r>
            <a:endParaRPr lang="en-US" sz="5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5982591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72995"/>
            <a:ext cx="8789773" cy="2585323"/>
          </a:xfrm>
          <a:prstGeom prst="rect">
            <a:avLst/>
          </a:prstGeom>
          <a:solidFill>
            <a:schemeClr val="tx1"/>
          </a:solidFill>
        </p:spPr>
        <p:txBody>
          <a:bodyPr wrap="square" rtlCol="0">
            <a:spAutoFit/>
          </a:bodyPr>
          <a:lstStyle/>
          <a:p>
            <a:pPr algn="ctr"/>
            <a:r>
              <a:rPr lang="en-US" sz="5400" b="1" u="sng" dirty="0" smtClean="0">
                <a:solidFill>
                  <a:srgbClr val="BC2338"/>
                </a:solidFill>
                <a:latin typeface="Gill Sans MT" panose="020B0502020104020203" pitchFamily="34" charset="0"/>
              </a:rPr>
              <a:t>ROMANS 12:21</a:t>
            </a:r>
          </a:p>
          <a:p>
            <a:pPr algn="ctr"/>
            <a:r>
              <a:rPr lang="en-US" sz="5400" dirty="0" smtClean="0">
                <a:solidFill>
                  <a:schemeClr val="bg1"/>
                </a:solidFill>
                <a:latin typeface="Gill Sans MT" panose="020B0502020104020203" pitchFamily="34" charset="0"/>
              </a:rPr>
              <a:t>Do not be overcome by evil, but overcome evil with good.</a:t>
            </a:r>
            <a:endParaRPr lang="en-US" sz="5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505200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50" y="152400"/>
            <a:ext cx="4381500" cy="6553200"/>
          </a:xfrm>
          <a:prstGeom prst="rect">
            <a:avLst/>
          </a:prstGeom>
        </p:spPr>
      </p:pic>
    </p:spTree>
    <p:extLst>
      <p:ext uri="{BB962C8B-B14F-4D97-AF65-F5344CB8AC3E}">
        <p14:creationId xmlns:p14="http://schemas.microsoft.com/office/powerpoint/2010/main" val="436761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407967">
            <a:off x="160408" y="527222"/>
            <a:ext cx="9143999" cy="6001643"/>
          </a:xfrm>
          <a:prstGeom prst="rect">
            <a:avLst/>
          </a:prstGeom>
          <a:noFill/>
        </p:spPr>
        <p:txBody>
          <a:bodyPr wrap="square" rtlCol="0">
            <a:spAutoFit/>
          </a:bodyPr>
          <a:lstStyle/>
          <a:p>
            <a:pPr algn="ctr"/>
            <a:r>
              <a:rPr lang="en-US" sz="4800" b="1" dirty="0" smtClean="0">
                <a:solidFill>
                  <a:srgbClr val="663300"/>
                </a:solidFill>
                <a:latin typeface="Poor Richard" panose="02080502050505020702" pitchFamily="18" charset="0"/>
              </a:rPr>
              <a:t>If you see a tall fellow ahead of a crowd,</a:t>
            </a:r>
          </a:p>
          <a:p>
            <a:pPr algn="ctr"/>
            <a:r>
              <a:rPr lang="en-US" sz="4800" b="1" dirty="0" smtClean="0">
                <a:solidFill>
                  <a:srgbClr val="663300"/>
                </a:solidFill>
                <a:latin typeface="Poor Richard" panose="02080502050505020702" pitchFamily="18" charset="0"/>
              </a:rPr>
              <a:t>A leader of men, marching fearless </a:t>
            </a:r>
          </a:p>
          <a:p>
            <a:pPr algn="ctr"/>
            <a:r>
              <a:rPr lang="en-US" sz="4800" b="1" dirty="0" smtClean="0">
                <a:solidFill>
                  <a:srgbClr val="663300"/>
                </a:solidFill>
                <a:latin typeface="Poor Richard" panose="02080502050505020702" pitchFamily="18" charset="0"/>
              </a:rPr>
              <a:t>and proud,</a:t>
            </a:r>
          </a:p>
          <a:p>
            <a:pPr algn="ctr"/>
            <a:r>
              <a:rPr lang="en-US" sz="4800" b="1" dirty="0" smtClean="0">
                <a:solidFill>
                  <a:srgbClr val="663300"/>
                </a:solidFill>
                <a:latin typeface="Poor Richard" panose="02080502050505020702" pitchFamily="18" charset="0"/>
              </a:rPr>
              <a:t>And you know of a tale whose </a:t>
            </a:r>
          </a:p>
          <a:p>
            <a:pPr algn="ctr"/>
            <a:r>
              <a:rPr lang="en-US" sz="4800" b="1" dirty="0" smtClean="0">
                <a:solidFill>
                  <a:srgbClr val="663300"/>
                </a:solidFill>
                <a:latin typeface="Poor Richard" panose="02080502050505020702" pitchFamily="18" charset="0"/>
              </a:rPr>
              <a:t>mere telling aloud</a:t>
            </a:r>
          </a:p>
          <a:p>
            <a:pPr algn="ctr"/>
            <a:r>
              <a:rPr lang="en-US" sz="4800" b="1" dirty="0" smtClean="0">
                <a:solidFill>
                  <a:srgbClr val="663300"/>
                </a:solidFill>
                <a:latin typeface="Poor Richard" panose="02080502050505020702" pitchFamily="18" charset="0"/>
              </a:rPr>
              <a:t>Would cause his proud head in </a:t>
            </a:r>
          </a:p>
          <a:p>
            <a:pPr algn="ctr"/>
            <a:r>
              <a:rPr lang="en-US" sz="4800" b="1" dirty="0" smtClean="0">
                <a:solidFill>
                  <a:srgbClr val="663300"/>
                </a:solidFill>
                <a:latin typeface="Poor Richard" panose="02080502050505020702" pitchFamily="18" charset="0"/>
              </a:rPr>
              <a:t>anguish be bowed,</a:t>
            </a:r>
          </a:p>
          <a:p>
            <a:pPr algn="ctr"/>
            <a:r>
              <a:rPr lang="en-US" sz="4800" b="1" dirty="0" smtClean="0">
                <a:solidFill>
                  <a:srgbClr val="663300"/>
                </a:solidFill>
                <a:latin typeface="Poor Richard" panose="02080502050505020702" pitchFamily="18" charset="0"/>
              </a:rPr>
              <a:t>It’s a pretty good plan to forget it.</a:t>
            </a:r>
            <a:endParaRPr lang="en-US" sz="4800" b="1" dirty="0">
              <a:solidFill>
                <a:srgbClr val="663300"/>
              </a:solidFill>
              <a:latin typeface="Poor Richard" panose="02080502050505020702" pitchFamily="18" charset="0"/>
            </a:endParaRPr>
          </a:p>
        </p:txBody>
      </p:sp>
    </p:spTree>
    <p:extLst>
      <p:ext uri="{BB962C8B-B14F-4D97-AF65-F5344CB8AC3E}">
        <p14:creationId xmlns:p14="http://schemas.microsoft.com/office/powerpoint/2010/main" val="1208097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407967">
            <a:off x="36840" y="420131"/>
            <a:ext cx="9143999" cy="6001643"/>
          </a:xfrm>
          <a:prstGeom prst="rect">
            <a:avLst/>
          </a:prstGeom>
          <a:noFill/>
        </p:spPr>
        <p:txBody>
          <a:bodyPr wrap="square" rtlCol="0">
            <a:spAutoFit/>
          </a:bodyPr>
          <a:lstStyle/>
          <a:p>
            <a:pPr algn="ctr"/>
            <a:r>
              <a:rPr lang="en-US" sz="4800" b="1" dirty="0" smtClean="0">
                <a:solidFill>
                  <a:srgbClr val="663300"/>
                </a:solidFill>
                <a:latin typeface="Poor Richard" panose="02080502050505020702" pitchFamily="18" charset="0"/>
              </a:rPr>
              <a:t>If you know of a skeleton hidden away</a:t>
            </a:r>
          </a:p>
          <a:p>
            <a:pPr algn="ctr"/>
            <a:r>
              <a:rPr lang="en-US" sz="4800" b="1" dirty="0" smtClean="0">
                <a:solidFill>
                  <a:srgbClr val="663300"/>
                </a:solidFill>
                <a:latin typeface="Poor Richard" panose="02080502050505020702" pitchFamily="18" charset="0"/>
              </a:rPr>
              <a:t>In a closet, and guarded, and kept from the day</a:t>
            </a:r>
          </a:p>
          <a:p>
            <a:pPr algn="ctr"/>
            <a:r>
              <a:rPr lang="en-US" sz="4800" b="1" dirty="0" smtClean="0">
                <a:solidFill>
                  <a:srgbClr val="663300"/>
                </a:solidFill>
                <a:latin typeface="Poor Richard" panose="02080502050505020702" pitchFamily="18" charset="0"/>
              </a:rPr>
              <a:t>In the dark, whose showing, whose sudden display</a:t>
            </a:r>
          </a:p>
          <a:p>
            <a:pPr algn="ctr"/>
            <a:r>
              <a:rPr lang="en-US" sz="4800" b="1" dirty="0" smtClean="0">
                <a:solidFill>
                  <a:srgbClr val="663300"/>
                </a:solidFill>
                <a:latin typeface="Poor Richard" panose="02080502050505020702" pitchFamily="18" charset="0"/>
              </a:rPr>
              <a:t>Would cause grief and sorrow and pain and dismay,</a:t>
            </a:r>
          </a:p>
          <a:p>
            <a:pPr algn="ctr"/>
            <a:r>
              <a:rPr lang="en-US" sz="4800" b="1" dirty="0" smtClean="0">
                <a:solidFill>
                  <a:srgbClr val="663300"/>
                </a:solidFill>
                <a:latin typeface="Poor Richard" panose="02080502050505020702" pitchFamily="18" charset="0"/>
              </a:rPr>
              <a:t>It’s a pretty good plan to forget it.</a:t>
            </a:r>
            <a:endParaRPr lang="en-US" sz="4800" b="1" dirty="0">
              <a:solidFill>
                <a:srgbClr val="663300"/>
              </a:solidFill>
              <a:latin typeface="Poor Richard" panose="02080502050505020702" pitchFamily="18" charset="0"/>
            </a:endParaRPr>
          </a:p>
        </p:txBody>
      </p:sp>
    </p:spTree>
    <p:extLst>
      <p:ext uri="{BB962C8B-B14F-4D97-AF65-F5344CB8AC3E}">
        <p14:creationId xmlns:p14="http://schemas.microsoft.com/office/powerpoint/2010/main" val="798678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407967">
            <a:off x="36840" y="789464"/>
            <a:ext cx="9143999" cy="5262979"/>
          </a:xfrm>
          <a:prstGeom prst="rect">
            <a:avLst/>
          </a:prstGeom>
          <a:noFill/>
        </p:spPr>
        <p:txBody>
          <a:bodyPr wrap="square" rtlCol="0">
            <a:spAutoFit/>
          </a:bodyPr>
          <a:lstStyle/>
          <a:p>
            <a:pPr algn="ctr"/>
            <a:r>
              <a:rPr lang="en-US" sz="4800" b="1" dirty="0" smtClean="0">
                <a:solidFill>
                  <a:srgbClr val="663300"/>
                </a:solidFill>
                <a:latin typeface="Poor Richard" panose="02080502050505020702" pitchFamily="18" charset="0"/>
              </a:rPr>
              <a:t>If you know of a tale that will darken the joy</a:t>
            </a:r>
          </a:p>
          <a:p>
            <a:pPr algn="ctr"/>
            <a:r>
              <a:rPr lang="en-US" sz="4800" b="1" dirty="0" smtClean="0">
                <a:solidFill>
                  <a:srgbClr val="663300"/>
                </a:solidFill>
                <a:latin typeface="Poor Richard" panose="02080502050505020702" pitchFamily="18" charset="0"/>
              </a:rPr>
              <a:t>Of a man or woman, a girl or a boy,</a:t>
            </a:r>
          </a:p>
          <a:p>
            <a:pPr algn="ctr"/>
            <a:r>
              <a:rPr lang="en-US" sz="4800" b="1" dirty="0" smtClean="0">
                <a:solidFill>
                  <a:srgbClr val="663300"/>
                </a:solidFill>
                <a:latin typeface="Poor Richard" panose="02080502050505020702" pitchFamily="18" charset="0"/>
              </a:rPr>
              <a:t>That will wipe out a smile or the least bit annoy</a:t>
            </a:r>
          </a:p>
          <a:p>
            <a:pPr algn="ctr"/>
            <a:r>
              <a:rPr lang="en-US" sz="4800" b="1" dirty="0" smtClean="0">
                <a:solidFill>
                  <a:srgbClr val="663300"/>
                </a:solidFill>
                <a:latin typeface="Poor Richard" panose="02080502050505020702" pitchFamily="18" charset="0"/>
              </a:rPr>
              <a:t>A fellow, or cause any gladness to cloy,</a:t>
            </a:r>
          </a:p>
          <a:p>
            <a:pPr algn="ctr"/>
            <a:r>
              <a:rPr lang="en-US" sz="4800" b="1" dirty="0" smtClean="0">
                <a:solidFill>
                  <a:srgbClr val="663300"/>
                </a:solidFill>
                <a:latin typeface="Poor Richard" panose="02080502050505020702" pitchFamily="18" charset="0"/>
              </a:rPr>
              <a:t>It’s a pretty good plan to forget it!</a:t>
            </a:r>
            <a:endParaRPr lang="en-US" sz="4800" b="1" dirty="0">
              <a:solidFill>
                <a:srgbClr val="663300"/>
              </a:solidFill>
              <a:latin typeface="Poor Richard" panose="02080502050505020702" pitchFamily="18" charset="0"/>
            </a:endParaRPr>
          </a:p>
        </p:txBody>
      </p:sp>
    </p:spTree>
    <p:extLst>
      <p:ext uri="{BB962C8B-B14F-4D97-AF65-F5344CB8AC3E}">
        <p14:creationId xmlns:p14="http://schemas.microsoft.com/office/powerpoint/2010/main" val="1483099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43914" y="1878226"/>
            <a:ext cx="6829168" cy="2970044"/>
          </a:xfrm>
          <a:prstGeom prst="rect">
            <a:avLst/>
          </a:prstGeom>
          <a:solidFill>
            <a:schemeClr val="tx1">
              <a:alpha val="82000"/>
            </a:schemeClr>
          </a:solidFill>
        </p:spPr>
        <p:txBody>
          <a:bodyPr wrap="square" rtlCol="0">
            <a:spAutoFit/>
          </a:bodyPr>
          <a:lstStyle/>
          <a:p>
            <a:pPr algn="ctr"/>
            <a:r>
              <a:rPr lang="en-US" sz="11500" b="1" dirty="0" smtClean="0">
                <a:solidFill>
                  <a:schemeClr val="bg1"/>
                </a:solidFill>
                <a:latin typeface="Agency FB" panose="020B0503020202020204" pitchFamily="34" charset="0"/>
              </a:rPr>
              <a:t>“FORGET IT!”</a:t>
            </a:r>
          </a:p>
          <a:p>
            <a:pPr algn="ctr"/>
            <a:r>
              <a:rPr lang="en-US" sz="7200" dirty="0" smtClean="0">
                <a:solidFill>
                  <a:srgbClr val="BC2338"/>
                </a:solidFill>
                <a:latin typeface="Gill Sans MT" panose="020B0502020104020203" pitchFamily="34" charset="0"/>
              </a:rPr>
              <a:t>1 PETER 2:18-25</a:t>
            </a:r>
            <a:endParaRPr lang="en-US" sz="7200" dirty="0">
              <a:solidFill>
                <a:srgbClr val="BC2338"/>
              </a:solidFill>
              <a:latin typeface="Gill Sans MT" panose="020B0502020104020203" pitchFamily="34" charset="0"/>
            </a:endParaRPr>
          </a:p>
        </p:txBody>
      </p:sp>
    </p:spTree>
    <p:extLst>
      <p:ext uri="{BB962C8B-B14F-4D97-AF65-F5344CB8AC3E}">
        <p14:creationId xmlns:p14="http://schemas.microsoft.com/office/powerpoint/2010/main" val="2430625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820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72995"/>
            <a:ext cx="8789773" cy="4247317"/>
          </a:xfrm>
          <a:prstGeom prst="rect">
            <a:avLst/>
          </a:prstGeom>
          <a:solidFill>
            <a:schemeClr val="tx1"/>
          </a:solidFill>
        </p:spPr>
        <p:txBody>
          <a:bodyPr wrap="square" rtlCol="0">
            <a:spAutoFit/>
          </a:bodyPr>
          <a:lstStyle/>
          <a:p>
            <a:pPr algn="ctr"/>
            <a:r>
              <a:rPr lang="en-US" sz="5400" b="1" u="sng" dirty="0" smtClean="0">
                <a:solidFill>
                  <a:srgbClr val="BC2338"/>
                </a:solidFill>
                <a:latin typeface="Gill Sans MT" panose="020B0502020104020203" pitchFamily="34" charset="0"/>
              </a:rPr>
              <a:t>1 PETER 2:18</a:t>
            </a:r>
          </a:p>
          <a:p>
            <a:pPr algn="ctr"/>
            <a:r>
              <a:rPr lang="en-US" sz="5400" dirty="0" smtClean="0">
                <a:solidFill>
                  <a:schemeClr val="bg1"/>
                </a:solidFill>
                <a:latin typeface="Gill Sans MT" panose="020B0502020104020203" pitchFamily="34" charset="0"/>
              </a:rPr>
              <a:t>Servants, be submissive to your masters with all fear, not only to the good and gentle, but also to the harsh.</a:t>
            </a:r>
            <a:endParaRPr lang="en-US" sz="5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415034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72995"/>
            <a:ext cx="8789773" cy="4247317"/>
          </a:xfrm>
          <a:prstGeom prst="rect">
            <a:avLst/>
          </a:prstGeom>
          <a:solidFill>
            <a:schemeClr val="tx1"/>
          </a:solidFill>
        </p:spPr>
        <p:txBody>
          <a:bodyPr wrap="square" rtlCol="0">
            <a:spAutoFit/>
          </a:bodyPr>
          <a:lstStyle/>
          <a:p>
            <a:pPr algn="ctr"/>
            <a:r>
              <a:rPr lang="en-US" sz="5400" b="1" u="sng" dirty="0" smtClean="0">
                <a:solidFill>
                  <a:srgbClr val="BC2338"/>
                </a:solidFill>
                <a:latin typeface="Gill Sans MT" panose="020B0502020104020203" pitchFamily="34" charset="0"/>
              </a:rPr>
              <a:t>1 PETER 2:19</a:t>
            </a:r>
          </a:p>
          <a:p>
            <a:pPr algn="ctr"/>
            <a:r>
              <a:rPr lang="en-US" sz="5400" dirty="0" smtClean="0">
                <a:solidFill>
                  <a:schemeClr val="bg1"/>
                </a:solidFill>
                <a:latin typeface="Gill Sans MT" panose="020B0502020104020203" pitchFamily="34" charset="0"/>
              </a:rPr>
              <a:t>For this is commendable, if because of conscience toward God one endures grief, suffering wrongfully.</a:t>
            </a:r>
            <a:endParaRPr lang="en-US" sz="5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781277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72995"/>
            <a:ext cx="8789773" cy="5909310"/>
          </a:xfrm>
          <a:prstGeom prst="rect">
            <a:avLst/>
          </a:prstGeom>
          <a:solidFill>
            <a:schemeClr val="tx1"/>
          </a:solidFill>
        </p:spPr>
        <p:txBody>
          <a:bodyPr wrap="square" rtlCol="0">
            <a:spAutoFit/>
          </a:bodyPr>
          <a:lstStyle/>
          <a:p>
            <a:pPr algn="ctr"/>
            <a:r>
              <a:rPr lang="en-US" sz="5400" b="1" u="sng" dirty="0" smtClean="0">
                <a:solidFill>
                  <a:srgbClr val="BC2338"/>
                </a:solidFill>
                <a:latin typeface="Gill Sans MT" panose="020B0502020104020203" pitchFamily="34" charset="0"/>
              </a:rPr>
              <a:t>1 PETER 2:20</a:t>
            </a:r>
          </a:p>
          <a:p>
            <a:pPr algn="ctr"/>
            <a:r>
              <a:rPr lang="en-US" sz="5400" dirty="0" smtClean="0">
                <a:solidFill>
                  <a:schemeClr val="bg1"/>
                </a:solidFill>
                <a:latin typeface="Gill Sans MT" panose="020B0502020104020203" pitchFamily="34" charset="0"/>
              </a:rPr>
              <a:t>For what credit is it if, when you are beaten for your faults, you take it patiently? But when you do good and suffer, if you take it patiently, this is commendable before God.</a:t>
            </a:r>
            <a:endParaRPr lang="en-US" sz="5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164329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72995"/>
            <a:ext cx="8789773" cy="5078313"/>
          </a:xfrm>
          <a:prstGeom prst="rect">
            <a:avLst/>
          </a:prstGeom>
          <a:solidFill>
            <a:schemeClr val="tx1"/>
          </a:solidFill>
        </p:spPr>
        <p:txBody>
          <a:bodyPr wrap="square" rtlCol="0">
            <a:spAutoFit/>
          </a:bodyPr>
          <a:lstStyle/>
          <a:p>
            <a:pPr algn="ctr"/>
            <a:r>
              <a:rPr lang="en-US" sz="5400" b="1" u="sng" dirty="0" smtClean="0">
                <a:solidFill>
                  <a:srgbClr val="BC2338"/>
                </a:solidFill>
                <a:latin typeface="Gill Sans MT" panose="020B0502020104020203" pitchFamily="34" charset="0"/>
              </a:rPr>
              <a:t>1 PETER 2:21</a:t>
            </a:r>
          </a:p>
          <a:p>
            <a:pPr algn="ctr"/>
            <a:r>
              <a:rPr lang="en-US" sz="5400" dirty="0" smtClean="0">
                <a:solidFill>
                  <a:schemeClr val="bg1"/>
                </a:solidFill>
                <a:latin typeface="Gill Sans MT" panose="020B0502020104020203" pitchFamily="34" charset="0"/>
              </a:rPr>
              <a:t>For to this you were called, because Christ also suffered for us, leaving us an example, that you should follow His steps:</a:t>
            </a:r>
            <a:endParaRPr lang="en-US" sz="5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97109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4185" y="1631093"/>
            <a:ext cx="8732108" cy="3416320"/>
          </a:xfrm>
          <a:prstGeom prst="rect">
            <a:avLst/>
          </a:prstGeom>
          <a:solidFill>
            <a:schemeClr val="tx1"/>
          </a:solidFill>
        </p:spPr>
        <p:txBody>
          <a:bodyPr wrap="square" rtlCol="0">
            <a:spAutoFit/>
          </a:bodyPr>
          <a:lstStyle/>
          <a:p>
            <a:pPr algn="ctr"/>
            <a:r>
              <a:rPr lang="en-US" sz="7200" dirty="0" smtClean="0">
                <a:solidFill>
                  <a:schemeClr val="bg1"/>
                </a:solidFill>
                <a:latin typeface="Gill Sans MT" panose="020B0502020104020203" pitchFamily="34" charset="0"/>
              </a:rPr>
              <a:t>Enduring harshness patiently finds </a:t>
            </a:r>
          </a:p>
          <a:p>
            <a:pPr algn="ctr"/>
            <a:r>
              <a:rPr lang="en-US" sz="7200" b="1" u="sng" dirty="0" smtClean="0">
                <a:solidFill>
                  <a:srgbClr val="BC2338"/>
                </a:solidFill>
                <a:latin typeface="Gill Sans MT" panose="020B0502020104020203" pitchFamily="34" charset="0"/>
              </a:rPr>
              <a:t>FAVOR</a:t>
            </a:r>
            <a:r>
              <a:rPr lang="en-US" sz="7200" dirty="0" smtClean="0">
                <a:solidFill>
                  <a:schemeClr val="bg1"/>
                </a:solidFill>
                <a:latin typeface="Gill Sans MT" panose="020B0502020104020203" pitchFamily="34" charset="0"/>
              </a:rPr>
              <a:t> with God.</a:t>
            </a:r>
            <a:endParaRPr lang="en-US" sz="72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860534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4184" y="1631093"/>
            <a:ext cx="8756821" cy="3416320"/>
          </a:xfrm>
          <a:prstGeom prst="rect">
            <a:avLst/>
          </a:prstGeom>
          <a:solidFill>
            <a:schemeClr val="tx1"/>
          </a:solidFill>
        </p:spPr>
        <p:txBody>
          <a:bodyPr wrap="square" rtlCol="0">
            <a:spAutoFit/>
          </a:bodyPr>
          <a:lstStyle/>
          <a:p>
            <a:pPr algn="ctr"/>
            <a:r>
              <a:rPr lang="en-US" sz="7200" dirty="0" smtClean="0">
                <a:solidFill>
                  <a:schemeClr val="bg1"/>
                </a:solidFill>
                <a:latin typeface="Gill Sans MT" panose="020B0502020104020203" pitchFamily="34" charset="0"/>
              </a:rPr>
              <a:t>Enduring harshness patiently </a:t>
            </a:r>
            <a:r>
              <a:rPr lang="en-US" sz="7200" b="1" u="sng" dirty="0" smtClean="0">
                <a:solidFill>
                  <a:srgbClr val="BC2338"/>
                </a:solidFill>
                <a:latin typeface="Gill Sans MT" panose="020B0502020104020203" pitchFamily="34" charset="0"/>
              </a:rPr>
              <a:t>FOLLOWS</a:t>
            </a:r>
            <a:r>
              <a:rPr lang="en-US" sz="7200" dirty="0" smtClean="0">
                <a:solidFill>
                  <a:schemeClr val="bg1"/>
                </a:solidFill>
                <a:latin typeface="Gill Sans MT" panose="020B0502020104020203" pitchFamily="34" charset="0"/>
              </a:rPr>
              <a:t> Christ’s example.</a:t>
            </a:r>
            <a:endParaRPr lang="en-US" sz="72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697638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TotalTime>
  <Words>613</Words>
  <Application>Microsoft Office PowerPoint</Application>
  <PresentationFormat>On-screen Show (4:3)</PresentationFormat>
  <Paragraphs>59</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Agency FB</vt:lpstr>
      <vt:lpstr>Arial</vt:lpstr>
      <vt:lpstr>Calibri</vt:lpstr>
      <vt:lpstr>Calibri Light</vt:lpstr>
      <vt:lpstr>Gill Sans MT</vt:lpstr>
      <vt:lpstr>Poor Richard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8</cp:revision>
  <dcterms:created xsi:type="dcterms:W3CDTF">2018-03-01T16:30:52Z</dcterms:created>
  <dcterms:modified xsi:type="dcterms:W3CDTF">2018-03-01T20:15:52Z</dcterms:modified>
</cp:coreProperties>
</file>