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2" r:id="rId4"/>
    <p:sldId id="258"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6" r:id="rId22"/>
    <p:sldId id="279" r:id="rId23"/>
    <p:sldId id="280" r:id="rId24"/>
    <p:sldId id="281" r:id="rId25"/>
    <p:sldId id="282" r:id="rId26"/>
    <p:sldId id="283" r:id="rId27"/>
    <p:sldId id="284" r:id="rId28"/>
    <p:sldId id="285"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A46"/>
    <a:srgbClr val="000000"/>
    <a:srgbClr val="626874"/>
    <a:srgbClr val="4CFEEF"/>
    <a:srgbClr val="FEFFFD"/>
    <a:srgbClr val="372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DF1334-1867-4E44-BC09-A12077814AC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309209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F1334-1867-4E44-BC09-A12077814AC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295660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F1334-1867-4E44-BC09-A12077814AC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205561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F1334-1867-4E44-BC09-A12077814AC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356114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F1334-1867-4E44-BC09-A12077814AC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4515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DF1334-1867-4E44-BC09-A12077814AC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241916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F1334-1867-4E44-BC09-A12077814AC6}"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8450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DF1334-1867-4E44-BC09-A12077814AC6}"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333769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F1334-1867-4E44-BC09-A12077814AC6}"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357392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F1334-1867-4E44-BC09-A12077814AC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18959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F1334-1867-4E44-BC09-A12077814AC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CC68D-54C8-4F4D-912D-7452171A881F}" type="slidenum">
              <a:rPr lang="en-US" smtClean="0"/>
              <a:t>‹#›</a:t>
            </a:fld>
            <a:endParaRPr lang="en-US"/>
          </a:p>
        </p:txBody>
      </p:sp>
    </p:spTree>
    <p:extLst>
      <p:ext uri="{BB962C8B-B14F-4D97-AF65-F5344CB8AC3E}">
        <p14:creationId xmlns:p14="http://schemas.microsoft.com/office/powerpoint/2010/main" val="209183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F1334-1867-4E44-BC09-A12077814AC6}" type="datetimeFigureOut">
              <a:rPr lang="en-US" smtClean="0"/>
              <a:t>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CC68D-54C8-4F4D-912D-7452171A881F}" type="slidenum">
              <a:rPr lang="en-US" smtClean="0"/>
              <a:t>‹#›</a:t>
            </a:fld>
            <a:endParaRPr lang="en-US"/>
          </a:p>
        </p:txBody>
      </p:sp>
    </p:spTree>
    <p:extLst>
      <p:ext uri="{BB962C8B-B14F-4D97-AF65-F5344CB8AC3E}">
        <p14:creationId xmlns:p14="http://schemas.microsoft.com/office/powerpoint/2010/main" val="2048126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9860" y="2680921"/>
            <a:ext cx="6236043" cy="1323439"/>
          </a:xfrm>
          <a:prstGeom prst="rect">
            <a:avLst/>
          </a:prstGeom>
          <a:noFill/>
        </p:spPr>
        <p:txBody>
          <a:bodyPr wrap="square" rtlCol="0">
            <a:spAutoFit/>
          </a:bodyPr>
          <a:lstStyle/>
          <a:p>
            <a:pPr algn="ctr"/>
            <a:r>
              <a:rPr lang="en-US" sz="8000" b="1" dirty="0" smtClean="0">
                <a:solidFill>
                  <a:srgbClr val="4CFEEF"/>
                </a:solidFill>
                <a:latin typeface="Century Gothic" panose="020B0502020202020204" pitchFamily="34" charset="0"/>
              </a:rPr>
              <a:t>THIS SIDE</a:t>
            </a:r>
            <a:r>
              <a:rPr lang="en-US" sz="6600" dirty="0" smtClean="0">
                <a:latin typeface="Agency FB" panose="020B0503020202020204" pitchFamily="34" charset="0"/>
              </a:rPr>
              <a:t> </a:t>
            </a:r>
            <a:r>
              <a:rPr lang="en-US" sz="8000" b="1" dirty="0" smtClean="0">
                <a:solidFill>
                  <a:srgbClr val="FEFFFD"/>
                </a:solidFill>
                <a:latin typeface="Century Gothic" panose="020B0502020202020204" pitchFamily="34" charset="0"/>
              </a:rPr>
              <a:t>UP</a:t>
            </a:r>
            <a:endParaRPr lang="en-US" sz="8000" b="1" dirty="0">
              <a:solidFill>
                <a:srgbClr val="FEFFFD"/>
              </a:solidFill>
              <a:latin typeface="Century Gothic" panose="020B0502020202020204" pitchFamily="34" charset="0"/>
            </a:endParaRPr>
          </a:p>
        </p:txBody>
      </p:sp>
      <p:sp>
        <p:nvSpPr>
          <p:cNvPr id="4" name="TextBox 3"/>
          <p:cNvSpPr txBox="1"/>
          <p:nvPr/>
        </p:nvSpPr>
        <p:spPr>
          <a:xfrm>
            <a:off x="3871785" y="2326978"/>
            <a:ext cx="3632886" cy="707886"/>
          </a:xfrm>
          <a:prstGeom prst="rect">
            <a:avLst/>
          </a:prstGeom>
          <a:noFill/>
        </p:spPr>
        <p:txBody>
          <a:bodyPr wrap="square" rtlCol="0">
            <a:spAutoFit/>
          </a:bodyPr>
          <a:lstStyle/>
          <a:p>
            <a:pPr algn="ctr"/>
            <a:r>
              <a:rPr lang="en-US" sz="4000" b="1" dirty="0" smtClean="0">
                <a:solidFill>
                  <a:srgbClr val="FEFFFD"/>
                </a:solidFill>
                <a:latin typeface="Swiss 721 Condensed" panose="02000506040000020004" pitchFamily="2" charset="0"/>
              </a:rPr>
              <a:t>1 PETER 1:13-21</a:t>
            </a:r>
            <a:endParaRPr lang="en-US" sz="4000" b="1" dirty="0">
              <a:solidFill>
                <a:srgbClr val="FEFFFD"/>
              </a:solidFill>
              <a:latin typeface="Swiss 721 Condensed" panose="02000506040000020004"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184"/>
          <a:stretch/>
        </p:blipFill>
        <p:spPr>
          <a:xfrm>
            <a:off x="1664044" y="2213306"/>
            <a:ext cx="914630" cy="70845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718" t="4047" r="2593" b="3449"/>
          <a:stretch/>
        </p:blipFill>
        <p:spPr>
          <a:xfrm>
            <a:off x="6705600" y="3769935"/>
            <a:ext cx="799071" cy="702040"/>
          </a:xfrm>
          <a:prstGeom prst="rect">
            <a:avLst/>
          </a:prstGeom>
        </p:spPr>
      </p:pic>
    </p:spTree>
    <p:extLst>
      <p:ext uri="{BB962C8B-B14F-4D97-AF65-F5344CB8AC3E}">
        <p14:creationId xmlns:p14="http://schemas.microsoft.com/office/powerpoint/2010/main" val="3956596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4247317"/>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1:13C</a:t>
            </a:r>
          </a:p>
          <a:p>
            <a:pPr algn="ctr"/>
            <a:r>
              <a:rPr lang="en-US" sz="5400" dirty="0" smtClean="0">
                <a:solidFill>
                  <a:srgbClr val="FEFFFD"/>
                </a:solidFill>
                <a:latin typeface="Swiss 721 Condensed" panose="02000506040000020004" pitchFamily="2" charset="0"/>
              </a:rPr>
              <a:t>“…and rest your hope fully upon the grace that is to be brought to you at the revelation of Jesus Christ.”</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2310493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89687" y="1120346"/>
            <a:ext cx="7356390" cy="4524315"/>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Believers must </a:t>
            </a:r>
          </a:p>
          <a:p>
            <a:pPr algn="ctr"/>
            <a:r>
              <a:rPr lang="en-US" sz="7200" dirty="0" smtClean="0">
                <a:solidFill>
                  <a:srgbClr val="FEFFFD"/>
                </a:solidFill>
                <a:latin typeface="Swiss 721 Condensed" panose="02000506040000020004" pitchFamily="2" charset="0"/>
              </a:rPr>
              <a:t>learn that holy living demands </a:t>
            </a:r>
            <a:r>
              <a:rPr lang="en-US" sz="7200" b="1" u="sng" dirty="0" smtClean="0">
                <a:solidFill>
                  <a:srgbClr val="4CFEEF"/>
                </a:solidFill>
                <a:latin typeface="Swiss 721 Condensed" panose="02000506040000020004" pitchFamily="2" charset="0"/>
              </a:rPr>
              <a:t>DETERMINATION</a:t>
            </a:r>
            <a:r>
              <a:rPr lang="en-US" sz="7200" dirty="0" smtClean="0">
                <a:solidFill>
                  <a:srgbClr val="FEFFFD"/>
                </a:solidFill>
                <a:latin typeface="Swiss 721 Condensed" panose="02000506040000020004" pitchFamily="2" charset="0"/>
              </a:rPr>
              <a:t>.</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3870978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22637" y="1631092"/>
            <a:ext cx="7356390" cy="3416320"/>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Believers must </a:t>
            </a:r>
          </a:p>
          <a:p>
            <a:pPr algn="ctr"/>
            <a:r>
              <a:rPr lang="en-US" sz="7200" dirty="0" smtClean="0">
                <a:solidFill>
                  <a:srgbClr val="FEFFFD"/>
                </a:solidFill>
                <a:latin typeface="Swiss 721 Condensed" panose="02000506040000020004" pitchFamily="2" charset="0"/>
              </a:rPr>
              <a:t>not </a:t>
            </a:r>
            <a:r>
              <a:rPr lang="en-US" sz="7200" b="1" u="sng" dirty="0" smtClean="0">
                <a:solidFill>
                  <a:srgbClr val="4CFEEF"/>
                </a:solidFill>
                <a:latin typeface="Swiss 721 Condensed" panose="02000506040000020004" pitchFamily="2" charset="0"/>
              </a:rPr>
              <a:t>CONFORM</a:t>
            </a:r>
            <a:r>
              <a:rPr lang="en-US" sz="7200" dirty="0" smtClean="0">
                <a:solidFill>
                  <a:srgbClr val="FEFFFD"/>
                </a:solidFill>
                <a:latin typeface="Swiss 721 Condensed" panose="02000506040000020004" pitchFamily="2" charset="0"/>
              </a:rPr>
              <a:t> to the world’s ways.</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2804978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4247317"/>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1:14</a:t>
            </a:r>
          </a:p>
          <a:p>
            <a:pPr algn="ctr"/>
            <a:r>
              <a:rPr lang="en-US" sz="5400" dirty="0" smtClean="0">
                <a:solidFill>
                  <a:srgbClr val="FEFFFD"/>
                </a:solidFill>
                <a:latin typeface="Swiss 721 Condensed" panose="02000506040000020004" pitchFamily="2" charset="0"/>
              </a:rPr>
              <a:t>as obedient children (children of obedience), not conforming yourselves to the former lusts, as in your ignorance;</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4136367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5909310"/>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ROMANS 12:2</a:t>
            </a:r>
          </a:p>
          <a:p>
            <a:pPr algn="ctr"/>
            <a:r>
              <a:rPr lang="en-US" sz="5400" dirty="0" smtClean="0">
                <a:solidFill>
                  <a:srgbClr val="FEFFFD"/>
                </a:solidFill>
                <a:latin typeface="Swiss 721 Condensed" panose="02000506040000020004" pitchFamily="2" charset="0"/>
              </a:rPr>
              <a:t>And do not be conformed to this world, but be transformed by the renewing of your mind, that you may prove what is that good and acceptable and perfect will of God.</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620546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5909310"/>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EPHESIANS 2:3</a:t>
            </a:r>
          </a:p>
          <a:p>
            <a:pPr algn="ctr"/>
            <a:r>
              <a:rPr lang="en-US" sz="5400" dirty="0" smtClean="0">
                <a:solidFill>
                  <a:srgbClr val="FEFFFD"/>
                </a:solidFill>
                <a:latin typeface="Swiss 721 Condensed" panose="02000506040000020004" pitchFamily="2" charset="0"/>
              </a:rPr>
              <a:t>among whom also we all once conducted ourselves in the lusts of our flesh, fulfilling the desires of the flesh and of the mind, and were by nature children of wrath, just as the others.</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3796423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22637" y="1631092"/>
            <a:ext cx="7356390" cy="3416320"/>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Believers should </a:t>
            </a:r>
            <a:r>
              <a:rPr lang="en-US" sz="7200" b="1" u="sng" dirty="0" smtClean="0">
                <a:solidFill>
                  <a:srgbClr val="4CFEEF"/>
                </a:solidFill>
                <a:latin typeface="Swiss 721 Condensed" panose="02000506040000020004" pitchFamily="2" charset="0"/>
              </a:rPr>
              <a:t>REFLECT</a:t>
            </a:r>
            <a:r>
              <a:rPr lang="en-US" sz="7200" dirty="0" smtClean="0">
                <a:solidFill>
                  <a:srgbClr val="FEFFFD"/>
                </a:solidFill>
                <a:latin typeface="Swiss 721 Condensed" panose="02000506040000020004" pitchFamily="2" charset="0"/>
              </a:rPr>
              <a:t> the holy nature of God.</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3063827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3416320"/>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1:15</a:t>
            </a:r>
          </a:p>
          <a:p>
            <a:pPr algn="ctr"/>
            <a:r>
              <a:rPr lang="en-US" sz="5400" dirty="0" smtClean="0">
                <a:solidFill>
                  <a:srgbClr val="FEFFFD"/>
                </a:solidFill>
                <a:latin typeface="Swiss 721 Condensed" panose="02000506040000020004" pitchFamily="2" charset="0"/>
              </a:rPr>
              <a:t>but as He who called you is </a:t>
            </a:r>
          </a:p>
          <a:p>
            <a:pPr algn="ctr"/>
            <a:r>
              <a:rPr lang="en-US" sz="5400" dirty="0" smtClean="0">
                <a:solidFill>
                  <a:srgbClr val="FEFFFD"/>
                </a:solidFill>
                <a:latin typeface="Swiss 721 Condensed" panose="02000506040000020004" pitchFamily="2" charset="0"/>
              </a:rPr>
              <a:t>holy, you also be holy in </a:t>
            </a:r>
          </a:p>
          <a:p>
            <a:pPr algn="ctr"/>
            <a:r>
              <a:rPr lang="en-US" sz="5400" dirty="0" smtClean="0">
                <a:solidFill>
                  <a:srgbClr val="FEFFFD"/>
                </a:solidFill>
                <a:latin typeface="Swiss 721 Condensed" panose="02000506040000020004" pitchFamily="2" charset="0"/>
              </a:rPr>
              <a:t>all your conduct,</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1302976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2585323"/>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1:16</a:t>
            </a:r>
          </a:p>
          <a:p>
            <a:pPr algn="ctr"/>
            <a:r>
              <a:rPr lang="en-US" sz="5400" dirty="0" smtClean="0">
                <a:solidFill>
                  <a:srgbClr val="FEFFFD"/>
                </a:solidFill>
                <a:latin typeface="Swiss 721 Condensed" panose="02000506040000020004" pitchFamily="2" charset="0"/>
              </a:rPr>
              <a:t>because it is written, </a:t>
            </a:r>
          </a:p>
          <a:p>
            <a:pPr algn="ctr"/>
            <a:r>
              <a:rPr lang="en-US" sz="5400" dirty="0" smtClean="0">
                <a:solidFill>
                  <a:srgbClr val="FEFFFD"/>
                </a:solidFill>
                <a:latin typeface="Swiss 721 Condensed" panose="02000506040000020004" pitchFamily="2" charset="0"/>
              </a:rPr>
              <a:t>“Be holy, for I am holy.”</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4123405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22637" y="1902941"/>
            <a:ext cx="7356390" cy="2308324"/>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Can never become </a:t>
            </a:r>
            <a:r>
              <a:rPr lang="en-US" sz="7200" b="1" u="sng" dirty="0" smtClean="0">
                <a:solidFill>
                  <a:srgbClr val="4CFEEF"/>
                </a:solidFill>
                <a:latin typeface="Swiss 721 Condensed" panose="02000506040000020004" pitchFamily="2" charset="0"/>
              </a:rPr>
              <a:t>COMPLETELY</a:t>
            </a:r>
            <a:r>
              <a:rPr lang="en-US" sz="7200" dirty="0" smtClean="0">
                <a:solidFill>
                  <a:srgbClr val="FEFFFD"/>
                </a:solidFill>
                <a:latin typeface="Swiss 721 Condensed" panose="02000506040000020004" pitchFamily="2" charset="0"/>
              </a:rPr>
              <a:t> holy.</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347989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2585323"/>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1:13A</a:t>
            </a:r>
          </a:p>
          <a:p>
            <a:pPr algn="ctr"/>
            <a:r>
              <a:rPr lang="en-US" sz="5400" dirty="0" smtClean="0">
                <a:solidFill>
                  <a:srgbClr val="FEFFFD"/>
                </a:solidFill>
                <a:latin typeface="Swiss 721 Condensed" panose="02000506040000020004" pitchFamily="2" charset="0"/>
              </a:rPr>
              <a:t>Therefore gird up the loins of your mind,</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27443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22637" y="1631092"/>
            <a:ext cx="7356390" cy="3416320"/>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Should be in the </a:t>
            </a:r>
            <a:r>
              <a:rPr lang="en-US" sz="7200" b="1" u="sng" dirty="0" smtClean="0">
                <a:solidFill>
                  <a:srgbClr val="4CFEEF"/>
                </a:solidFill>
                <a:latin typeface="Swiss 721 Condensed" panose="02000506040000020004" pitchFamily="2" charset="0"/>
              </a:rPr>
              <a:t>PROCESS</a:t>
            </a:r>
            <a:r>
              <a:rPr lang="en-US" sz="7200" dirty="0" smtClean="0">
                <a:solidFill>
                  <a:srgbClr val="FEFFFD"/>
                </a:solidFill>
                <a:latin typeface="Swiss 721 Condensed" panose="02000506040000020004" pitchFamily="2" charset="0"/>
              </a:rPr>
              <a:t> of becoming holy.</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3611676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22637" y="1219201"/>
            <a:ext cx="7356390" cy="4524315"/>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Believers should be motivated by the </a:t>
            </a:r>
            <a:r>
              <a:rPr lang="en-US" sz="7200" b="1" u="sng" dirty="0" smtClean="0">
                <a:solidFill>
                  <a:srgbClr val="4CFEEF"/>
                </a:solidFill>
                <a:latin typeface="Swiss 721 Condensed" panose="02000506040000020004" pitchFamily="2" charset="0"/>
              </a:rPr>
              <a:t>HIGH</a:t>
            </a:r>
            <a:r>
              <a:rPr lang="en-US" sz="7200" b="1" dirty="0" smtClean="0">
                <a:solidFill>
                  <a:srgbClr val="4CFEEF"/>
                </a:solidFill>
                <a:latin typeface="Swiss 721 Condensed" panose="02000506040000020004" pitchFamily="2" charset="0"/>
              </a:rPr>
              <a:t> </a:t>
            </a:r>
            <a:r>
              <a:rPr lang="en-US" sz="7200" b="1" u="sng" dirty="0" smtClean="0">
                <a:solidFill>
                  <a:srgbClr val="4CFEEF"/>
                </a:solidFill>
                <a:latin typeface="Swiss 721 Condensed" panose="02000506040000020004" pitchFamily="2" charset="0"/>
              </a:rPr>
              <a:t>COST</a:t>
            </a:r>
            <a:r>
              <a:rPr lang="en-US" sz="7200" dirty="0" smtClean="0">
                <a:solidFill>
                  <a:srgbClr val="FEFFFD"/>
                </a:solidFill>
                <a:latin typeface="Swiss 721 Condensed" panose="02000506040000020004" pitchFamily="2" charset="0"/>
              </a:rPr>
              <a:t> of </a:t>
            </a:r>
          </a:p>
          <a:p>
            <a:pPr algn="ctr"/>
            <a:r>
              <a:rPr lang="en-US" sz="7200" dirty="0" smtClean="0">
                <a:solidFill>
                  <a:srgbClr val="FEFFFD"/>
                </a:solidFill>
                <a:latin typeface="Swiss 721 Condensed" panose="02000506040000020004" pitchFamily="2" charset="0"/>
              </a:rPr>
              <a:t>our salvation.</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1242580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5078313"/>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1:17</a:t>
            </a:r>
          </a:p>
          <a:p>
            <a:pPr algn="ctr"/>
            <a:r>
              <a:rPr lang="en-US" sz="5400" dirty="0" smtClean="0">
                <a:solidFill>
                  <a:srgbClr val="FEFFFD"/>
                </a:solidFill>
                <a:latin typeface="Swiss 721 Condensed" panose="02000506040000020004" pitchFamily="2" charset="0"/>
              </a:rPr>
              <a:t>And if you call on the Father, who without partiality judges according to each one’s work, conduct yourselves throughout the time of your stay here in fear;</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2014640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5078313"/>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1:18</a:t>
            </a:r>
          </a:p>
          <a:p>
            <a:pPr algn="ctr"/>
            <a:r>
              <a:rPr lang="en-US" sz="5400" dirty="0" smtClean="0">
                <a:solidFill>
                  <a:srgbClr val="FEFFFD"/>
                </a:solidFill>
                <a:latin typeface="Swiss 721 Condensed" panose="02000506040000020004" pitchFamily="2" charset="0"/>
              </a:rPr>
              <a:t>knowing that you were not redeemed with corruptible things, like silver or gold, from your aimless conduct received by tradition from your fathers,</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1088439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3416320"/>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1:19</a:t>
            </a:r>
          </a:p>
          <a:p>
            <a:pPr algn="ctr"/>
            <a:r>
              <a:rPr lang="en-US" sz="5400" dirty="0" smtClean="0">
                <a:solidFill>
                  <a:srgbClr val="FEFFFD"/>
                </a:solidFill>
                <a:latin typeface="Swiss 721 Condensed" panose="02000506040000020004" pitchFamily="2" charset="0"/>
              </a:rPr>
              <a:t>but with the precious blood of Christ, as of a lamb without blemish and without spot.</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1183137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4247317"/>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1:20</a:t>
            </a:r>
          </a:p>
          <a:p>
            <a:pPr algn="ctr"/>
            <a:r>
              <a:rPr lang="en-US" sz="5400" dirty="0" smtClean="0">
                <a:solidFill>
                  <a:srgbClr val="FEFFFD"/>
                </a:solidFill>
                <a:latin typeface="Swiss 721 Condensed" panose="02000506040000020004" pitchFamily="2" charset="0"/>
              </a:rPr>
              <a:t>He indeed was foreordained before the foundation of the world, but was manifest in these last times for you</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2733601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4247317"/>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1:21</a:t>
            </a:r>
          </a:p>
          <a:p>
            <a:pPr algn="ctr"/>
            <a:r>
              <a:rPr lang="en-US" sz="5400" dirty="0" smtClean="0">
                <a:solidFill>
                  <a:srgbClr val="FEFFFD"/>
                </a:solidFill>
                <a:latin typeface="Swiss 721 Condensed" panose="02000506040000020004" pitchFamily="2" charset="0"/>
              </a:rPr>
              <a:t>who through Him believe in God, who raised Him from the dead and gave Him glory, so that your faith and hope are in God.</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4048775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100" y="98854"/>
            <a:ext cx="6864190" cy="6858000"/>
          </a:xfrm>
          <a:prstGeom prst="rect">
            <a:avLst/>
          </a:prstGeom>
        </p:spPr>
      </p:pic>
    </p:spTree>
    <p:extLst>
      <p:ext uri="{BB962C8B-B14F-4D97-AF65-F5344CB8AC3E}">
        <p14:creationId xmlns:p14="http://schemas.microsoft.com/office/powerpoint/2010/main" val="596784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9000">
              <a:srgbClr val="000000"/>
            </a:gs>
            <a:gs pos="0">
              <a:srgbClr val="000000"/>
            </a:gs>
            <a:gs pos="76000">
              <a:srgbClr val="343A46"/>
            </a:gs>
            <a:gs pos="100000">
              <a:srgbClr val="626874"/>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49" y="0"/>
            <a:ext cx="4322269" cy="6858000"/>
          </a:xfrm>
          <a:prstGeom prst="rect">
            <a:avLst/>
          </a:prstGeom>
        </p:spPr>
      </p:pic>
    </p:spTree>
    <p:extLst>
      <p:ext uri="{BB962C8B-B14F-4D97-AF65-F5344CB8AC3E}">
        <p14:creationId xmlns:p14="http://schemas.microsoft.com/office/powerpoint/2010/main" val="1825684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9860" y="2680921"/>
            <a:ext cx="6236043" cy="1323439"/>
          </a:xfrm>
          <a:prstGeom prst="rect">
            <a:avLst/>
          </a:prstGeom>
          <a:noFill/>
        </p:spPr>
        <p:txBody>
          <a:bodyPr wrap="square" rtlCol="0">
            <a:spAutoFit/>
          </a:bodyPr>
          <a:lstStyle/>
          <a:p>
            <a:pPr algn="ctr"/>
            <a:r>
              <a:rPr lang="en-US" sz="8000" b="1" dirty="0" smtClean="0">
                <a:solidFill>
                  <a:srgbClr val="4CFEEF"/>
                </a:solidFill>
                <a:latin typeface="Century Gothic" panose="020B0502020202020204" pitchFamily="34" charset="0"/>
              </a:rPr>
              <a:t>THIS SIDE</a:t>
            </a:r>
            <a:r>
              <a:rPr lang="en-US" sz="6600" dirty="0" smtClean="0">
                <a:latin typeface="Agency FB" panose="020B0503020202020204" pitchFamily="34" charset="0"/>
              </a:rPr>
              <a:t> </a:t>
            </a:r>
            <a:r>
              <a:rPr lang="en-US" sz="8000" b="1" dirty="0" smtClean="0">
                <a:solidFill>
                  <a:srgbClr val="FEFFFD"/>
                </a:solidFill>
                <a:latin typeface="Century Gothic" panose="020B0502020202020204" pitchFamily="34" charset="0"/>
              </a:rPr>
              <a:t>UP</a:t>
            </a:r>
            <a:endParaRPr lang="en-US" sz="8000" b="1" dirty="0">
              <a:solidFill>
                <a:srgbClr val="FEFFFD"/>
              </a:solidFill>
              <a:latin typeface="Century Gothic" panose="020B0502020202020204" pitchFamily="34" charset="0"/>
            </a:endParaRPr>
          </a:p>
        </p:txBody>
      </p:sp>
      <p:sp>
        <p:nvSpPr>
          <p:cNvPr id="4" name="TextBox 3"/>
          <p:cNvSpPr txBox="1"/>
          <p:nvPr/>
        </p:nvSpPr>
        <p:spPr>
          <a:xfrm>
            <a:off x="3871785" y="2326978"/>
            <a:ext cx="3632886" cy="707886"/>
          </a:xfrm>
          <a:prstGeom prst="rect">
            <a:avLst/>
          </a:prstGeom>
          <a:noFill/>
        </p:spPr>
        <p:txBody>
          <a:bodyPr wrap="square" rtlCol="0">
            <a:spAutoFit/>
          </a:bodyPr>
          <a:lstStyle/>
          <a:p>
            <a:pPr algn="ctr"/>
            <a:r>
              <a:rPr lang="en-US" sz="4000" b="1" dirty="0" smtClean="0">
                <a:solidFill>
                  <a:srgbClr val="FEFFFD"/>
                </a:solidFill>
                <a:latin typeface="Swiss 721 Condensed" panose="02000506040000020004" pitchFamily="2" charset="0"/>
              </a:rPr>
              <a:t>1 PETER 1:13-21</a:t>
            </a:r>
            <a:endParaRPr lang="en-US" sz="4000" b="1" dirty="0">
              <a:solidFill>
                <a:srgbClr val="FEFFFD"/>
              </a:solidFill>
              <a:latin typeface="Swiss 721 Condensed" panose="02000506040000020004"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184"/>
          <a:stretch/>
        </p:blipFill>
        <p:spPr>
          <a:xfrm>
            <a:off x="1664044" y="2213306"/>
            <a:ext cx="914630" cy="70845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718" t="4047" r="2593" b="3449"/>
          <a:stretch/>
        </p:blipFill>
        <p:spPr>
          <a:xfrm>
            <a:off x="6705600" y="3769935"/>
            <a:ext cx="799071" cy="702040"/>
          </a:xfrm>
          <a:prstGeom prst="rect">
            <a:avLst/>
          </a:prstGeom>
        </p:spPr>
      </p:pic>
    </p:spTree>
    <p:extLst>
      <p:ext uri="{BB962C8B-B14F-4D97-AF65-F5344CB8AC3E}">
        <p14:creationId xmlns:p14="http://schemas.microsoft.com/office/powerpoint/2010/main" val="59552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22637" y="1631092"/>
            <a:ext cx="7356390" cy="3416320"/>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Believers must </a:t>
            </a:r>
          </a:p>
          <a:p>
            <a:pPr algn="ctr"/>
            <a:r>
              <a:rPr lang="en-US" sz="7200" dirty="0" smtClean="0">
                <a:solidFill>
                  <a:srgbClr val="FEFFFD"/>
                </a:solidFill>
                <a:latin typeface="Swiss 721 Condensed" panose="02000506040000020004" pitchFamily="2" charset="0"/>
              </a:rPr>
              <a:t>prepare their </a:t>
            </a:r>
            <a:r>
              <a:rPr lang="en-US" sz="7200" b="1" u="sng" dirty="0" smtClean="0">
                <a:solidFill>
                  <a:srgbClr val="4CFEEF"/>
                </a:solidFill>
                <a:latin typeface="Swiss 721 Condensed" panose="02000506040000020004" pitchFamily="2" charset="0"/>
              </a:rPr>
              <a:t>MINDS</a:t>
            </a:r>
            <a:r>
              <a:rPr lang="en-US" sz="7200" dirty="0" smtClean="0">
                <a:solidFill>
                  <a:srgbClr val="FEFFFD"/>
                </a:solidFill>
                <a:latin typeface="Swiss 721 Condensed" panose="02000506040000020004" pitchFamily="2" charset="0"/>
              </a:rPr>
              <a:t> for action.</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222897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1754326"/>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1:13B</a:t>
            </a:r>
          </a:p>
          <a:p>
            <a:pPr algn="ctr"/>
            <a:r>
              <a:rPr lang="en-US" sz="5400" dirty="0" smtClean="0">
                <a:solidFill>
                  <a:srgbClr val="FEFFFD"/>
                </a:solidFill>
                <a:latin typeface="Swiss 721 Condensed" panose="02000506040000020004" pitchFamily="2" charset="0"/>
              </a:rPr>
              <a:t>“…be sober,…”</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3326127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90832" y="1664043"/>
            <a:ext cx="7570574" cy="3416320"/>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Believers </a:t>
            </a:r>
          </a:p>
          <a:p>
            <a:pPr algn="ctr"/>
            <a:r>
              <a:rPr lang="en-US" sz="7200" dirty="0" smtClean="0">
                <a:solidFill>
                  <a:srgbClr val="FEFFFD"/>
                </a:solidFill>
                <a:latin typeface="Swiss 721 Condensed" panose="02000506040000020004" pitchFamily="2" charset="0"/>
              </a:rPr>
              <a:t>need to be </a:t>
            </a:r>
          </a:p>
          <a:p>
            <a:pPr algn="ctr"/>
            <a:r>
              <a:rPr lang="en-US" sz="7200" b="1" u="sng" dirty="0" smtClean="0">
                <a:solidFill>
                  <a:srgbClr val="4CFEEF"/>
                </a:solidFill>
                <a:latin typeface="Swiss 721 Condensed" panose="02000506040000020004" pitchFamily="2" charset="0"/>
              </a:rPr>
              <a:t>SELF</a:t>
            </a:r>
            <a:r>
              <a:rPr lang="en-US" sz="7200" b="1" dirty="0">
                <a:solidFill>
                  <a:srgbClr val="4CFEEF"/>
                </a:solidFill>
                <a:latin typeface="Swiss 721 Condensed" panose="02000506040000020004" pitchFamily="2" charset="0"/>
              </a:rPr>
              <a:t>-</a:t>
            </a:r>
            <a:r>
              <a:rPr lang="en-US" sz="7200" b="1" u="sng" dirty="0" smtClean="0">
                <a:solidFill>
                  <a:srgbClr val="4CFEEF"/>
                </a:solidFill>
                <a:latin typeface="Swiss 721 Condensed" panose="02000506040000020004" pitchFamily="2" charset="0"/>
              </a:rPr>
              <a:t>CONTROLLED</a:t>
            </a:r>
            <a:r>
              <a:rPr lang="en-US" sz="7200" dirty="0" smtClean="0">
                <a:solidFill>
                  <a:srgbClr val="FEFFFD"/>
                </a:solidFill>
                <a:latin typeface="Swiss 721 Condensed" panose="02000506040000020004" pitchFamily="2" charset="0"/>
              </a:rPr>
              <a:t>.</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1324922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22637" y="1631092"/>
            <a:ext cx="7356390" cy="3416320"/>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Christians should </a:t>
            </a:r>
          </a:p>
          <a:p>
            <a:pPr algn="ctr"/>
            <a:r>
              <a:rPr lang="en-US" sz="7200" dirty="0" smtClean="0">
                <a:solidFill>
                  <a:srgbClr val="FEFFFD"/>
                </a:solidFill>
                <a:latin typeface="Swiss 721 Condensed" panose="02000506040000020004" pitchFamily="2" charset="0"/>
              </a:rPr>
              <a:t>be directed from </a:t>
            </a:r>
            <a:r>
              <a:rPr lang="en-US" sz="7200" b="1" u="sng" dirty="0" smtClean="0">
                <a:solidFill>
                  <a:srgbClr val="4CFEEF"/>
                </a:solidFill>
                <a:latin typeface="Swiss 721 Condensed" panose="02000506040000020004" pitchFamily="2" charset="0"/>
              </a:rPr>
              <a:t>WITHIN</a:t>
            </a:r>
            <a:r>
              <a:rPr lang="en-US" sz="7200" dirty="0" smtClean="0">
                <a:solidFill>
                  <a:srgbClr val="FEFFFD"/>
                </a:solidFill>
                <a:latin typeface="Swiss 721 Condensed" panose="02000506040000020004" pitchFamily="2" charset="0"/>
              </a:rPr>
              <a:t>.</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294608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22637" y="1581665"/>
            <a:ext cx="7356390" cy="3416320"/>
          </a:xfrm>
          <a:prstGeom prst="rect">
            <a:avLst/>
          </a:prstGeom>
          <a:solidFill>
            <a:srgbClr val="37233C">
              <a:alpha val="81000"/>
            </a:srgbClr>
          </a:solidFill>
        </p:spPr>
        <p:txBody>
          <a:bodyPr wrap="square" rtlCol="0">
            <a:spAutoFit/>
          </a:bodyPr>
          <a:lstStyle/>
          <a:p>
            <a:pPr algn="ctr"/>
            <a:r>
              <a:rPr lang="en-US" sz="7200" dirty="0" smtClean="0">
                <a:solidFill>
                  <a:srgbClr val="FEFFFD"/>
                </a:solidFill>
                <a:latin typeface="Swiss 721 Condensed" panose="02000506040000020004" pitchFamily="2" charset="0"/>
              </a:rPr>
              <a:t>Believers must realize we have a very real </a:t>
            </a:r>
            <a:r>
              <a:rPr lang="en-US" sz="7200" b="1" u="sng" dirty="0" smtClean="0">
                <a:solidFill>
                  <a:srgbClr val="4CFEEF"/>
                </a:solidFill>
                <a:latin typeface="Swiss 721 Condensed" panose="02000506040000020004" pitchFamily="2" charset="0"/>
              </a:rPr>
              <a:t>ENEMY</a:t>
            </a:r>
            <a:r>
              <a:rPr lang="en-US" sz="7200" dirty="0" smtClean="0">
                <a:solidFill>
                  <a:srgbClr val="FEFFFD"/>
                </a:solidFill>
                <a:latin typeface="Swiss 721 Condensed" panose="02000506040000020004" pitchFamily="2" charset="0"/>
              </a:rPr>
              <a:t>.</a:t>
            </a:r>
            <a:endParaRPr lang="en-US" sz="72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55799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4247317"/>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PETER 5:8</a:t>
            </a:r>
          </a:p>
          <a:p>
            <a:pPr algn="ctr"/>
            <a:r>
              <a:rPr lang="en-US" sz="5400" dirty="0" smtClean="0">
                <a:solidFill>
                  <a:srgbClr val="FEFFFD"/>
                </a:solidFill>
                <a:latin typeface="Swiss 721 Condensed" panose="02000506040000020004" pitchFamily="2" charset="0"/>
              </a:rPr>
              <a:t>Be sober, be vigilant; because your adversary the devil walks about like a roaring lion, seeking whom he may devour.</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3008451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495"/>
          <a:stretch/>
        </p:blipFill>
        <p:spPr>
          <a:xfrm>
            <a:off x="1727758" y="0"/>
            <a:ext cx="5531980" cy="3262185"/>
          </a:xfrm>
          <a:prstGeom prst="rect">
            <a:avLst/>
          </a:prstGeom>
        </p:spPr>
      </p:pic>
      <p:sp>
        <p:nvSpPr>
          <p:cNvPr id="3" name="TextBox 2"/>
          <p:cNvSpPr txBox="1"/>
          <p:nvPr/>
        </p:nvSpPr>
        <p:spPr>
          <a:xfrm>
            <a:off x="148281" y="131805"/>
            <a:ext cx="8814487" cy="3416320"/>
          </a:xfrm>
          <a:prstGeom prst="rect">
            <a:avLst/>
          </a:prstGeom>
          <a:noFill/>
        </p:spPr>
        <p:txBody>
          <a:bodyPr wrap="square" rtlCol="0">
            <a:spAutoFit/>
          </a:bodyPr>
          <a:lstStyle/>
          <a:p>
            <a:pPr algn="ctr"/>
            <a:r>
              <a:rPr lang="en-US" sz="5400" b="1" u="sng" dirty="0" smtClean="0">
                <a:solidFill>
                  <a:srgbClr val="4CFEEF"/>
                </a:solidFill>
                <a:latin typeface="Swiss 721 Condensed" panose="02000506040000020004" pitchFamily="2" charset="0"/>
              </a:rPr>
              <a:t>1 THESSALONIANS 5:6</a:t>
            </a:r>
          </a:p>
          <a:p>
            <a:pPr algn="ctr"/>
            <a:r>
              <a:rPr lang="en-US" sz="5400" dirty="0" smtClean="0">
                <a:solidFill>
                  <a:srgbClr val="FEFFFD"/>
                </a:solidFill>
                <a:latin typeface="Swiss 721 Condensed" panose="02000506040000020004" pitchFamily="2" charset="0"/>
              </a:rPr>
              <a:t>Therefore let us not sleep, as others do, but let us watch and be sober.</a:t>
            </a:r>
            <a:endParaRPr lang="en-US" sz="5400" dirty="0">
              <a:solidFill>
                <a:srgbClr val="FEFFFD"/>
              </a:solidFill>
              <a:latin typeface="Swiss 721 Condensed" panose="02000506040000020004" pitchFamily="2" charset="0"/>
            </a:endParaRPr>
          </a:p>
        </p:txBody>
      </p:sp>
    </p:spTree>
    <p:extLst>
      <p:ext uri="{BB962C8B-B14F-4D97-AF65-F5344CB8AC3E}">
        <p14:creationId xmlns:p14="http://schemas.microsoft.com/office/powerpoint/2010/main" val="1875645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467</Words>
  <Application>Microsoft Office PowerPoint</Application>
  <PresentationFormat>On-screen Show (4:3)</PresentationFormat>
  <Paragraphs>54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Agency FB</vt:lpstr>
      <vt:lpstr>Arial</vt:lpstr>
      <vt:lpstr>Calibri</vt:lpstr>
      <vt:lpstr>Calibri Light</vt:lpstr>
      <vt:lpstr>Century Gothic</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8</cp:revision>
  <dcterms:created xsi:type="dcterms:W3CDTF">2018-02-02T15:32:52Z</dcterms:created>
  <dcterms:modified xsi:type="dcterms:W3CDTF">2018-02-02T16:52:42Z</dcterms:modified>
</cp:coreProperties>
</file>