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649CAC-D2A8-4BBE-B210-E5069D810285}"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161881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649CAC-D2A8-4BBE-B210-E5069D810285}"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36335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649CAC-D2A8-4BBE-B210-E5069D810285}"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145053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649CAC-D2A8-4BBE-B210-E5069D810285}"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27278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49CAC-D2A8-4BBE-B210-E5069D810285}"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426416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649CAC-D2A8-4BBE-B210-E5069D810285}"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47746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649CAC-D2A8-4BBE-B210-E5069D810285}"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287282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649CAC-D2A8-4BBE-B210-E5069D810285}"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138984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49CAC-D2A8-4BBE-B210-E5069D810285}"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406836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49CAC-D2A8-4BBE-B210-E5069D810285}"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361937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49CAC-D2A8-4BBE-B210-E5069D810285}"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A8B6D-DAAB-41E3-A750-D37BBF516BF9}" type="slidenum">
              <a:rPr lang="en-US" smtClean="0"/>
              <a:t>‹#›</a:t>
            </a:fld>
            <a:endParaRPr lang="en-US"/>
          </a:p>
        </p:txBody>
      </p:sp>
    </p:spTree>
    <p:extLst>
      <p:ext uri="{BB962C8B-B14F-4D97-AF65-F5344CB8AC3E}">
        <p14:creationId xmlns:p14="http://schemas.microsoft.com/office/powerpoint/2010/main" val="18834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49CAC-D2A8-4BBE-B210-E5069D810285}" type="datetimeFigureOut">
              <a:rPr lang="en-US" smtClean="0"/>
              <a:t>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A8B6D-DAAB-41E3-A750-D37BBF516BF9}" type="slidenum">
              <a:rPr lang="en-US" smtClean="0"/>
              <a:t>‹#›</a:t>
            </a:fld>
            <a:endParaRPr lang="en-US"/>
          </a:p>
        </p:txBody>
      </p:sp>
    </p:spTree>
    <p:extLst>
      <p:ext uri="{BB962C8B-B14F-4D97-AF65-F5344CB8AC3E}">
        <p14:creationId xmlns:p14="http://schemas.microsoft.com/office/powerpoint/2010/main" val="416083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7925" y="1410758"/>
            <a:ext cx="7438767" cy="1446550"/>
          </a:xfrm>
          <a:prstGeom prst="rect">
            <a:avLst/>
          </a:prstGeom>
          <a:noFill/>
        </p:spPr>
        <p:txBody>
          <a:bodyPr wrap="square" rtlCol="0">
            <a:spAutoFit/>
          </a:bodyPr>
          <a:lstStyle/>
          <a:p>
            <a:pPr algn="ctr"/>
            <a:r>
              <a:rPr lang="en-US" sz="8800" b="1" dirty="0" smtClean="0">
                <a:solidFill>
                  <a:schemeClr val="bg1"/>
                </a:solidFill>
                <a:latin typeface="KG Blank Space Sketch" panose="02000000000000000000" pitchFamily="2" charset="0"/>
              </a:rPr>
              <a:t>RESTORED</a:t>
            </a:r>
            <a:r>
              <a:rPr lang="en-US" sz="3200" b="1" dirty="0" smtClean="0">
                <a:solidFill>
                  <a:schemeClr val="bg1"/>
                </a:solidFill>
              </a:rPr>
              <a:t> </a:t>
            </a:r>
            <a:endParaRPr lang="en-US" sz="3200" b="1" dirty="0">
              <a:solidFill>
                <a:schemeClr val="bg1"/>
              </a:solidFill>
            </a:endParaRPr>
          </a:p>
        </p:txBody>
      </p:sp>
      <p:sp>
        <p:nvSpPr>
          <p:cNvPr id="3" name="TextBox 2"/>
          <p:cNvSpPr txBox="1"/>
          <p:nvPr/>
        </p:nvSpPr>
        <p:spPr>
          <a:xfrm>
            <a:off x="5634681" y="2538194"/>
            <a:ext cx="1738184" cy="1015663"/>
          </a:xfrm>
          <a:prstGeom prst="rect">
            <a:avLst/>
          </a:prstGeom>
          <a:noFill/>
        </p:spPr>
        <p:txBody>
          <a:bodyPr wrap="square" rtlCol="0">
            <a:spAutoFit/>
          </a:bodyPr>
          <a:lstStyle/>
          <a:p>
            <a:pPr algn="ctr"/>
            <a:r>
              <a:rPr lang="en-US" sz="6000" b="1" dirty="0" smtClean="0">
                <a:solidFill>
                  <a:schemeClr val="bg1"/>
                </a:solidFill>
                <a:latin typeface="KG Blank Space Sketch" panose="02000000000000000000" pitchFamily="2" charset="0"/>
              </a:rPr>
              <a:t>and</a:t>
            </a:r>
            <a:r>
              <a:rPr lang="en-US" b="1" dirty="0" smtClean="0">
                <a:solidFill>
                  <a:schemeClr val="bg1"/>
                </a:solidFill>
              </a:rPr>
              <a:t> </a:t>
            </a:r>
            <a:endParaRPr lang="en-US" sz="3200" b="1" dirty="0">
              <a:solidFill>
                <a:schemeClr val="bg1"/>
              </a:solidFill>
            </a:endParaRPr>
          </a:p>
        </p:txBody>
      </p:sp>
      <p:sp>
        <p:nvSpPr>
          <p:cNvPr id="4" name="TextBox 3"/>
          <p:cNvSpPr txBox="1"/>
          <p:nvPr/>
        </p:nvSpPr>
        <p:spPr>
          <a:xfrm>
            <a:off x="3027406" y="3416653"/>
            <a:ext cx="4740875" cy="1446550"/>
          </a:xfrm>
          <a:prstGeom prst="rect">
            <a:avLst/>
          </a:prstGeom>
          <a:noFill/>
        </p:spPr>
        <p:txBody>
          <a:bodyPr wrap="square" rtlCol="0">
            <a:spAutoFit/>
          </a:bodyPr>
          <a:lstStyle/>
          <a:p>
            <a:pPr algn="ctr"/>
            <a:r>
              <a:rPr lang="en-US" sz="8800" b="1" dirty="0" smtClean="0">
                <a:solidFill>
                  <a:schemeClr val="bg1"/>
                </a:solidFill>
                <a:latin typeface="KG Blank Space Sketch" panose="02000000000000000000" pitchFamily="2" charset="0"/>
              </a:rPr>
              <a:t>USEFUL</a:t>
            </a:r>
            <a:endParaRPr lang="en-US" sz="3200" b="1" dirty="0">
              <a:solidFill>
                <a:schemeClr val="bg1"/>
              </a:solidFill>
            </a:endParaRPr>
          </a:p>
        </p:txBody>
      </p:sp>
      <p:sp>
        <p:nvSpPr>
          <p:cNvPr id="5" name="TextBox 4"/>
          <p:cNvSpPr txBox="1"/>
          <p:nvPr/>
        </p:nvSpPr>
        <p:spPr>
          <a:xfrm>
            <a:off x="2174789" y="5321642"/>
            <a:ext cx="4712043" cy="523220"/>
          </a:xfrm>
          <a:prstGeom prst="rect">
            <a:avLst/>
          </a:prstGeom>
          <a:noFill/>
        </p:spPr>
        <p:txBody>
          <a:bodyPr wrap="square" rtlCol="0">
            <a:spAutoFit/>
          </a:bodyPr>
          <a:lstStyle/>
          <a:p>
            <a:pPr algn="r"/>
            <a:r>
              <a:rPr lang="en-US" sz="2800" b="1" dirty="0" smtClean="0">
                <a:solidFill>
                  <a:schemeClr val="bg1"/>
                </a:solidFill>
                <a:latin typeface="QuickType" panose="020B0603020004020203" pitchFamily="34" charset="0"/>
              </a:rPr>
              <a:t>VARIOUS SCRIPTURES</a:t>
            </a:r>
            <a:endParaRPr lang="en-US" sz="2800" b="1" dirty="0">
              <a:solidFill>
                <a:schemeClr val="bg1"/>
              </a:solidFill>
              <a:latin typeface="QuickType" panose="020B0603020004020203" pitchFamily="34" charset="0"/>
            </a:endParaRPr>
          </a:p>
        </p:txBody>
      </p:sp>
    </p:spTree>
    <p:extLst>
      <p:ext uri="{BB962C8B-B14F-4D97-AF65-F5344CB8AC3E}">
        <p14:creationId xmlns:p14="http://schemas.microsoft.com/office/powerpoint/2010/main" val="268016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6" y="0"/>
            <a:ext cx="8855676" cy="674030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24:44</a:t>
            </a:r>
          </a:p>
          <a:p>
            <a:pPr algn="ctr"/>
            <a:r>
              <a:rPr lang="en-US" sz="5400" dirty="0" smtClean="0">
                <a:solidFill>
                  <a:schemeClr val="bg1"/>
                </a:solidFill>
                <a:latin typeface="Swiss 721 Condensed" panose="02000506040000020004" pitchFamily="2" charset="0"/>
              </a:rPr>
              <a:t>Then He said to them, “These are the words which I spoke to you while I was still with you, that all things must be fulfilled which were written in the Law of Moses and the Prophets and the Psalms concerning Me.”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743031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341632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24:45</a:t>
            </a:r>
          </a:p>
          <a:p>
            <a:pPr algn="ctr"/>
            <a:r>
              <a:rPr lang="en-US" sz="5400" dirty="0" smtClean="0">
                <a:solidFill>
                  <a:schemeClr val="bg1"/>
                </a:solidFill>
                <a:latin typeface="Swiss 721 Condensed" panose="02000506040000020004" pitchFamily="2" charset="0"/>
              </a:rPr>
              <a:t>And He opened their understanding, that they might comprehend the Scriptures.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42342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5078313"/>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24:46</a:t>
            </a:r>
          </a:p>
          <a:p>
            <a:pPr algn="ctr"/>
            <a:r>
              <a:rPr lang="en-US" sz="5400" dirty="0" smtClean="0">
                <a:solidFill>
                  <a:schemeClr val="bg1"/>
                </a:solidFill>
                <a:latin typeface="Swiss 721 Condensed" panose="02000506040000020004" pitchFamily="2" charset="0"/>
              </a:rPr>
              <a:t>Then He said to them, “Thus it is written, and thus it was necessary for the Christ to suffer and to rise from the dead the third day,</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56368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24:47</a:t>
            </a:r>
          </a:p>
          <a:p>
            <a:pPr algn="ctr"/>
            <a:r>
              <a:rPr lang="en-US" sz="5400" dirty="0" smtClean="0">
                <a:solidFill>
                  <a:schemeClr val="bg1"/>
                </a:solidFill>
                <a:latin typeface="Swiss 721 Condensed" panose="02000506040000020004" pitchFamily="2" charset="0"/>
              </a:rPr>
              <a:t>and that repentance and remission of sins should be preached in His name to all nations, beginning at Jerusalem.</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2783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2585323"/>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24:48</a:t>
            </a:r>
          </a:p>
          <a:p>
            <a:pPr algn="ctr"/>
            <a:r>
              <a:rPr lang="en-US" sz="5400" dirty="0" smtClean="0">
                <a:solidFill>
                  <a:schemeClr val="bg1"/>
                </a:solidFill>
                <a:latin typeface="Swiss 721 Condensed" panose="02000506040000020004" pitchFamily="2" charset="0"/>
              </a:rPr>
              <a:t>And you are witnesses of these things.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01812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6494085"/>
          </a:xfrm>
          <a:prstGeom prst="rect">
            <a:avLst/>
          </a:prstGeom>
          <a:solidFill>
            <a:srgbClr val="35376B">
              <a:alpha val="51000"/>
            </a:srgbClr>
          </a:solidFill>
        </p:spPr>
        <p:txBody>
          <a:bodyPr wrap="square" rtlCol="0">
            <a:spAutoFit/>
          </a:bodyPr>
          <a:lstStyle/>
          <a:p>
            <a:pPr algn="ctr"/>
            <a:r>
              <a:rPr lang="en-US" sz="5200" b="1" u="sng" dirty="0" smtClean="0">
                <a:solidFill>
                  <a:schemeClr val="bg1"/>
                </a:solidFill>
                <a:latin typeface="Swiss 721 Condensed" panose="02000506040000020004" pitchFamily="2" charset="0"/>
              </a:rPr>
              <a:t>JOHN 21:18</a:t>
            </a:r>
          </a:p>
          <a:p>
            <a:pPr algn="ctr"/>
            <a:r>
              <a:rPr lang="en-US" sz="5200" dirty="0" smtClean="0">
                <a:solidFill>
                  <a:schemeClr val="bg1"/>
                </a:solidFill>
                <a:latin typeface="Swiss 721 Condensed" panose="02000506040000020004" pitchFamily="2" charset="0"/>
              </a:rPr>
              <a:t>Most assuredly, I say to you, when you were younger, you girded yourself and walked where you wished; but when you are old, you will stretch out your hands, and another will gird you and carry you where you do not wish.”</a:t>
            </a:r>
            <a:endParaRPr lang="en-US" sz="5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579629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JOHN 21:19</a:t>
            </a:r>
          </a:p>
          <a:p>
            <a:pPr algn="ctr"/>
            <a:r>
              <a:rPr lang="en-US" sz="5400" dirty="0" smtClean="0">
                <a:solidFill>
                  <a:schemeClr val="bg1"/>
                </a:solidFill>
                <a:latin typeface="Swiss 721 Condensed" panose="02000506040000020004" pitchFamily="2" charset="0"/>
              </a:rPr>
              <a:t>This He spoke, signifying by what death he would glorify God. And when He had spoken this, He said to him, “Follow Me.”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284307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590931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JOHN 21:20</a:t>
            </a:r>
          </a:p>
          <a:p>
            <a:pPr algn="ctr"/>
            <a:r>
              <a:rPr lang="en-US" sz="5400" dirty="0" smtClean="0">
                <a:solidFill>
                  <a:schemeClr val="bg1"/>
                </a:solidFill>
                <a:latin typeface="Swiss 721 Condensed" panose="02000506040000020004" pitchFamily="2" charset="0"/>
              </a:rPr>
              <a:t>Then Peter, turning around, saw the disciple whom Jesus loved following, who also had leaned on His breast at the supper, and said, “Lord, who is the one who betrays You?”</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02754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341632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JOHN 21:21</a:t>
            </a:r>
          </a:p>
          <a:p>
            <a:pPr algn="ctr"/>
            <a:r>
              <a:rPr lang="en-US" sz="5400" dirty="0" smtClean="0">
                <a:solidFill>
                  <a:schemeClr val="bg1"/>
                </a:solidFill>
                <a:latin typeface="Swiss 721 Condensed" panose="02000506040000020004" pitchFamily="2" charset="0"/>
              </a:rPr>
              <a:t>Peter, seeing him, said to Jesus, “But Lord, what about this man?”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1019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341632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JOHN 21:22</a:t>
            </a:r>
          </a:p>
          <a:p>
            <a:pPr algn="ctr"/>
            <a:r>
              <a:rPr lang="en-US" sz="5400" dirty="0" smtClean="0">
                <a:solidFill>
                  <a:schemeClr val="bg1"/>
                </a:solidFill>
                <a:latin typeface="Swiss 721 Condensed" panose="02000506040000020004" pitchFamily="2" charset="0"/>
              </a:rPr>
              <a:t>Jesus said to him, “If I will that he remain till I come, what is that to you? You follow Me.”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57250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5078313"/>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JOHN 18:10</a:t>
            </a:r>
          </a:p>
          <a:p>
            <a:pPr algn="ctr"/>
            <a:r>
              <a:rPr lang="en-US" sz="5400" dirty="0" smtClean="0">
                <a:solidFill>
                  <a:schemeClr val="bg1"/>
                </a:solidFill>
                <a:latin typeface="Swiss 721 Condensed" panose="02000506040000020004" pitchFamily="2" charset="0"/>
              </a:rPr>
              <a:t>Then Simon Peter, having a sword, drew it and struck the high priest’s servant, and cut off his right ear. The servant’s name was </a:t>
            </a:r>
            <a:r>
              <a:rPr lang="en-US" sz="5400" dirty="0" err="1" smtClean="0">
                <a:solidFill>
                  <a:schemeClr val="bg1"/>
                </a:solidFill>
                <a:latin typeface="Swiss 721 Condensed" panose="02000506040000020004" pitchFamily="2" charset="0"/>
              </a:rPr>
              <a:t>Malchus</a:t>
            </a:r>
            <a:r>
              <a:rPr lang="en-US" sz="5400" dirty="0" smtClean="0">
                <a:solidFill>
                  <a:schemeClr val="bg1"/>
                </a:solidFill>
                <a:latin typeface="Swiss 721 Condensed" panose="02000506040000020004" pitchFamily="2" charset="0"/>
              </a:rPr>
              <a: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51217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590931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4:13</a:t>
            </a:r>
          </a:p>
          <a:p>
            <a:pPr algn="ctr"/>
            <a:r>
              <a:rPr lang="en-US" sz="5400" dirty="0" smtClean="0">
                <a:solidFill>
                  <a:schemeClr val="bg1"/>
                </a:solidFill>
                <a:latin typeface="Swiss 721 Condensed" panose="02000506040000020004" pitchFamily="2" charset="0"/>
              </a:rPr>
              <a:t>Now when they saw the boldness of Peter and John, and perceived that they were uneducated and untrained men, they marveled. And they realized that they had been with Jesus.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131056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590931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4:27</a:t>
            </a:r>
          </a:p>
          <a:p>
            <a:pPr algn="ctr"/>
            <a:r>
              <a:rPr lang="en-US" sz="5400" dirty="0" smtClean="0">
                <a:solidFill>
                  <a:schemeClr val="bg1"/>
                </a:solidFill>
                <a:latin typeface="Swiss 721 Condensed" panose="02000506040000020004" pitchFamily="2" charset="0"/>
              </a:rPr>
              <a:t>“For truly against Your holy Servant Jesus, whom You anointed, both Herod and Pontius Pilate, with the Gentiles and the people of Israel, were gathered together</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553617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341632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4:28</a:t>
            </a:r>
          </a:p>
          <a:p>
            <a:pPr algn="ctr"/>
            <a:r>
              <a:rPr lang="en-US" sz="5400" dirty="0" smtClean="0">
                <a:solidFill>
                  <a:schemeClr val="bg1"/>
                </a:solidFill>
                <a:latin typeface="Swiss 721 Condensed" panose="02000506040000020004" pitchFamily="2" charset="0"/>
              </a:rPr>
              <a:t>to do whatever Your hand and Your purpose determined before to be done.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20206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4:29</a:t>
            </a:r>
          </a:p>
          <a:p>
            <a:pPr algn="ctr"/>
            <a:r>
              <a:rPr lang="en-US" sz="5400" dirty="0" smtClean="0">
                <a:solidFill>
                  <a:schemeClr val="bg1"/>
                </a:solidFill>
                <a:latin typeface="Swiss 721 Condensed" panose="02000506040000020004" pitchFamily="2" charset="0"/>
              </a:rPr>
              <a:t>Now, Lord, look on their threats, and grant to Your servants that with all boldness they may speak Your word,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16230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4:30</a:t>
            </a:r>
          </a:p>
          <a:p>
            <a:pPr algn="ctr"/>
            <a:r>
              <a:rPr lang="en-US" sz="5400" dirty="0" smtClean="0">
                <a:solidFill>
                  <a:schemeClr val="bg1"/>
                </a:solidFill>
                <a:latin typeface="Swiss 721 Condensed" panose="02000506040000020004" pitchFamily="2" charset="0"/>
              </a:rPr>
              <a:t>by stretching out Your hand to heal, and that signs and wonders may be done through the name of Your holy Servant Jesus.”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984322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590931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5:40</a:t>
            </a:r>
          </a:p>
          <a:p>
            <a:pPr algn="ctr"/>
            <a:r>
              <a:rPr lang="en-US" sz="5400" dirty="0" smtClean="0">
                <a:solidFill>
                  <a:schemeClr val="bg1"/>
                </a:solidFill>
                <a:latin typeface="Swiss 721 Condensed" panose="02000506040000020004" pitchFamily="2" charset="0"/>
              </a:rPr>
              <a:t>And they agreed with him, and when they had called for the apostles and beaten them, they commanded that they should not speak in the name of Jesus, and let them go.</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616750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5:41</a:t>
            </a:r>
          </a:p>
          <a:p>
            <a:pPr algn="ctr"/>
            <a:r>
              <a:rPr lang="en-US" sz="5400" dirty="0" smtClean="0">
                <a:solidFill>
                  <a:schemeClr val="bg1"/>
                </a:solidFill>
                <a:latin typeface="Swiss 721 Condensed" panose="02000506040000020004" pitchFamily="2" charset="0"/>
              </a:rPr>
              <a:t>So they departed from the presence of the council, rejoicing that they were counted worthy to suffer shame for His name.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8581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ACTS 5:42</a:t>
            </a:r>
          </a:p>
          <a:p>
            <a:pPr algn="ctr"/>
            <a:r>
              <a:rPr lang="en-US" sz="5400" dirty="0" smtClean="0">
                <a:solidFill>
                  <a:schemeClr val="bg1"/>
                </a:solidFill>
                <a:latin typeface="Swiss 721 Condensed" panose="02000506040000020004" pitchFamily="2" charset="0"/>
              </a:rPr>
              <a:t>And daily in the temple, and in every house, they did not cease teaching and preaching Jesus as the Christ.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55300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7925" y="1410758"/>
            <a:ext cx="7438767" cy="1446550"/>
          </a:xfrm>
          <a:prstGeom prst="rect">
            <a:avLst/>
          </a:prstGeom>
          <a:noFill/>
        </p:spPr>
        <p:txBody>
          <a:bodyPr wrap="square" rtlCol="0">
            <a:spAutoFit/>
          </a:bodyPr>
          <a:lstStyle/>
          <a:p>
            <a:pPr algn="ctr"/>
            <a:r>
              <a:rPr lang="en-US" sz="8800" b="1" dirty="0" smtClean="0">
                <a:solidFill>
                  <a:schemeClr val="bg1"/>
                </a:solidFill>
                <a:latin typeface="KG Blank Space Sketch" panose="02000000000000000000" pitchFamily="2" charset="0"/>
              </a:rPr>
              <a:t>RESTORED</a:t>
            </a:r>
            <a:r>
              <a:rPr lang="en-US" sz="3200" b="1" dirty="0" smtClean="0">
                <a:solidFill>
                  <a:schemeClr val="bg1"/>
                </a:solidFill>
              </a:rPr>
              <a:t> </a:t>
            </a:r>
            <a:endParaRPr lang="en-US" sz="3200" b="1" dirty="0">
              <a:solidFill>
                <a:schemeClr val="bg1"/>
              </a:solidFill>
            </a:endParaRPr>
          </a:p>
        </p:txBody>
      </p:sp>
      <p:sp>
        <p:nvSpPr>
          <p:cNvPr id="3" name="TextBox 2"/>
          <p:cNvSpPr txBox="1"/>
          <p:nvPr/>
        </p:nvSpPr>
        <p:spPr>
          <a:xfrm>
            <a:off x="5634681" y="2538194"/>
            <a:ext cx="1738184" cy="1015663"/>
          </a:xfrm>
          <a:prstGeom prst="rect">
            <a:avLst/>
          </a:prstGeom>
          <a:noFill/>
        </p:spPr>
        <p:txBody>
          <a:bodyPr wrap="square" rtlCol="0">
            <a:spAutoFit/>
          </a:bodyPr>
          <a:lstStyle/>
          <a:p>
            <a:pPr algn="ctr"/>
            <a:r>
              <a:rPr lang="en-US" sz="6000" b="1" dirty="0" smtClean="0">
                <a:solidFill>
                  <a:schemeClr val="bg1"/>
                </a:solidFill>
                <a:latin typeface="KG Blank Space Sketch" panose="02000000000000000000" pitchFamily="2" charset="0"/>
              </a:rPr>
              <a:t>and</a:t>
            </a:r>
            <a:r>
              <a:rPr lang="en-US" b="1" dirty="0" smtClean="0">
                <a:solidFill>
                  <a:schemeClr val="bg1"/>
                </a:solidFill>
              </a:rPr>
              <a:t> </a:t>
            </a:r>
            <a:endParaRPr lang="en-US" sz="3200" b="1" dirty="0">
              <a:solidFill>
                <a:schemeClr val="bg1"/>
              </a:solidFill>
            </a:endParaRPr>
          </a:p>
        </p:txBody>
      </p:sp>
      <p:sp>
        <p:nvSpPr>
          <p:cNvPr id="4" name="TextBox 3"/>
          <p:cNvSpPr txBox="1"/>
          <p:nvPr/>
        </p:nvSpPr>
        <p:spPr>
          <a:xfrm>
            <a:off x="3027406" y="3416653"/>
            <a:ext cx="4740875" cy="1446550"/>
          </a:xfrm>
          <a:prstGeom prst="rect">
            <a:avLst/>
          </a:prstGeom>
          <a:noFill/>
        </p:spPr>
        <p:txBody>
          <a:bodyPr wrap="square" rtlCol="0">
            <a:spAutoFit/>
          </a:bodyPr>
          <a:lstStyle/>
          <a:p>
            <a:pPr algn="ctr"/>
            <a:r>
              <a:rPr lang="en-US" sz="8800" b="1" dirty="0" smtClean="0">
                <a:solidFill>
                  <a:schemeClr val="bg1"/>
                </a:solidFill>
                <a:latin typeface="KG Blank Space Sketch" panose="02000000000000000000" pitchFamily="2" charset="0"/>
              </a:rPr>
              <a:t>USEFUL</a:t>
            </a:r>
            <a:endParaRPr lang="en-US" sz="3200" b="1" dirty="0">
              <a:solidFill>
                <a:schemeClr val="bg1"/>
              </a:solidFill>
            </a:endParaRPr>
          </a:p>
        </p:txBody>
      </p:sp>
      <p:sp>
        <p:nvSpPr>
          <p:cNvPr id="5" name="TextBox 4"/>
          <p:cNvSpPr txBox="1"/>
          <p:nvPr/>
        </p:nvSpPr>
        <p:spPr>
          <a:xfrm>
            <a:off x="2174789" y="5321642"/>
            <a:ext cx="4712043" cy="523220"/>
          </a:xfrm>
          <a:prstGeom prst="rect">
            <a:avLst/>
          </a:prstGeom>
          <a:noFill/>
        </p:spPr>
        <p:txBody>
          <a:bodyPr wrap="square" rtlCol="0">
            <a:spAutoFit/>
          </a:bodyPr>
          <a:lstStyle/>
          <a:p>
            <a:pPr algn="r"/>
            <a:r>
              <a:rPr lang="en-US" sz="2800" b="1" dirty="0" smtClean="0">
                <a:solidFill>
                  <a:schemeClr val="bg1"/>
                </a:solidFill>
                <a:latin typeface="QuickType" panose="020B0603020004020203" pitchFamily="34" charset="0"/>
              </a:rPr>
              <a:t>VARIOUS SCRIPTURES</a:t>
            </a:r>
            <a:endParaRPr lang="en-US" sz="2800" b="1" dirty="0">
              <a:solidFill>
                <a:schemeClr val="bg1"/>
              </a:solidFill>
              <a:latin typeface="QuickType" panose="020B0603020004020203" pitchFamily="34" charset="0"/>
            </a:endParaRPr>
          </a:p>
        </p:txBody>
      </p:sp>
    </p:spTree>
    <p:extLst>
      <p:ext uri="{BB962C8B-B14F-4D97-AF65-F5344CB8AC3E}">
        <p14:creationId xmlns:p14="http://schemas.microsoft.com/office/powerpoint/2010/main" val="354079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22:54</a:t>
            </a:r>
          </a:p>
          <a:p>
            <a:pPr algn="ctr"/>
            <a:r>
              <a:rPr lang="en-US" sz="5400" dirty="0" smtClean="0">
                <a:solidFill>
                  <a:schemeClr val="bg1"/>
                </a:solidFill>
                <a:latin typeface="Swiss 721 Condensed" panose="02000506040000020004" pitchFamily="2" charset="0"/>
              </a:rPr>
              <a:t>Having arrested Him, they led Him and brought Him into the high priest’s house. But Peter followed at a distance.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195188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MARK 16:7</a:t>
            </a:r>
          </a:p>
          <a:p>
            <a:pPr algn="ctr"/>
            <a:r>
              <a:rPr lang="en-US" sz="5400" dirty="0" smtClean="0">
                <a:solidFill>
                  <a:schemeClr val="bg1"/>
                </a:solidFill>
                <a:latin typeface="Swiss 721 Condensed" panose="02000506040000020004" pitchFamily="2" charset="0"/>
              </a:rPr>
              <a:t>But go, tell His disciples—and Peter—that He is going before you into Galilee; there you will see Him, as He said to you.”</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03874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341632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24:34</a:t>
            </a:r>
          </a:p>
          <a:p>
            <a:pPr algn="ctr"/>
            <a:r>
              <a:rPr lang="en-US" sz="5400" dirty="0" smtClean="0">
                <a:solidFill>
                  <a:schemeClr val="bg1"/>
                </a:solidFill>
                <a:latin typeface="Swiss 721 Condensed" panose="02000506040000020004" pitchFamily="2" charset="0"/>
              </a:rPr>
              <a:t>saying, “The Lord is risen indeed, and has appeared to Simon!”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50008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2585323"/>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1 CORINTHIANS 15:5</a:t>
            </a:r>
          </a:p>
          <a:p>
            <a:pPr algn="ctr"/>
            <a:r>
              <a:rPr lang="en-US" sz="5400" dirty="0" smtClean="0">
                <a:solidFill>
                  <a:schemeClr val="bg1"/>
                </a:solidFill>
                <a:latin typeface="Swiss 721 Condensed" panose="02000506040000020004" pitchFamily="2" charset="0"/>
              </a:rPr>
              <a:t>and that He was seen by Cephas, then by the twelve.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744191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24:25</a:t>
            </a:r>
          </a:p>
          <a:p>
            <a:pPr algn="ctr"/>
            <a:r>
              <a:rPr lang="en-US" sz="5400" dirty="0" smtClean="0">
                <a:solidFill>
                  <a:schemeClr val="bg1"/>
                </a:solidFill>
                <a:latin typeface="Swiss 721 Condensed" panose="02000506040000020004" pitchFamily="2" charset="0"/>
              </a:rPr>
              <a:t>Then He said to them, “O foolish ones, and slow of heart to believe in all that the prophets have spoken!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966041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3416320"/>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24:26</a:t>
            </a:r>
          </a:p>
          <a:p>
            <a:pPr algn="ctr"/>
            <a:r>
              <a:rPr lang="en-US" sz="5400" dirty="0" smtClean="0">
                <a:solidFill>
                  <a:schemeClr val="bg1"/>
                </a:solidFill>
                <a:latin typeface="Swiss 721 Condensed" panose="02000506040000020004" pitchFamily="2" charset="0"/>
              </a:rPr>
              <a:t>Ought not the Christ to have suffered these things and to enter into His glory?”</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788026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1" y="140043"/>
            <a:ext cx="8855676" cy="4247317"/>
          </a:xfrm>
          <a:prstGeom prst="rect">
            <a:avLst/>
          </a:prstGeom>
          <a:solidFill>
            <a:srgbClr val="35376B">
              <a:alpha val="51000"/>
            </a:srgbClr>
          </a:solidFill>
        </p:spPr>
        <p:txBody>
          <a:bodyPr wrap="square" rtlCol="0">
            <a:spAutoFit/>
          </a:bodyPr>
          <a:lstStyle/>
          <a:p>
            <a:pPr algn="ctr"/>
            <a:r>
              <a:rPr lang="en-US" sz="5400" b="1" u="sng" dirty="0" smtClean="0">
                <a:solidFill>
                  <a:schemeClr val="bg1"/>
                </a:solidFill>
                <a:latin typeface="Swiss 721 Condensed" panose="02000506040000020004" pitchFamily="2" charset="0"/>
              </a:rPr>
              <a:t>LUKE 24:27</a:t>
            </a:r>
          </a:p>
          <a:p>
            <a:pPr algn="ctr"/>
            <a:r>
              <a:rPr lang="en-US" sz="5400" dirty="0" smtClean="0">
                <a:solidFill>
                  <a:schemeClr val="bg1"/>
                </a:solidFill>
                <a:latin typeface="Swiss 721 Condensed" panose="02000506040000020004" pitchFamily="2" charset="0"/>
              </a:rPr>
              <a:t>And beginning at Moses and all the Prophets, He expounded to them in all the Scriptures the things concerning Himself.</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4794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725</Words>
  <Application>Microsoft Office PowerPoint</Application>
  <PresentationFormat>On-screen Show (4:3)</PresentationFormat>
  <Paragraphs>60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KG Blank Space Sketch</vt:lpstr>
      <vt:lpstr>QuickType</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2018-01-05T17:12:43Z</dcterms:created>
  <dcterms:modified xsi:type="dcterms:W3CDTF">2018-01-05T17:43:16Z</dcterms:modified>
</cp:coreProperties>
</file>