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23855D1-3069-47F1-8CD0-2EBC6B55B1CA}" type="datetimeFigureOut">
              <a:rPr lang="en-US" smtClean="0"/>
              <a:t>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369A5F-727C-4570-8B9E-2A853CD63731}" type="slidenum">
              <a:rPr lang="en-US" smtClean="0"/>
              <a:t>‹#›</a:t>
            </a:fld>
            <a:endParaRPr lang="en-US"/>
          </a:p>
        </p:txBody>
      </p:sp>
    </p:spTree>
    <p:extLst>
      <p:ext uri="{BB962C8B-B14F-4D97-AF65-F5344CB8AC3E}">
        <p14:creationId xmlns:p14="http://schemas.microsoft.com/office/powerpoint/2010/main" val="693027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3855D1-3069-47F1-8CD0-2EBC6B55B1CA}" type="datetimeFigureOut">
              <a:rPr lang="en-US" smtClean="0"/>
              <a:t>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369A5F-727C-4570-8B9E-2A853CD63731}" type="slidenum">
              <a:rPr lang="en-US" smtClean="0"/>
              <a:t>‹#›</a:t>
            </a:fld>
            <a:endParaRPr lang="en-US"/>
          </a:p>
        </p:txBody>
      </p:sp>
    </p:spTree>
    <p:extLst>
      <p:ext uri="{BB962C8B-B14F-4D97-AF65-F5344CB8AC3E}">
        <p14:creationId xmlns:p14="http://schemas.microsoft.com/office/powerpoint/2010/main" val="3472702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3855D1-3069-47F1-8CD0-2EBC6B55B1CA}" type="datetimeFigureOut">
              <a:rPr lang="en-US" smtClean="0"/>
              <a:t>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369A5F-727C-4570-8B9E-2A853CD63731}" type="slidenum">
              <a:rPr lang="en-US" smtClean="0"/>
              <a:t>‹#›</a:t>
            </a:fld>
            <a:endParaRPr lang="en-US"/>
          </a:p>
        </p:txBody>
      </p:sp>
    </p:spTree>
    <p:extLst>
      <p:ext uri="{BB962C8B-B14F-4D97-AF65-F5344CB8AC3E}">
        <p14:creationId xmlns:p14="http://schemas.microsoft.com/office/powerpoint/2010/main" val="1534590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3855D1-3069-47F1-8CD0-2EBC6B55B1CA}" type="datetimeFigureOut">
              <a:rPr lang="en-US" smtClean="0"/>
              <a:t>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369A5F-727C-4570-8B9E-2A853CD63731}" type="slidenum">
              <a:rPr lang="en-US" smtClean="0"/>
              <a:t>‹#›</a:t>
            </a:fld>
            <a:endParaRPr lang="en-US"/>
          </a:p>
        </p:txBody>
      </p:sp>
    </p:spTree>
    <p:extLst>
      <p:ext uri="{BB962C8B-B14F-4D97-AF65-F5344CB8AC3E}">
        <p14:creationId xmlns:p14="http://schemas.microsoft.com/office/powerpoint/2010/main" val="917131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3855D1-3069-47F1-8CD0-2EBC6B55B1CA}" type="datetimeFigureOut">
              <a:rPr lang="en-US" smtClean="0"/>
              <a:t>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369A5F-727C-4570-8B9E-2A853CD63731}" type="slidenum">
              <a:rPr lang="en-US" smtClean="0"/>
              <a:t>‹#›</a:t>
            </a:fld>
            <a:endParaRPr lang="en-US"/>
          </a:p>
        </p:txBody>
      </p:sp>
    </p:spTree>
    <p:extLst>
      <p:ext uri="{BB962C8B-B14F-4D97-AF65-F5344CB8AC3E}">
        <p14:creationId xmlns:p14="http://schemas.microsoft.com/office/powerpoint/2010/main" val="3595123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3855D1-3069-47F1-8CD0-2EBC6B55B1CA}" type="datetimeFigureOut">
              <a:rPr lang="en-US" smtClean="0"/>
              <a:t>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369A5F-727C-4570-8B9E-2A853CD63731}" type="slidenum">
              <a:rPr lang="en-US" smtClean="0"/>
              <a:t>‹#›</a:t>
            </a:fld>
            <a:endParaRPr lang="en-US"/>
          </a:p>
        </p:txBody>
      </p:sp>
    </p:spTree>
    <p:extLst>
      <p:ext uri="{BB962C8B-B14F-4D97-AF65-F5344CB8AC3E}">
        <p14:creationId xmlns:p14="http://schemas.microsoft.com/office/powerpoint/2010/main" val="4066117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23855D1-3069-47F1-8CD0-2EBC6B55B1CA}" type="datetimeFigureOut">
              <a:rPr lang="en-US" smtClean="0"/>
              <a:t>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369A5F-727C-4570-8B9E-2A853CD63731}" type="slidenum">
              <a:rPr lang="en-US" smtClean="0"/>
              <a:t>‹#›</a:t>
            </a:fld>
            <a:endParaRPr lang="en-US"/>
          </a:p>
        </p:txBody>
      </p:sp>
    </p:spTree>
    <p:extLst>
      <p:ext uri="{BB962C8B-B14F-4D97-AF65-F5344CB8AC3E}">
        <p14:creationId xmlns:p14="http://schemas.microsoft.com/office/powerpoint/2010/main" val="1771235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23855D1-3069-47F1-8CD0-2EBC6B55B1CA}" type="datetimeFigureOut">
              <a:rPr lang="en-US" smtClean="0"/>
              <a:t>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369A5F-727C-4570-8B9E-2A853CD63731}" type="slidenum">
              <a:rPr lang="en-US" smtClean="0"/>
              <a:t>‹#›</a:t>
            </a:fld>
            <a:endParaRPr lang="en-US"/>
          </a:p>
        </p:txBody>
      </p:sp>
    </p:spTree>
    <p:extLst>
      <p:ext uri="{BB962C8B-B14F-4D97-AF65-F5344CB8AC3E}">
        <p14:creationId xmlns:p14="http://schemas.microsoft.com/office/powerpoint/2010/main" val="69509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3855D1-3069-47F1-8CD0-2EBC6B55B1CA}" type="datetimeFigureOut">
              <a:rPr lang="en-US" smtClean="0"/>
              <a:t>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369A5F-727C-4570-8B9E-2A853CD63731}" type="slidenum">
              <a:rPr lang="en-US" smtClean="0"/>
              <a:t>‹#›</a:t>
            </a:fld>
            <a:endParaRPr lang="en-US"/>
          </a:p>
        </p:txBody>
      </p:sp>
    </p:spTree>
    <p:extLst>
      <p:ext uri="{BB962C8B-B14F-4D97-AF65-F5344CB8AC3E}">
        <p14:creationId xmlns:p14="http://schemas.microsoft.com/office/powerpoint/2010/main" val="724002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3855D1-3069-47F1-8CD0-2EBC6B55B1CA}" type="datetimeFigureOut">
              <a:rPr lang="en-US" smtClean="0"/>
              <a:t>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369A5F-727C-4570-8B9E-2A853CD63731}" type="slidenum">
              <a:rPr lang="en-US" smtClean="0"/>
              <a:t>‹#›</a:t>
            </a:fld>
            <a:endParaRPr lang="en-US"/>
          </a:p>
        </p:txBody>
      </p:sp>
    </p:spTree>
    <p:extLst>
      <p:ext uri="{BB962C8B-B14F-4D97-AF65-F5344CB8AC3E}">
        <p14:creationId xmlns:p14="http://schemas.microsoft.com/office/powerpoint/2010/main" val="1229429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3855D1-3069-47F1-8CD0-2EBC6B55B1CA}" type="datetimeFigureOut">
              <a:rPr lang="en-US" smtClean="0"/>
              <a:t>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369A5F-727C-4570-8B9E-2A853CD63731}" type="slidenum">
              <a:rPr lang="en-US" smtClean="0"/>
              <a:t>‹#›</a:t>
            </a:fld>
            <a:endParaRPr lang="en-US"/>
          </a:p>
        </p:txBody>
      </p:sp>
    </p:spTree>
    <p:extLst>
      <p:ext uri="{BB962C8B-B14F-4D97-AF65-F5344CB8AC3E}">
        <p14:creationId xmlns:p14="http://schemas.microsoft.com/office/powerpoint/2010/main" val="3727409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855D1-3069-47F1-8CD0-2EBC6B55B1CA}" type="datetimeFigureOut">
              <a:rPr lang="en-US" smtClean="0"/>
              <a:t>1/5/2018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369A5F-727C-4570-8B9E-2A853CD63731}" type="slidenum">
              <a:rPr lang="en-US" smtClean="0"/>
              <a:t>‹#›</a:t>
            </a:fld>
            <a:endParaRPr lang="en-US"/>
          </a:p>
        </p:txBody>
      </p:sp>
    </p:spTree>
    <p:extLst>
      <p:ext uri="{BB962C8B-B14F-4D97-AF65-F5344CB8AC3E}">
        <p14:creationId xmlns:p14="http://schemas.microsoft.com/office/powerpoint/2010/main" val="29565676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283485">
            <a:off x="5109" y="210826"/>
            <a:ext cx="8938113" cy="6346060"/>
          </a:xfrm>
          <a:prstGeom prst="rect">
            <a:avLst/>
          </a:prstGeom>
        </p:spPr>
      </p:pic>
      <p:sp>
        <p:nvSpPr>
          <p:cNvPr id="3" name="TextBox 2"/>
          <p:cNvSpPr txBox="1"/>
          <p:nvPr/>
        </p:nvSpPr>
        <p:spPr>
          <a:xfrm rot="21280033">
            <a:off x="909774" y="1983472"/>
            <a:ext cx="7128782" cy="2800767"/>
          </a:xfrm>
          <a:prstGeom prst="rect">
            <a:avLst/>
          </a:prstGeom>
          <a:noFill/>
        </p:spPr>
        <p:txBody>
          <a:bodyPr wrap="square" rtlCol="0">
            <a:spAutoFit/>
          </a:bodyPr>
          <a:lstStyle/>
          <a:p>
            <a:pPr algn="ctr"/>
            <a:r>
              <a:rPr lang="en-US" sz="8800" b="1" dirty="0" smtClean="0">
                <a:latin typeface="Footlight MT Light" panose="0204060206030A020304" pitchFamily="18" charset="0"/>
              </a:rPr>
              <a:t>MYSTERY</a:t>
            </a:r>
          </a:p>
          <a:p>
            <a:pPr algn="ctr"/>
            <a:r>
              <a:rPr lang="en-US" sz="8800" b="1" dirty="0" smtClean="0">
                <a:latin typeface="Footlight MT Light" panose="0204060206030A020304" pitchFamily="18" charset="0"/>
              </a:rPr>
              <a:t>INGREDIENT</a:t>
            </a:r>
            <a:endParaRPr lang="en-US" sz="8800" b="1" dirty="0">
              <a:latin typeface="Footlight MT Light" panose="0204060206030A020304" pitchFamily="18" charset="0"/>
            </a:endParaRPr>
          </a:p>
        </p:txBody>
      </p:sp>
    </p:spTree>
    <p:extLst>
      <p:ext uri="{BB962C8B-B14F-4D97-AF65-F5344CB8AC3E}">
        <p14:creationId xmlns:p14="http://schemas.microsoft.com/office/powerpoint/2010/main" val="1998205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3416320"/>
          </a:xfrm>
          <a:prstGeom prst="rect">
            <a:avLst/>
          </a:prstGeom>
          <a:noFill/>
        </p:spPr>
        <p:txBody>
          <a:bodyPr wrap="square" rtlCol="0">
            <a:spAutoFit/>
          </a:bodyPr>
          <a:lstStyle/>
          <a:p>
            <a:pPr algn="ctr"/>
            <a:r>
              <a:rPr lang="en-US" sz="5400" b="1" u="sng" dirty="0" smtClean="0">
                <a:latin typeface="Swiss 721 Condensed" panose="02000506040000020004" pitchFamily="2" charset="0"/>
              </a:rPr>
              <a:t>MATTHEW 16:16</a:t>
            </a:r>
          </a:p>
          <a:p>
            <a:pPr algn="ctr"/>
            <a:r>
              <a:rPr lang="en-US" sz="5400" dirty="0" smtClean="0">
                <a:latin typeface="Swiss 721 Condensed" panose="02000506040000020004" pitchFamily="2" charset="0"/>
              </a:rPr>
              <a:t>Simon Peter answered and said, “You are the Christ, the Son of the living God.”</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594190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5909310"/>
          </a:xfrm>
          <a:prstGeom prst="rect">
            <a:avLst/>
          </a:prstGeom>
          <a:noFill/>
        </p:spPr>
        <p:txBody>
          <a:bodyPr wrap="square" rtlCol="0">
            <a:spAutoFit/>
          </a:bodyPr>
          <a:lstStyle/>
          <a:p>
            <a:pPr algn="ctr"/>
            <a:r>
              <a:rPr lang="en-US" sz="5400" b="1" u="sng" dirty="0" smtClean="0">
                <a:latin typeface="Swiss 721 Condensed" panose="02000506040000020004" pitchFamily="2" charset="0"/>
              </a:rPr>
              <a:t>MATTHEW 16:17</a:t>
            </a:r>
          </a:p>
          <a:p>
            <a:pPr algn="ctr"/>
            <a:r>
              <a:rPr lang="en-US" sz="5400" dirty="0" smtClean="0">
                <a:latin typeface="Swiss 721 Condensed" panose="02000506040000020004" pitchFamily="2" charset="0"/>
              </a:rPr>
              <a:t>Jesus answered and said to him, “Blessed are you, Simon Bar-Jonah, for flesh and blood has not revealed this to you, but My Father who is in heaven.</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36656531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5078313"/>
          </a:xfrm>
          <a:prstGeom prst="rect">
            <a:avLst/>
          </a:prstGeom>
          <a:noFill/>
        </p:spPr>
        <p:txBody>
          <a:bodyPr wrap="square" rtlCol="0">
            <a:spAutoFit/>
          </a:bodyPr>
          <a:lstStyle/>
          <a:p>
            <a:pPr algn="ctr"/>
            <a:r>
              <a:rPr lang="en-US" sz="5400" b="1" u="sng" dirty="0" smtClean="0">
                <a:latin typeface="Swiss 721 Condensed" panose="02000506040000020004" pitchFamily="2" charset="0"/>
              </a:rPr>
              <a:t>MATTHEW 16:18</a:t>
            </a:r>
          </a:p>
          <a:p>
            <a:pPr algn="ctr"/>
            <a:r>
              <a:rPr lang="en-US" sz="5400" dirty="0" smtClean="0">
                <a:latin typeface="Swiss 721 Condensed" panose="02000506040000020004" pitchFamily="2" charset="0"/>
              </a:rPr>
              <a:t>And I also say to you that you are Peter, and on this rock I will build My church, and the gates of Hades shall not prevail against it.</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25316562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5909310"/>
          </a:xfrm>
          <a:prstGeom prst="rect">
            <a:avLst/>
          </a:prstGeom>
          <a:noFill/>
        </p:spPr>
        <p:txBody>
          <a:bodyPr wrap="square" rtlCol="0">
            <a:spAutoFit/>
          </a:bodyPr>
          <a:lstStyle/>
          <a:p>
            <a:pPr algn="ctr"/>
            <a:r>
              <a:rPr lang="en-US" sz="5400" b="1" u="sng" dirty="0" smtClean="0">
                <a:latin typeface="Swiss 721 Condensed" panose="02000506040000020004" pitchFamily="2" charset="0"/>
              </a:rPr>
              <a:t>MATTHEW 16:19</a:t>
            </a:r>
          </a:p>
          <a:p>
            <a:pPr algn="ctr"/>
            <a:r>
              <a:rPr lang="en-US" sz="5400" dirty="0" smtClean="0">
                <a:latin typeface="Swiss 721 Condensed" panose="02000506040000020004" pitchFamily="2" charset="0"/>
              </a:rPr>
              <a:t>And I will give you the keys of the kingdom of heaven, and whatever you bind on earth will be bound in heaven, and whatever you loose on earth will be loosed in heaven.”</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24430341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4247317"/>
          </a:xfrm>
          <a:prstGeom prst="rect">
            <a:avLst/>
          </a:prstGeom>
          <a:noFill/>
        </p:spPr>
        <p:txBody>
          <a:bodyPr wrap="square" rtlCol="0">
            <a:spAutoFit/>
          </a:bodyPr>
          <a:lstStyle/>
          <a:p>
            <a:pPr algn="ctr"/>
            <a:r>
              <a:rPr lang="en-US" sz="5400" b="1" u="sng" dirty="0" smtClean="0">
                <a:latin typeface="Swiss 721 Condensed" panose="02000506040000020004" pitchFamily="2" charset="0"/>
              </a:rPr>
              <a:t>MATTHEW 16:20</a:t>
            </a:r>
          </a:p>
          <a:p>
            <a:pPr algn="ctr"/>
            <a:r>
              <a:rPr lang="en-US" sz="5400" dirty="0" smtClean="0">
                <a:latin typeface="Swiss 721 Condensed" panose="02000506040000020004" pitchFamily="2" charset="0"/>
              </a:rPr>
              <a:t>Then He commanded His disciples that they should tell no one that He was Jesus the Christ.</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32899981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5539978"/>
          </a:xfrm>
          <a:prstGeom prst="rect">
            <a:avLst/>
          </a:prstGeom>
          <a:noFill/>
        </p:spPr>
        <p:txBody>
          <a:bodyPr wrap="square" rtlCol="0">
            <a:spAutoFit/>
          </a:bodyPr>
          <a:lstStyle/>
          <a:p>
            <a:pPr algn="ctr"/>
            <a:r>
              <a:rPr lang="en-US" sz="5400" b="1" u="sng" dirty="0" smtClean="0">
                <a:latin typeface="Swiss 721 Condensed" panose="02000506040000020004" pitchFamily="2" charset="0"/>
              </a:rPr>
              <a:t>MATTHEW 16:21</a:t>
            </a:r>
          </a:p>
          <a:p>
            <a:pPr algn="ctr"/>
            <a:r>
              <a:rPr lang="en-US" sz="5000" dirty="0" smtClean="0">
                <a:latin typeface="Swiss 721 Condensed" panose="02000506040000020004" pitchFamily="2" charset="0"/>
              </a:rPr>
              <a:t>From that time Jesus began to show to His disciples that He must go to Jerusalem, and suffer many things from the elders and chief priests and scribes, and be killed, and be raised the third day.</a:t>
            </a:r>
            <a:endParaRPr lang="en-US" sz="5000" dirty="0">
              <a:latin typeface="Swiss 721 Condensed" panose="02000506040000020004" pitchFamily="2" charset="0"/>
            </a:endParaRPr>
          </a:p>
        </p:txBody>
      </p:sp>
    </p:spTree>
    <p:extLst>
      <p:ext uri="{BB962C8B-B14F-4D97-AF65-F5344CB8AC3E}">
        <p14:creationId xmlns:p14="http://schemas.microsoft.com/office/powerpoint/2010/main" val="24718642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4247317"/>
          </a:xfrm>
          <a:prstGeom prst="rect">
            <a:avLst/>
          </a:prstGeom>
          <a:noFill/>
        </p:spPr>
        <p:txBody>
          <a:bodyPr wrap="square" rtlCol="0">
            <a:spAutoFit/>
          </a:bodyPr>
          <a:lstStyle/>
          <a:p>
            <a:pPr algn="ctr"/>
            <a:r>
              <a:rPr lang="en-US" sz="5400" b="1" u="sng" dirty="0" smtClean="0">
                <a:latin typeface="Swiss 721 Condensed" panose="02000506040000020004" pitchFamily="2" charset="0"/>
              </a:rPr>
              <a:t>MATTHEW 16:22</a:t>
            </a:r>
          </a:p>
          <a:p>
            <a:pPr algn="ctr"/>
            <a:r>
              <a:rPr lang="en-US" sz="5400" dirty="0" smtClean="0">
                <a:latin typeface="Swiss 721 Condensed" panose="02000506040000020004" pitchFamily="2" charset="0"/>
              </a:rPr>
              <a:t>Then Peter took Him aside and began to rebuke Him, saying, “Far be it from You, Lord; this shall not happen to you!”</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9783916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5909310"/>
          </a:xfrm>
          <a:prstGeom prst="rect">
            <a:avLst/>
          </a:prstGeom>
          <a:noFill/>
        </p:spPr>
        <p:txBody>
          <a:bodyPr wrap="square" rtlCol="0">
            <a:spAutoFit/>
          </a:bodyPr>
          <a:lstStyle/>
          <a:p>
            <a:pPr algn="ctr"/>
            <a:r>
              <a:rPr lang="en-US" sz="5400" b="1" u="sng" dirty="0" smtClean="0">
                <a:latin typeface="Swiss 721 Condensed" panose="02000506040000020004" pitchFamily="2" charset="0"/>
              </a:rPr>
              <a:t>MATTHEW 16:23</a:t>
            </a:r>
          </a:p>
          <a:p>
            <a:pPr algn="ctr"/>
            <a:r>
              <a:rPr lang="en-US" sz="5400" dirty="0" smtClean="0">
                <a:latin typeface="Swiss 721 Condensed" panose="02000506040000020004" pitchFamily="2" charset="0"/>
              </a:rPr>
              <a:t>But He turned and said to Peter, “Get behind Me, Satan! You are an offense to Me, for you are not mindful of the things of God, but the things of men.”</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32528091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4247317"/>
          </a:xfrm>
          <a:prstGeom prst="rect">
            <a:avLst/>
          </a:prstGeom>
          <a:noFill/>
        </p:spPr>
        <p:txBody>
          <a:bodyPr wrap="square" rtlCol="0">
            <a:spAutoFit/>
          </a:bodyPr>
          <a:lstStyle/>
          <a:p>
            <a:pPr algn="ctr"/>
            <a:r>
              <a:rPr lang="en-US" sz="5400" b="1" u="sng" dirty="0" smtClean="0">
                <a:latin typeface="Swiss 721 Condensed" panose="02000506040000020004" pitchFamily="2" charset="0"/>
              </a:rPr>
              <a:t>LUKE 22:17</a:t>
            </a:r>
          </a:p>
          <a:p>
            <a:pPr algn="ctr"/>
            <a:r>
              <a:rPr lang="en-US" sz="5400" dirty="0" smtClean="0">
                <a:latin typeface="Swiss 721 Condensed" panose="02000506040000020004" pitchFamily="2" charset="0"/>
              </a:rPr>
              <a:t>Then He took the cup, and gave thanks, and said, “Take this and divide it among yourselves;</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4262717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3416320"/>
          </a:xfrm>
          <a:prstGeom prst="rect">
            <a:avLst/>
          </a:prstGeom>
          <a:noFill/>
        </p:spPr>
        <p:txBody>
          <a:bodyPr wrap="square" rtlCol="0">
            <a:spAutoFit/>
          </a:bodyPr>
          <a:lstStyle/>
          <a:p>
            <a:pPr algn="ctr"/>
            <a:r>
              <a:rPr lang="en-US" sz="5400" b="1" u="sng" dirty="0" smtClean="0">
                <a:latin typeface="Swiss 721 Condensed" panose="02000506040000020004" pitchFamily="2" charset="0"/>
              </a:rPr>
              <a:t>LUKE 22:18</a:t>
            </a:r>
          </a:p>
          <a:p>
            <a:pPr algn="ctr"/>
            <a:r>
              <a:rPr lang="en-US" sz="5400" dirty="0" smtClean="0">
                <a:latin typeface="Swiss 721 Condensed" panose="02000506040000020004" pitchFamily="2" charset="0"/>
              </a:rPr>
              <a:t>for I say to you, I will not drink of the fruit of the vine until the kingdom of God comes.”</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0486811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5078313"/>
          </a:xfrm>
          <a:prstGeom prst="rect">
            <a:avLst/>
          </a:prstGeom>
          <a:noFill/>
        </p:spPr>
        <p:txBody>
          <a:bodyPr wrap="square" rtlCol="0">
            <a:spAutoFit/>
          </a:bodyPr>
          <a:lstStyle/>
          <a:p>
            <a:pPr algn="ctr"/>
            <a:r>
              <a:rPr lang="en-US" sz="5400" b="1" u="sng" dirty="0" smtClean="0">
                <a:latin typeface="Swiss 721 Condensed" panose="02000506040000020004" pitchFamily="2" charset="0"/>
              </a:rPr>
              <a:t>1 PETER 1:10</a:t>
            </a:r>
          </a:p>
          <a:p>
            <a:pPr algn="ctr"/>
            <a:r>
              <a:rPr lang="en-US" sz="5400" dirty="0" smtClean="0">
                <a:latin typeface="Swiss 721 Condensed" panose="02000506040000020004" pitchFamily="2" charset="0"/>
              </a:rPr>
              <a:t>Of this salvation the prophets have inquired and searched carefully, who prophesied of the grace that would come </a:t>
            </a:r>
          </a:p>
          <a:p>
            <a:pPr algn="ctr"/>
            <a:r>
              <a:rPr lang="en-US" sz="5400" dirty="0" smtClean="0">
                <a:latin typeface="Swiss 721 Condensed" panose="02000506040000020004" pitchFamily="2" charset="0"/>
              </a:rPr>
              <a:t>to you,</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2664690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5078313"/>
          </a:xfrm>
          <a:prstGeom prst="rect">
            <a:avLst/>
          </a:prstGeom>
          <a:noFill/>
        </p:spPr>
        <p:txBody>
          <a:bodyPr wrap="square" rtlCol="0">
            <a:spAutoFit/>
          </a:bodyPr>
          <a:lstStyle/>
          <a:p>
            <a:pPr algn="ctr"/>
            <a:r>
              <a:rPr lang="en-US" sz="5400" b="1" u="sng" dirty="0" smtClean="0">
                <a:latin typeface="Swiss 721 Condensed" panose="02000506040000020004" pitchFamily="2" charset="0"/>
              </a:rPr>
              <a:t>LUKE 22:19</a:t>
            </a:r>
          </a:p>
          <a:p>
            <a:pPr algn="ctr"/>
            <a:r>
              <a:rPr lang="en-US" sz="5400" dirty="0" smtClean="0">
                <a:latin typeface="Swiss 721 Condensed" panose="02000506040000020004" pitchFamily="2" charset="0"/>
              </a:rPr>
              <a:t>And He took bread, gave thanks and broke it, and gave it to them, saying, “This is My body which is given for you; do this in remembrance of Me.”</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6085216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4247317"/>
          </a:xfrm>
          <a:prstGeom prst="rect">
            <a:avLst/>
          </a:prstGeom>
          <a:noFill/>
        </p:spPr>
        <p:txBody>
          <a:bodyPr wrap="square" rtlCol="0">
            <a:spAutoFit/>
          </a:bodyPr>
          <a:lstStyle/>
          <a:p>
            <a:pPr algn="ctr"/>
            <a:r>
              <a:rPr lang="en-US" sz="5400" b="1" u="sng" dirty="0" smtClean="0">
                <a:latin typeface="Swiss 721 Condensed" panose="02000506040000020004" pitchFamily="2" charset="0"/>
              </a:rPr>
              <a:t>LUKE 22:20</a:t>
            </a:r>
          </a:p>
          <a:p>
            <a:pPr algn="ctr"/>
            <a:r>
              <a:rPr lang="en-US" sz="5400" dirty="0" smtClean="0">
                <a:latin typeface="Swiss 721 Condensed" panose="02000506040000020004" pitchFamily="2" charset="0"/>
              </a:rPr>
              <a:t>Likewise He also took the cup after supper, saying, “This cup is the new covenant in My blood, which is shed for you.</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0613692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283485">
            <a:off x="5109" y="210826"/>
            <a:ext cx="8938113" cy="6346060"/>
          </a:xfrm>
          <a:prstGeom prst="rect">
            <a:avLst/>
          </a:prstGeom>
        </p:spPr>
      </p:pic>
      <p:sp>
        <p:nvSpPr>
          <p:cNvPr id="3" name="TextBox 2"/>
          <p:cNvSpPr txBox="1"/>
          <p:nvPr/>
        </p:nvSpPr>
        <p:spPr>
          <a:xfrm rot="21280033">
            <a:off x="909774" y="1983472"/>
            <a:ext cx="7128782" cy="2800767"/>
          </a:xfrm>
          <a:prstGeom prst="rect">
            <a:avLst/>
          </a:prstGeom>
          <a:noFill/>
        </p:spPr>
        <p:txBody>
          <a:bodyPr wrap="square" rtlCol="0">
            <a:spAutoFit/>
          </a:bodyPr>
          <a:lstStyle/>
          <a:p>
            <a:pPr algn="ctr"/>
            <a:r>
              <a:rPr lang="en-US" sz="8800" b="1" dirty="0" smtClean="0">
                <a:latin typeface="Footlight MT Light" panose="0204060206030A020304" pitchFamily="18" charset="0"/>
              </a:rPr>
              <a:t>MYSTERY</a:t>
            </a:r>
          </a:p>
          <a:p>
            <a:pPr algn="ctr"/>
            <a:r>
              <a:rPr lang="en-US" sz="8800" b="1" dirty="0" smtClean="0">
                <a:latin typeface="Footlight MT Light" panose="0204060206030A020304" pitchFamily="18" charset="0"/>
              </a:rPr>
              <a:t>INGREDIENT</a:t>
            </a:r>
            <a:endParaRPr lang="en-US" sz="8800" b="1" dirty="0">
              <a:latin typeface="Footlight MT Light" panose="0204060206030A020304" pitchFamily="18" charset="0"/>
            </a:endParaRPr>
          </a:p>
        </p:txBody>
      </p:sp>
    </p:spTree>
    <p:extLst>
      <p:ext uri="{BB962C8B-B14F-4D97-AF65-F5344CB8AC3E}">
        <p14:creationId xmlns:p14="http://schemas.microsoft.com/office/powerpoint/2010/main" val="2025144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5724644"/>
          </a:xfrm>
          <a:prstGeom prst="rect">
            <a:avLst/>
          </a:prstGeom>
          <a:noFill/>
        </p:spPr>
        <p:txBody>
          <a:bodyPr wrap="square" rtlCol="0">
            <a:spAutoFit/>
          </a:bodyPr>
          <a:lstStyle/>
          <a:p>
            <a:pPr algn="ctr"/>
            <a:r>
              <a:rPr lang="en-US" sz="5400" b="1" u="sng" dirty="0" smtClean="0">
                <a:latin typeface="Swiss 721 Condensed" panose="02000506040000020004" pitchFamily="2" charset="0"/>
              </a:rPr>
              <a:t>1 PETER 1:11</a:t>
            </a:r>
          </a:p>
          <a:p>
            <a:pPr algn="ctr"/>
            <a:r>
              <a:rPr lang="en-US" sz="5200" dirty="0" smtClean="0">
                <a:latin typeface="Swiss 721 Condensed" panose="02000506040000020004" pitchFamily="2" charset="0"/>
              </a:rPr>
              <a:t>searching what, or what manner of time, the Spirit of Christ who was in them was indicating when He testified beforehand the sufferings of Christ and the glories that would follow.</a:t>
            </a:r>
            <a:endParaRPr lang="en-US" sz="5200" dirty="0">
              <a:latin typeface="Swiss 721 Condensed" panose="02000506040000020004" pitchFamily="2" charset="0"/>
            </a:endParaRPr>
          </a:p>
        </p:txBody>
      </p:sp>
    </p:spTree>
    <p:extLst>
      <p:ext uri="{BB962C8B-B14F-4D97-AF65-F5344CB8AC3E}">
        <p14:creationId xmlns:p14="http://schemas.microsoft.com/office/powerpoint/2010/main" val="25970014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29513" y="510746"/>
            <a:ext cx="8493211" cy="5509200"/>
          </a:xfrm>
          <a:prstGeom prst="rect">
            <a:avLst/>
          </a:prstGeom>
          <a:noFill/>
        </p:spPr>
        <p:txBody>
          <a:bodyPr wrap="square" rtlCol="0">
            <a:spAutoFit/>
          </a:bodyPr>
          <a:lstStyle/>
          <a:p>
            <a:pPr algn="ctr"/>
            <a:r>
              <a:rPr lang="en-US" sz="4400" b="1" u="sng" dirty="0" smtClean="0">
                <a:latin typeface="Swiss 721 Condensed" panose="02000506040000020004" pitchFamily="2" charset="0"/>
              </a:rPr>
              <a:t>1 PETER 1:12</a:t>
            </a:r>
          </a:p>
          <a:p>
            <a:pPr algn="ctr"/>
            <a:r>
              <a:rPr lang="en-US" sz="4400" dirty="0" smtClean="0">
                <a:latin typeface="Swiss 721 Condensed" panose="02000506040000020004" pitchFamily="2" charset="0"/>
              </a:rPr>
              <a:t>To them it was revealed that, not to themselves, but to us they were ministering the things which now have been reported to you through those who have preached the gospel to you by the Holy Spirit sent from heaven—things which angels desire to look into.</a:t>
            </a:r>
            <a:endParaRPr lang="en-US" sz="4400" dirty="0">
              <a:latin typeface="Swiss 721 Condensed" panose="02000506040000020004" pitchFamily="2" charset="0"/>
            </a:endParaRPr>
          </a:p>
        </p:txBody>
      </p:sp>
    </p:spTree>
    <p:extLst>
      <p:ext uri="{BB962C8B-B14F-4D97-AF65-F5344CB8AC3E}">
        <p14:creationId xmlns:p14="http://schemas.microsoft.com/office/powerpoint/2010/main" val="1851680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5078313"/>
          </a:xfrm>
          <a:prstGeom prst="rect">
            <a:avLst/>
          </a:prstGeom>
          <a:noFill/>
        </p:spPr>
        <p:txBody>
          <a:bodyPr wrap="square" rtlCol="0">
            <a:spAutoFit/>
          </a:bodyPr>
          <a:lstStyle/>
          <a:p>
            <a:pPr algn="ctr"/>
            <a:r>
              <a:rPr lang="en-US" sz="5400" b="1" u="sng" dirty="0" smtClean="0">
                <a:latin typeface="Swiss 721 Condensed" panose="02000506040000020004" pitchFamily="2" charset="0"/>
              </a:rPr>
              <a:t>GENESIS 50:20</a:t>
            </a:r>
          </a:p>
          <a:p>
            <a:pPr algn="ctr"/>
            <a:r>
              <a:rPr lang="en-US" sz="5400" dirty="0" smtClean="0">
                <a:latin typeface="Swiss 721 Condensed" panose="02000506040000020004" pitchFamily="2" charset="0"/>
              </a:rPr>
              <a:t>But as for you, you meant evil against me; but God meant it for good, in order to bring it about as it is this day, to save many people alive.</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23379885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4247317"/>
          </a:xfrm>
          <a:prstGeom prst="rect">
            <a:avLst/>
          </a:prstGeom>
          <a:noFill/>
        </p:spPr>
        <p:txBody>
          <a:bodyPr wrap="square" rtlCol="0">
            <a:spAutoFit/>
          </a:bodyPr>
          <a:lstStyle/>
          <a:p>
            <a:pPr algn="ctr"/>
            <a:r>
              <a:rPr lang="en-US" sz="5400" b="1" u="sng" dirty="0" smtClean="0">
                <a:latin typeface="Swiss 721 Condensed" panose="02000506040000020004" pitchFamily="2" charset="0"/>
              </a:rPr>
              <a:t>MATTHEW 5:10</a:t>
            </a:r>
          </a:p>
          <a:p>
            <a:pPr algn="ctr"/>
            <a:r>
              <a:rPr lang="en-US" sz="5400" dirty="0" smtClean="0">
                <a:latin typeface="Swiss 721 Condensed" panose="02000506040000020004" pitchFamily="2" charset="0"/>
              </a:rPr>
              <a:t>Blessed are those who are persecuted for righteousness’ sake, for theirs is the kingdom of heaven.</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785179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4247317"/>
          </a:xfrm>
          <a:prstGeom prst="rect">
            <a:avLst/>
          </a:prstGeom>
          <a:noFill/>
        </p:spPr>
        <p:txBody>
          <a:bodyPr wrap="square" rtlCol="0">
            <a:spAutoFit/>
          </a:bodyPr>
          <a:lstStyle/>
          <a:p>
            <a:pPr algn="ctr"/>
            <a:r>
              <a:rPr lang="en-US" sz="5400" b="1" u="sng" dirty="0" smtClean="0">
                <a:latin typeface="Swiss 721 Condensed" panose="02000506040000020004" pitchFamily="2" charset="0"/>
              </a:rPr>
              <a:t>MATTHEW 5:11</a:t>
            </a:r>
          </a:p>
          <a:p>
            <a:pPr algn="ctr"/>
            <a:r>
              <a:rPr lang="en-US" sz="5400" dirty="0" smtClean="0">
                <a:latin typeface="Swiss 721 Condensed" panose="02000506040000020004" pitchFamily="2" charset="0"/>
              </a:rPr>
              <a:t>“Blessed are you when they revile and persecute you, and say all kinds of evil against you falsely for My sake.</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0245357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5078313"/>
          </a:xfrm>
          <a:prstGeom prst="rect">
            <a:avLst/>
          </a:prstGeom>
          <a:noFill/>
        </p:spPr>
        <p:txBody>
          <a:bodyPr wrap="square" rtlCol="0">
            <a:spAutoFit/>
          </a:bodyPr>
          <a:lstStyle/>
          <a:p>
            <a:pPr algn="ctr"/>
            <a:r>
              <a:rPr lang="en-US" sz="5400" b="1" u="sng" dirty="0" smtClean="0">
                <a:latin typeface="Swiss 721 Condensed" panose="02000506040000020004" pitchFamily="2" charset="0"/>
              </a:rPr>
              <a:t>MATTHEW 5:12</a:t>
            </a:r>
          </a:p>
          <a:p>
            <a:pPr algn="ctr"/>
            <a:r>
              <a:rPr lang="en-US" sz="5400" dirty="0" smtClean="0">
                <a:latin typeface="Swiss 721 Condensed" panose="02000506040000020004" pitchFamily="2" charset="0"/>
              </a:rPr>
              <a:t>Rejoice and be exceedingly glad, for great is your reward in heaven, for so they persecuted the prophets who were before you.</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070531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45989" y="510746"/>
            <a:ext cx="8402595" cy="2585323"/>
          </a:xfrm>
          <a:prstGeom prst="rect">
            <a:avLst/>
          </a:prstGeom>
          <a:noFill/>
        </p:spPr>
        <p:txBody>
          <a:bodyPr wrap="square" rtlCol="0">
            <a:spAutoFit/>
          </a:bodyPr>
          <a:lstStyle/>
          <a:p>
            <a:pPr algn="ctr"/>
            <a:r>
              <a:rPr lang="en-US" sz="5400" b="1" u="sng" dirty="0" smtClean="0">
                <a:latin typeface="Swiss 721 Condensed" panose="02000506040000020004" pitchFamily="2" charset="0"/>
              </a:rPr>
              <a:t>MATTHEW 16:15</a:t>
            </a:r>
          </a:p>
          <a:p>
            <a:pPr algn="ctr"/>
            <a:r>
              <a:rPr lang="en-US" sz="5400" dirty="0" smtClean="0">
                <a:latin typeface="Swiss 721 Condensed" panose="02000506040000020004" pitchFamily="2" charset="0"/>
              </a:rPr>
              <a:t>He said to them, “But who do you say that I am?”</a:t>
            </a:r>
            <a:endParaRPr lang="en-US" sz="5400" dirty="0">
              <a:latin typeface="Swiss 721 Condensed" panose="02000506040000020004" pitchFamily="2" charset="0"/>
            </a:endParaRPr>
          </a:p>
        </p:txBody>
      </p:sp>
    </p:spTree>
    <p:extLst>
      <p:ext uri="{BB962C8B-B14F-4D97-AF65-F5344CB8AC3E}">
        <p14:creationId xmlns:p14="http://schemas.microsoft.com/office/powerpoint/2010/main" val="13472583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TotalTime>
  <Words>630</Words>
  <Application>Microsoft Office PowerPoint</Application>
  <PresentationFormat>On-screen Show (4:3)</PresentationFormat>
  <Paragraphs>45</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Footlight MT Light</vt:lpstr>
      <vt:lpstr>Swiss 721 Condensed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6</cp:revision>
  <dcterms:created xsi:type="dcterms:W3CDTF">2018-01-05T15:52:25Z</dcterms:created>
  <dcterms:modified xsi:type="dcterms:W3CDTF">2018-01-05T16:58:02Z</dcterms:modified>
</cp:coreProperties>
</file>