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62" r:id="rId7"/>
    <p:sldId id="263" r:id="rId8"/>
    <p:sldId id="264" r:id="rId9"/>
    <p:sldId id="265" r:id="rId10"/>
    <p:sldId id="267" r:id="rId11"/>
    <p:sldId id="268" r:id="rId12"/>
    <p:sldId id="269" r:id="rId13"/>
    <p:sldId id="270" r:id="rId14"/>
    <p:sldId id="271" r:id="rId15"/>
    <p:sldId id="272" r:id="rId16"/>
    <p:sldId id="273" r:id="rId17"/>
    <p:sldId id="275" r:id="rId18"/>
    <p:sldId id="274" r:id="rId19"/>
    <p:sldId id="276" r:id="rId20"/>
    <p:sldId id="277" r:id="rId21"/>
    <p:sldId id="278" r:id="rId22"/>
    <p:sldId id="279" r:id="rId23"/>
    <p:sldId id="280" r:id="rId24"/>
    <p:sldId id="281" r:id="rId25"/>
    <p:sldId id="282" r:id="rId26"/>
    <p:sldId id="283" r:id="rId27"/>
    <p:sldId id="284" r:id="rId28"/>
    <p:sldId id="285" r:id="rId29"/>
    <p:sldId id="286"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EB22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72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1B52A92-9810-42CC-BE66-811A09EC6146}" type="datetimeFigureOut">
              <a:rPr lang="en-US" smtClean="0"/>
              <a:t>1/19/2018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0E2770-40C1-4867-9DD7-2A30A12AE29C}" type="slidenum">
              <a:rPr lang="en-US" smtClean="0"/>
              <a:t>‹#›</a:t>
            </a:fld>
            <a:endParaRPr lang="en-US"/>
          </a:p>
        </p:txBody>
      </p:sp>
    </p:spTree>
    <p:extLst>
      <p:ext uri="{BB962C8B-B14F-4D97-AF65-F5344CB8AC3E}">
        <p14:creationId xmlns:p14="http://schemas.microsoft.com/office/powerpoint/2010/main" val="13377462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1B52A92-9810-42CC-BE66-811A09EC6146}" type="datetimeFigureOut">
              <a:rPr lang="en-US" smtClean="0"/>
              <a:t>1/19/2018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0E2770-40C1-4867-9DD7-2A30A12AE29C}" type="slidenum">
              <a:rPr lang="en-US" smtClean="0"/>
              <a:t>‹#›</a:t>
            </a:fld>
            <a:endParaRPr lang="en-US"/>
          </a:p>
        </p:txBody>
      </p:sp>
    </p:spTree>
    <p:extLst>
      <p:ext uri="{BB962C8B-B14F-4D97-AF65-F5344CB8AC3E}">
        <p14:creationId xmlns:p14="http://schemas.microsoft.com/office/powerpoint/2010/main" val="37977531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1B52A92-9810-42CC-BE66-811A09EC6146}" type="datetimeFigureOut">
              <a:rPr lang="en-US" smtClean="0"/>
              <a:t>1/19/2018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0E2770-40C1-4867-9DD7-2A30A12AE29C}" type="slidenum">
              <a:rPr lang="en-US" smtClean="0"/>
              <a:t>‹#›</a:t>
            </a:fld>
            <a:endParaRPr lang="en-US"/>
          </a:p>
        </p:txBody>
      </p:sp>
    </p:spTree>
    <p:extLst>
      <p:ext uri="{BB962C8B-B14F-4D97-AF65-F5344CB8AC3E}">
        <p14:creationId xmlns:p14="http://schemas.microsoft.com/office/powerpoint/2010/main" val="35284325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1B52A92-9810-42CC-BE66-811A09EC6146}" type="datetimeFigureOut">
              <a:rPr lang="en-US" smtClean="0"/>
              <a:t>1/19/2018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0E2770-40C1-4867-9DD7-2A30A12AE29C}" type="slidenum">
              <a:rPr lang="en-US" smtClean="0"/>
              <a:t>‹#›</a:t>
            </a:fld>
            <a:endParaRPr lang="en-US"/>
          </a:p>
        </p:txBody>
      </p:sp>
    </p:spTree>
    <p:extLst>
      <p:ext uri="{BB962C8B-B14F-4D97-AF65-F5344CB8AC3E}">
        <p14:creationId xmlns:p14="http://schemas.microsoft.com/office/powerpoint/2010/main" val="10567353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1B52A92-9810-42CC-BE66-811A09EC6146}" type="datetimeFigureOut">
              <a:rPr lang="en-US" smtClean="0"/>
              <a:t>1/19/2018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0E2770-40C1-4867-9DD7-2A30A12AE29C}" type="slidenum">
              <a:rPr lang="en-US" smtClean="0"/>
              <a:t>‹#›</a:t>
            </a:fld>
            <a:endParaRPr lang="en-US"/>
          </a:p>
        </p:txBody>
      </p:sp>
    </p:spTree>
    <p:extLst>
      <p:ext uri="{BB962C8B-B14F-4D97-AF65-F5344CB8AC3E}">
        <p14:creationId xmlns:p14="http://schemas.microsoft.com/office/powerpoint/2010/main" val="29477802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1B52A92-9810-42CC-BE66-811A09EC6146}" type="datetimeFigureOut">
              <a:rPr lang="en-US" smtClean="0"/>
              <a:t>1/19/2018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0E2770-40C1-4867-9DD7-2A30A12AE29C}" type="slidenum">
              <a:rPr lang="en-US" smtClean="0"/>
              <a:t>‹#›</a:t>
            </a:fld>
            <a:endParaRPr lang="en-US"/>
          </a:p>
        </p:txBody>
      </p:sp>
    </p:spTree>
    <p:extLst>
      <p:ext uri="{BB962C8B-B14F-4D97-AF65-F5344CB8AC3E}">
        <p14:creationId xmlns:p14="http://schemas.microsoft.com/office/powerpoint/2010/main" val="32307153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1B52A92-9810-42CC-BE66-811A09EC6146}" type="datetimeFigureOut">
              <a:rPr lang="en-US" smtClean="0"/>
              <a:t>1/19/2018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D0E2770-40C1-4867-9DD7-2A30A12AE29C}" type="slidenum">
              <a:rPr lang="en-US" smtClean="0"/>
              <a:t>‹#›</a:t>
            </a:fld>
            <a:endParaRPr lang="en-US"/>
          </a:p>
        </p:txBody>
      </p:sp>
    </p:spTree>
    <p:extLst>
      <p:ext uri="{BB962C8B-B14F-4D97-AF65-F5344CB8AC3E}">
        <p14:creationId xmlns:p14="http://schemas.microsoft.com/office/powerpoint/2010/main" val="41320707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1B52A92-9810-42CC-BE66-811A09EC6146}" type="datetimeFigureOut">
              <a:rPr lang="en-US" smtClean="0"/>
              <a:t>1/19/2018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D0E2770-40C1-4867-9DD7-2A30A12AE29C}" type="slidenum">
              <a:rPr lang="en-US" smtClean="0"/>
              <a:t>‹#›</a:t>
            </a:fld>
            <a:endParaRPr lang="en-US"/>
          </a:p>
        </p:txBody>
      </p:sp>
    </p:spTree>
    <p:extLst>
      <p:ext uri="{BB962C8B-B14F-4D97-AF65-F5344CB8AC3E}">
        <p14:creationId xmlns:p14="http://schemas.microsoft.com/office/powerpoint/2010/main" val="41577468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B52A92-9810-42CC-BE66-811A09EC6146}" type="datetimeFigureOut">
              <a:rPr lang="en-US" smtClean="0"/>
              <a:t>1/19/2018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D0E2770-40C1-4867-9DD7-2A30A12AE29C}" type="slidenum">
              <a:rPr lang="en-US" smtClean="0"/>
              <a:t>‹#›</a:t>
            </a:fld>
            <a:endParaRPr lang="en-US"/>
          </a:p>
        </p:txBody>
      </p:sp>
    </p:spTree>
    <p:extLst>
      <p:ext uri="{BB962C8B-B14F-4D97-AF65-F5344CB8AC3E}">
        <p14:creationId xmlns:p14="http://schemas.microsoft.com/office/powerpoint/2010/main" val="33639323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1B52A92-9810-42CC-BE66-811A09EC6146}" type="datetimeFigureOut">
              <a:rPr lang="en-US" smtClean="0"/>
              <a:t>1/19/2018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0E2770-40C1-4867-9DD7-2A30A12AE29C}" type="slidenum">
              <a:rPr lang="en-US" smtClean="0"/>
              <a:t>‹#›</a:t>
            </a:fld>
            <a:endParaRPr lang="en-US"/>
          </a:p>
        </p:txBody>
      </p:sp>
    </p:spTree>
    <p:extLst>
      <p:ext uri="{BB962C8B-B14F-4D97-AF65-F5344CB8AC3E}">
        <p14:creationId xmlns:p14="http://schemas.microsoft.com/office/powerpoint/2010/main" val="9836181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1B52A92-9810-42CC-BE66-811A09EC6146}" type="datetimeFigureOut">
              <a:rPr lang="en-US" smtClean="0"/>
              <a:t>1/19/2018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0E2770-40C1-4867-9DD7-2A30A12AE29C}" type="slidenum">
              <a:rPr lang="en-US" smtClean="0"/>
              <a:t>‹#›</a:t>
            </a:fld>
            <a:endParaRPr lang="en-US"/>
          </a:p>
        </p:txBody>
      </p:sp>
    </p:spTree>
    <p:extLst>
      <p:ext uri="{BB962C8B-B14F-4D97-AF65-F5344CB8AC3E}">
        <p14:creationId xmlns:p14="http://schemas.microsoft.com/office/powerpoint/2010/main" val="42788056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B52A92-9810-42CC-BE66-811A09EC6146}" type="datetimeFigureOut">
              <a:rPr lang="en-US" smtClean="0"/>
              <a:t>1/19/2018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0E2770-40C1-4867-9DD7-2A30A12AE29C}" type="slidenum">
              <a:rPr lang="en-US" smtClean="0"/>
              <a:t>‹#›</a:t>
            </a:fld>
            <a:endParaRPr lang="en-US"/>
          </a:p>
        </p:txBody>
      </p:sp>
    </p:spTree>
    <p:extLst>
      <p:ext uri="{BB962C8B-B14F-4D97-AF65-F5344CB8AC3E}">
        <p14:creationId xmlns:p14="http://schemas.microsoft.com/office/powerpoint/2010/main" val="22192730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720157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9470" y="238897"/>
            <a:ext cx="8723871" cy="5909310"/>
          </a:xfrm>
          <a:prstGeom prst="rect">
            <a:avLst/>
          </a:prstGeom>
          <a:noFill/>
        </p:spPr>
        <p:txBody>
          <a:bodyPr wrap="square" rtlCol="0">
            <a:spAutoFit/>
          </a:bodyPr>
          <a:lstStyle/>
          <a:p>
            <a:pPr algn="ctr"/>
            <a:r>
              <a:rPr lang="en-US" sz="5400" b="1" u="sng" dirty="0" smtClean="0">
                <a:solidFill>
                  <a:srgbClr val="EEB225"/>
                </a:solidFill>
                <a:latin typeface="Ebrima" panose="02000000000000000000" pitchFamily="2" charset="0"/>
                <a:ea typeface="Ebrima" panose="02000000000000000000" pitchFamily="2" charset="0"/>
                <a:cs typeface="Ebrima" panose="02000000000000000000" pitchFamily="2" charset="0"/>
              </a:rPr>
              <a:t>1 JOHN 1:7</a:t>
            </a:r>
          </a:p>
          <a:p>
            <a:pPr algn="ctr"/>
            <a:r>
              <a:rPr lang="en-US" sz="5400" dirty="0" smtClean="0">
                <a:solidFill>
                  <a:schemeClr val="bg1"/>
                </a:solidFill>
                <a:latin typeface="Ebrima" panose="02000000000000000000" pitchFamily="2" charset="0"/>
                <a:ea typeface="Ebrima" panose="02000000000000000000" pitchFamily="2" charset="0"/>
                <a:cs typeface="Ebrima" panose="02000000000000000000" pitchFamily="2" charset="0"/>
              </a:rPr>
              <a:t>But if we walk in the light as He is in the light, we have fellowship with one another, and the blood of Jesus Christ His Son cleanses us from all sin.</a:t>
            </a:r>
            <a:endParaRPr lang="en-US" sz="5400" dirty="0">
              <a:solidFill>
                <a:schemeClr val="bg1"/>
              </a:solidFill>
              <a:latin typeface="Ebrima" panose="02000000000000000000" pitchFamily="2" charset="0"/>
              <a:ea typeface="Ebrima" panose="02000000000000000000" pitchFamily="2" charset="0"/>
              <a:cs typeface="Ebrima" panose="02000000000000000000" pitchFamily="2" charset="0"/>
            </a:endParaRPr>
          </a:p>
        </p:txBody>
      </p:sp>
    </p:spTree>
    <p:extLst>
      <p:ext uri="{BB962C8B-B14F-4D97-AF65-F5344CB8AC3E}">
        <p14:creationId xmlns:p14="http://schemas.microsoft.com/office/powerpoint/2010/main" val="7438165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285102" y="1746420"/>
            <a:ext cx="6664411" cy="3139321"/>
          </a:xfrm>
          <a:prstGeom prst="rect">
            <a:avLst/>
          </a:prstGeom>
          <a:noFill/>
        </p:spPr>
        <p:txBody>
          <a:bodyPr wrap="square" rtlCol="0">
            <a:spAutoFit/>
          </a:bodyPr>
          <a:lstStyle/>
          <a:p>
            <a:pPr algn="ctr"/>
            <a:r>
              <a:rPr lang="en-US" sz="6600" dirty="0" smtClean="0">
                <a:solidFill>
                  <a:schemeClr val="bg1"/>
                </a:solidFill>
                <a:latin typeface="Ebrima" panose="02000000000000000000" pitchFamily="2" charset="0"/>
                <a:ea typeface="Ebrima" panose="02000000000000000000" pitchFamily="2" charset="0"/>
                <a:cs typeface="Ebrima" panose="02000000000000000000" pitchFamily="2" charset="0"/>
              </a:rPr>
              <a:t>We praise </a:t>
            </a:r>
          </a:p>
          <a:p>
            <a:pPr algn="ctr"/>
            <a:r>
              <a:rPr lang="en-US" sz="6600" dirty="0" smtClean="0">
                <a:solidFill>
                  <a:schemeClr val="bg1"/>
                </a:solidFill>
                <a:latin typeface="Ebrima" panose="02000000000000000000" pitchFamily="2" charset="0"/>
                <a:ea typeface="Ebrima" panose="02000000000000000000" pitchFamily="2" charset="0"/>
                <a:cs typeface="Ebrima" panose="02000000000000000000" pitchFamily="2" charset="0"/>
              </a:rPr>
              <a:t>God for our </a:t>
            </a:r>
            <a:r>
              <a:rPr lang="en-US" sz="6600" b="1" u="sng" dirty="0" smtClean="0">
                <a:solidFill>
                  <a:srgbClr val="EEB225"/>
                </a:solidFill>
                <a:latin typeface="Ebrima" panose="02000000000000000000" pitchFamily="2" charset="0"/>
                <a:ea typeface="Ebrima" panose="02000000000000000000" pitchFamily="2" charset="0"/>
                <a:cs typeface="Ebrima" panose="02000000000000000000" pitchFamily="2" charset="0"/>
              </a:rPr>
              <a:t>LIVING</a:t>
            </a:r>
            <a:r>
              <a:rPr lang="en-US" sz="6600" dirty="0" smtClean="0">
                <a:solidFill>
                  <a:schemeClr val="bg1"/>
                </a:solidFill>
                <a:latin typeface="Ebrima" panose="02000000000000000000" pitchFamily="2" charset="0"/>
                <a:ea typeface="Ebrima" panose="02000000000000000000" pitchFamily="2" charset="0"/>
                <a:cs typeface="Ebrima" panose="02000000000000000000" pitchFamily="2" charset="0"/>
              </a:rPr>
              <a:t> </a:t>
            </a:r>
            <a:r>
              <a:rPr lang="en-US" sz="6600" b="1" u="sng" dirty="0" smtClean="0">
                <a:solidFill>
                  <a:srgbClr val="EEB225"/>
                </a:solidFill>
                <a:latin typeface="Ebrima" panose="02000000000000000000" pitchFamily="2" charset="0"/>
                <a:ea typeface="Ebrima" panose="02000000000000000000" pitchFamily="2" charset="0"/>
                <a:cs typeface="Ebrima" panose="02000000000000000000" pitchFamily="2" charset="0"/>
              </a:rPr>
              <a:t>HOPE</a:t>
            </a:r>
            <a:r>
              <a:rPr lang="en-US" sz="6600" dirty="0" smtClean="0">
                <a:solidFill>
                  <a:schemeClr val="bg1"/>
                </a:solidFill>
                <a:latin typeface="Ebrima" panose="02000000000000000000" pitchFamily="2" charset="0"/>
                <a:ea typeface="Ebrima" panose="02000000000000000000" pitchFamily="2" charset="0"/>
                <a:cs typeface="Ebrima" panose="02000000000000000000" pitchFamily="2" charset="0"/>
              </a:rPr>
              <a:t>.</a:t>
            </a:r>
            <a:endParaRPr lang="en-US" sz="6600" dirty="0">
              <a:solidFill>
                <a:schemeClr val="bg1"/>
              </a:solidFill>
              <a:latin typeface="Ebrima" panose="02000000000000000000" pitchFamily="2" charset="0"/>
              <a:ea typeface="Ebrima" panose="02000000000000000000" pitchFamily="2" charset="0"/>
              <a:cs typeface="Ebrima" panose="02000000000000000000" pitchFamily="2" charset="0"/>
            </a:endParaRPr>
          </a:p>
        </p:txBody>
      </p:sp>
    </p:spTree>
    <p:extLst>
      <p:ext uri="{BB962C8B-B14F-4D97-AF65-F5344CB8AC3E}">
        <p14:creationId xmlns:p14="http://schemas.microsoft.com/office/powerpoint/2010/main" val="28186332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9470" y="238897"/>
            <a:ext cx="8723871" cy="3416320"/>
          </a:xfrm>
          <a:prstGeom prst="rect">
            <a:avLst/>
          </a:prstGeom>
          <a:noFill/>
        </p:spPr>
        <p:txBody>
          <a:bodyPr wrap="square" rtlCol="0">
            <a:spAutoFit/>
          </a:bodyPr>
          <a:lstStyle/>
          <a:p>
            <a:pPr algn="ctr"/>
            <a:r>
              <a:rPr lang="en-US" sz="5400" b="1" u="sng" dirty="0" smtClean="0">
                <a:solidFill>
                  <a:srgbClr val="EEB225"/>
                </a:solidFill>
                <a:latin typeface="Ebrima" panose="02000000000000000000" pitchFamily="2" charset="0"/>
                <a:ea typeface="Ebrima" panose="02000000000000000000" pitchFamily="2" charset="0"/>
                <a:cs typeface="Ebrima" panose="02000000000000000000" pitchFamily="2" charset="0"/>
              </a:rPr>
              <a:t>1 PETER 1:3c</a:t>
            </a:r>
          </a:p>
          <a:p>
            <a:pPr algn="ctr"/>
            <a:r>
              <a:rPr lang="en-US" sz="5400" dirty="0" smtClean="0">
                <a:solidFill>
                  <a:schemeClr val="bg1"/>
                </a:solidFill>
                <a:latin typeface="Ebrima" panose="02000000000000000000" pitchFamily="2" charset="0"/>
                <a:ea typeface="Ebrima" panose="02000000000000000000" pitchFamily="2" charset="0"/>
                <a:cs typeface="Ebrima" panose="02000000000000000000" pitchFamily="2" charset="0"/>
              </a:rPr>
              <a:t>…again to a living hope through the resurrection of Jesus Christ from the dead,</a:t>
            </a:r>
            <a:endParaRPr lang="en-US" sz="5400" dirty="0">
              <a:solidFill>
                <a:schemeClr val="bg1"/>
              </a:solidFill>
              <a:latin typeface="Ebrima" panose="02000000000000000000" pitchFamily="2" charset="0"/>
              <a:ea typeface="Ebrima" panose="02000000000000000000" pitchFamily="2" charset="0"/>
              <a:cs typeface="Ebrima" panose="02000000000000000000" pitchFamily="2" charset="0"/>
            </a:endParaRPr>
          </a:p>
        </p:txBody>
      </p:sp>
    </p:spTree>
    <p:extLst>
      <p:ext uri="{BB962C8B-B14F-4D97-AF65-F5344CB8AC3E}">
        <p14:creationId xmlns:p14="http://schemas.microsoft.com/office/powerpoint/2010/main" val="34949897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14184" y="0"/>
            <a:ext cx="8723871" cy="6740307"/>
          </a:xfrm>
          <a:prstGeom prst="rect">
            <a:avLst/>
          </a:prstGeom>
          <a:noFill/>
        </p:spPr>
        <p:txBody>
          <a:bodyPr wrap="square" rtlCol="0">
            <a:spAutoFit/>
          </a:bodyPr>
          <a:lstStyle/>
          <a:p>
            <a:pPr algn="ctr"/>
            <a:r>
              <a:rPr lang="en-US" sz="5400" b="1" u="sng" dirty="0" smtClean="0">
                <a:solidFill>
                  <a:srgbClr val="EEB225"/>
                </a:solidFill>
                <a:latin typeface="Ebrima" panose="02000000000000000000" pitchFamily="2" charset="0"/>
                <a:ea typeface="Ebrima" panose="02000000000000000000" pitchFamily="2" charset="0"/>
                <a:cs typeface="Ebrima" panose="02000000000000000000" pitchFamily="2" charset="0"/>
              </a:rPr>
              <a:t>EPHESIANS 2:12</a:t>
            </a:r>
          </a:p>
          <a:p>
            <a:pPr algn="ctr"/>
            <a:r>
              <a:rPr lang="en-US" sz="5400" dirty="0" smtClean="0">
                <a:solidFill>
                  <a:schemeClr val="bg1"/>
                </a:solidFill>
                <a:latin typeface="Ebrima" panose="02000000000000000000" pitchFamily="2" charset="0"/>
                <a:ea typeface="Ebrima" panose="02000000000000000000" pitchFamily="2" charset="0"/>
                <a:cs typeface="Ebrima" panose="02000000000000000000" pitchFamily="2" charset="0"/>
              </a:rPr>
              <a:t>that at that time you were without Christ, being aliens from the commonwealth of Israel and strangers from the covenants of promise, having no hope and without God in the world.</a:t>
            </a:r>
            <a:endParaRPr lang="en-US" sz="5400" dirty="0">
              <a:solidFill>
                <a:schemeClr val="bg1"/>
              </a:solidFill>
              <a:latin typeface="Ebrima" panose="02000000000000000000" pitchFamily="2" charset="0"/>
              <a:ea typeface="Ebrima" panose="02000000000000000000" pitchFamily="2" charset="0"/>
              <a:cs typeface="Ebrima" panose="02000000000000000000" pitchFamily="2" charset="0"/>
            </a:endParaRPr>
          </a:p>
        </p:txBody>
      </p:sp>
    </p:spTree>
    <p:extLst>
      <p:ext uri="{BB962C8B-B14F-4D97-AF65-F5344CB8AC3E}">
        <p14:creationId xmlns:p14="http://schemas.microsoft.com/office/powerpoint/2010/main" val="37021782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285102" y="1169772"/>
            <a:ext cx="6664411" cy="4154984"/>
          </a:xfrm>
          <a:prstGeom prst="rect">
            <a:avLst/>
          </a:prstGeom>
          <a:noFill/>
        </p:spPr>
        <p:txBody>
          <a:bodyPr wrap="square" rtlCol="0">
            <a:spAutoFit/>
          </a:bodyPr>
          <a:lstStyle/>
          <a:p>
            <a:pPr algn="ctr"/>
            <a:r>
              <a:rPr lang="en-US" sz="6600" dirty="0" smtClean="0">
                <a:solidFill>
                  <a:schemeClr val="bg1"/>
                </a:solidFill>
                <a:latin typeface="Ebrima" panose="02000000000000000000" pitchFamily="2" charset="0"/>
                <a:ea typeface="Ebrima" panose="02000000000000000000" pitchFamily="2" charset="0"/>
                <a:cs typeface="Ebrima" panose="02000000000000000000" pitchFamily="2" charset="0"/>
              </a:rPr>
              <a:t>Biblical hope is based on the truth of the </a:t>
            </a:r>
            <a:r>
              <a:rPr lang="en-US" sz="6600" b="1" u="sng" dirty="0" smtClean="0">
                <a:solidFill>
                  <a:srgbClr val="EEB225"/>
                </a:solidFill>
                <a:latin typeface="Ebrima" panose="02000000000000000000" pitchFamily="2" charset="0"/>
                <a:ea typeface="Ebrima" panose="02000000000000000000" pitchFamily="2" charset="0"/>
                <a:cs typeface="Ebrima" panose="02000000000000000000" pitchFamily="2" charset="0"/>
              </a:rPr>
              <a:t>RESURRECTION</a:t>
            </a:r>
            <a:r>
              <a:rPr lang="en-US" sz="6600" dirty="0" smtClean="0">
                <a:solidFill>
                  <a:schemeClr val="bg1"/>
                </a:solidFill>
                <a:latin typeface="Ebrima" panose="02000000000000000000" pitchFamily="2" charset="0"/>
                <a:ea typeface="Ebrima" panose="02000000000000000000" pitchFamily="2" charset="0"/>
                <a:cs typeface="Ebrima" panose="02000000000000000000" pitchFamily="2" charset="0"/>
              </a:rPr>
              <a:t>.</a:t>
            </a:r>
            <a:endParaRPr lang="en-US" sz="6600" dirty="0">
              <a:solidFill>
                <a:schemeClr val="bg1"/>
              </a:solidFill>
              <a:latin typeface="Ebrima" panose="02000000000000000000" pitchFamily="2" charset="0"/>
              <a:ea typeface="Ebrima" panose="02000000000000000000" pitchFamily="2" charset="0"/>
              <a:cs typeface="Ebrima" panose="02000000000000000000" pitchFamily="2" charset="0"/>
            </a:endParaRPr>
          </a:p>
        </p:txBody>
      </p:sp>
    </p:spTree>
    <p:extLst>
      <p:ext uri="{BB962C8B-B14F-4D97-AF65-F5344CB8AC3E}">
        <p14:creationId xmlns:p14="http://schemas.microsoft.com/office/powerpoint/2010/main" val="13311658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9470" y="238897"/>
            <a:ext cx="8723871" cy="3416320"/>
          </a:xfrm>
          <a:prstGeom prst="rect">
            <a:avLst/>
          </a:prstGeom>
          <a:noFill/>
        </p:spPr>
        <p:txBody>
          <a:bodyPr wrap="square" rtlCol="0">
            <a:spAutoFit/>
          </a:bodyPr>
          <a:lstStyle/>
          <a:p>
            <a:pPr algn="ctr"/>
            <a:r>
              <a:rPr lang="en-US" sz="5400" b="1" u="sng" dirty="0" smtClean="0">
                <a:solidFill>
                  <a:srgbClr val="EEB225"/>
                </a:solidFill>
                <a:latin typeface="Ebrima" panose="02000000000000000000" pitchFamily="2" charset="0"/>
                <a:ea typeface="Ebrima" panose="02000000000000000000" pitchFamily="2" charset="0"/>
                <a:cs typeface="Ebrima" panose="02000000000000000000" pitchFamily="2" charset="0"/>
              </a:rPr>
              <a:t>1 CORINTHIANS 15:14</a:t>
            </a:r>
          </a:p>
          <a:p>
            <a:pPr algn="ctr"/>
            <a:r>
              <a:rPr lang="en-US" sz="5400" dirty="0" smtClean="0">
                <a:solidFill>
                  <a:schemeClr val="bg1"/>
                </a:solidFill>
                <a:latin typeface="Ebrima" panose="02000000000000000000" pitchFamily="2" charset="0"/>
                <a:ea typeface="Ebrima" panose="02000000000000000000" pitchFamily="2" charset="0"/>
                <a:cs typeface="Ebrima" panose="02000000000000000000" pitchFamily="2" charset="0"/>
              </a:rPr>
              <a:t>And if Christ is not risen, then our preaching is empty and your faith is also empty.</a:t>
            </a:r>
            <a:endParaRPr lang="en-US" sz="5400" dirty="0">
              <a:solidFill>
                <a:schemeClr val="bg1"/>
              </a:solidFill>
              <a:latin typeface="Ebrima" panose="02000000000000000000" pitchFamily="2" charset="0"/>
              <a:ea typeface="Ebrima" panose="02000000000000000000" pitchFamily="2" charset="0"/>
              <a:cs typeface="Ebrima" panose="02000000000000000000" pitchFamily="2" charset="0"/>
            </a:endParaRPr>
          </a:p>
        </p:txBody>
      </p:sp>
    </p:spTree>
    <p:extLst>
      <p:ext uri="{BB962C8B-B14F-4D97-AF65-F5344CB8AC3E}">
        <p14:creationId xmlns:p14="http://schemas.microsoft.com/office/powerpoint/2010/main" val="21100267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05946" y="117693"/>
            <a:ext cx="8723871" cy="6740307"/>
          </a:xfrm>
          <a:prstGeom prst="rect">
            <a:avLst/>
          </a:prstGeom>
          <a:noFill/>
        </p:spPr>
        <p:txBody>
          <a:bodyPr wrap="square" rtlCol="0">
            <a:spAutoFit/>
          </a:bodyPr>
          <a:lstStyle/>
          <a:p>
            <a:pPr algn="ctr"/>
            <a:r>
              <a:rPr lang="en-US" sz="5400" b="1" u="sng" dirty="0" smtClean="0">
                <a:solidFill>
                  <a:srgbClr val="EEB225"/>
                </a:solidFill>
                <a:latin typeface="Ebrima" panose="02000000000000000000" pitchFamily="2" charset="0"/>
                <a:ea typeface="Ebrima" panose="02000000000000000000" pitchFamily="2" charset="0"/>
                <a:cs typeface="Ebrima" panose="02000000000000000000" pitchFamily="2" charset="0"/>
              </a:rPr>
              <a:t>1 CORINTHIANS 15:15</a:t>
            </a:r>
          </a:p>
          <a:p>
            <a:pPr algn="ctr"/>
            <a:r>
              <a:rPr lang="en-US" sz="5400" dirty="0" smtClean="0">
                <a:solidFill>
                  <a:schemeClr val="bg1"/>
                </a:solidFill>
                <a:latin typeface="Ebrima" panose="02000000000000000000" pitchFamily="2" charset="0"/>
                <a:ea typeface="Ebrima" panose="02000000000000000000" pitchFamily="2" charset="0"/>
                <a:cs typeface="Ebrima" panose="02000000000000000000" pitchFamily="2" charset="0"/>
              </a:rPr>
              <a:t>Yes, and we are found false witnesses of God, because we have testified of God that He raised up Christ, whom He did not raise up- if in fact the dead do </a:t>
            </a:r>
          </a:p>
          <a:p>
            <a:pPr algn="ctr"/>
            <a:r>
              <a:rPr lang="en-US" sz="5400" dirty="0" smtClean="0">
                <a:solidFill>
                  <a:schemeClr val="bg1"/>
                </a:solidFill>
                <a:latin typeface="Ebrima" panose="02000000000000000000" pitchFamily="2" charset="0"/>
                <a:ea typeface="Ebrima" panose="02000000000000000000" pitchFamily="2" charset="0"/>
                <a:cs typeface="Ebrima" panose="02000000000000000000" pitchFamily="2" charset="0"/>
              </a:rPr>
              <a:t>not rise.</a:t>
            </a:r>
            <a:endParaRPr lang="en-US" sz="5400" dirty="0">
              <a:solidFill>
                <a:schemeClr val="bg1"/>
              </a:solidFill>
              <a:latin typeface="Ebrima" panose="02000000000000000000" pitchFamily="2" charset="0"/>
              <a:ea typeface="Ebrima" panose="02000000000000000000" pitchFamily="2" charset="0"/>
              <a:cs typeface="Ebrima" panose="02000000000000000000" pitchFamily="2" charset="0"/>
            </a:endParaRPr>
          </a:p>
        </p:txBody>
      </p:sp>
    </p:spTree>
    <p:extLst>
      <p:ext uri="{BB962C8B-B14F-4D97-AF65-F5344CB8AC3E}">
        <p14:creationId xmlns:p14="http://schemas.microsoft.com/office/powerpoint/2010/main" val="16974410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05946" y="117693"/>
            <a:ext cx="8723871" cy="2585323"/>
          </a:xfrm>
          <a:prstGeom prst="rect">
            <a:avLst/>
          </a:prstGeom>
          <a:noFill/>
        </p:spPr>
        <p:txBody>
          <a:bodyPr wrap="square" rtlCol="0">
            <a:spAutoFit/>
          </a:bodyPr>
          <a:lstStyle/>
          <a:p>
            <a:pPr algn="ctr"/>
            <a:r>
              <a:rPr lang="en-US" sz="5400" b="1" u="sng" dirty="0" smtClean="0">
                <a:solidFill>
                  <a:srgbClr val="EEB225"/>
                </a:solidFill>
                <a:latin typeface="Ebrima" panose="02000000000000000000" pitchFamily="2" charset="0"/>
                <a:ea typeface="Ebrima" panose="02000000000000000000" pitchFamily="2" charset="0"/>
                <a:cs typeface="Ebrima" panose="02000000000000000000" pitchFamily="2" charset="0"/>
              </a:rPr>
              <a:t>1 CORINTHIANS 15:16</a:t>
            </a:r>
          </a:p>
          <a:p>
            <a:pPr algn="ctr"/>
            <a:r>
              <a:rPr lang="en-US" sz="5400" dirty="0" smtClean="0">
                <a:solidFill>
                  <a:schemeClr val="bg1"/>
                </a:solidFill>
                <a:latin typeface="Ebrima" panose="02000000000000000000" pitchFamily="2" charset="0"/>
                <a:ea typeface="Ebrima" panose="02000000000000000000" pitchFamily="2" charset="0"/>
                <a:cs typeface="Ebrima" panose="02000000000000000000" pitchFamily="2" charset="0"/>
              </a:rPr>
              <a:t>For if the dead do not rise, then Christ is not risen.</a:t>
            </a:r>
            <a:endParaRPr lang="en-US" sz="5400" dirty="0">
              <a:solidFill>
                <a:schemeClr val="bg1"/>
              </a:solidFill>
              <a:latin typeface="Ebrima" panose="02000000000000000000" pitchFamily="2" charset="0"/>
              <a:ea typeface="Ebrima" panose="02000000000000000000" pitchFamily="2" charset="0"/>
              <a:cs typeface="Ebrima" panose="02000000000000000000" pitchFamily="2" charset="0"/>
            </a:endParaRPr>
          </a:p>
        </p:txBody>
      </p:sp>
    </p:spTree>
    <p:extLst>
      <p:ext uri="{BB962C8B-B14F-4D97-AF65-F5344CB8AC3E}">
        <p14:creationId xmlns:p14="http://schemas.microsoft.com/office/powerpoint/2010/main" val="3589972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05946" y="117693"/>
            <a:ext cx="8723871" cy="3416320"/>
          </a:xfrm>
          <a:prstGeom prst="rect">
            <a:avLst/>
          </a:prstGeom>
          <a:noFill/>
        </p:spPr>
        <p:txBody>
          <a:bodyPr wrap="square" rtlCol="0">
            <a:spAutoFit/>
          </a:bodyPr>
          <a:lstStyle/>
          <a:p>
            <a:pPr algn="ctr"/>
            <a:r>
              <a:rPr lang="en-US" sz="5400" b="1" u="sng" dirty="0" smtClean="0">
                <a:solidFill>
                  <a:srgbClr val="EEB225"/>
                </a:solidFill>
                <a:latin typeface="Ebrima" panose="02000000000000000000" pitchFamily="2" charset="0"/>
                <a:ea typeface="Ebrima" panose="02000000000000000000" pitchFamily="2" charset="0"/>
                <a:cs typeface="Ebrima" panose="02000000000000000000" pitchFamily="2" charset="0"/>
              </a:rPr>
              <a:t>1 CORINTHIANS 15:17</a:t>
            </a:r>
          </a:p>
          <a:p>
            <a:pPr algn="ctr"/>
            <a:r>
              <a:rPr lang="en-US" sz="5400" dirty="0" smtClean="0">
                <a:solidFill>
                  <a:schemeClr val="bg1"/>
                </a:solidFill>
                <a:latin typeface="Ebrima" panose="02000000000000000000" pitchFamily="2" charset="0"/>
                <a:ea typeface="Ebrima" panose="02000000000000000000" pitchFamily="2" charset="0"/>
                <a:cs typeface="Ebrima" panose="02000000000000000000" pitchFamily="2" charset="0"/>
              </a:rPr>
              <a:t>And if Christ is not risen, your faith is futile; you are still in your sins!</a:t>
            </a:r>
            <a:endParaRPr lang="en-US" sz="5400" dirty="0">
              <a:solidFill>
                <a:schemeClr val="bg1"/>
              </a:solidFill>
              <a:latin typeface="Ebrima" panose="02000000000000000000" pitchFamily="2" charset="0"/>
              <a:ea typeface="Ebrima" panose="02000000000000000000" pitchFamily="2" charset="0"/>
              <a:cs typeface="Ebrima" panose="02000000000000000000" pitchFamily="2" charset="0"/>
            </a:endParaRPr>
          </a:p>
        </p:txBody>
      </p:sp>
    </p:spTree>
    <p:extLst>
      <p:ext uri="{BB962C8B-B14F-4D97-AF65-F5344CB8AC3E}">
        <p14:creationId xmlns:p14="http://schemas.microsoft.com/office/powerpoint/2010/main" val="29537634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05946" y="117693"/>
            <a:ext cx="8723871" cy="3416320"/>
          </a:xfrm>
          <a:prstGeom prst="rect">
            <a:avLst/>
          </a:prstGeom>
          <a:noFill/>
        </p:spPr>
        <p:txBody>
          <a:bodyPr wrap="square" rtlCol="0">
            <a:spAutoFit/>
          </a:bodyPr>
          <a:lstStyle/>
          <a:p>
            <a:pPr algn="ctr"/>
            <a:r>
              <a:rPr lang="en-US" sz="5400" b="1" u="sng" dirty="0" smtClean="0">
                <a:solidFill>
                  <a:srgbClr val="EEB225"/>
                </a:solidFill>
                <a:latin typeface="Ebrima" panose="02000000000000000000" pitchFamily="2" charset="0"/>
                <a:ea typeface="Ebrima" panose="02000000000000000000" pitchFamily="2" charset="0"/>
                <a:cs typeface="Ebrima" panose="02000000000000000000" pitchFamily="2" charset="0"/>
              </a:rPr>
              <a:t>1 CORINTHIANS 15:18</a:t>
            </a:r>
          </a:p>
          <a:p>
            <a:pPr algn="ctr"/>
            <a:r>
              <a:rPr lang="en-US" sz="5400" dirty="0" smtClean="0">
                <a:solidFill>
                  <a:schemeClr val="bg1"/>
                </a:solidFill>
                <a:latin typeface="Ebrima" panose="02000000000000000000" pitchFamily="2" charset="0"/>
                <a:ea typeface="Ebrima" panose="02000000000000000000" pitchFamily="2" charset="0"/>
                <a:cs typeface="Ebrima" panose="02000000000000000000" pitchFamily="2" charset="0"/>
              </a:rPr>
              <a:t>Then also those who have fallen asleep in Christ have perished.</a:t>
            </a:r>
            <a:endParaRPr lang="en-US" sz="5400" dirty="0">
              <a:solidFill>
                <a:schemeClr val="bg1"/>
              </a:solidFill>
              <a:latin typeface="Ebrima" panose="02000000000000000000" pitchFamily="2" charset="0"/>
              <a:ea typeface="Ebrima" panose="02000000000000000000" pitchFamily="2" charset="0"/>
              <a:cs typeface="Ebrima" panose="02000000000000000000" pitchFamily="2" charset="0"/>
            </a:endParaRPr>
          </a:p>
        </p:txBody>
      </p:sp>
    </p:spTree>
    <p:extLst>
      <p:ext uri="{BB962C8B-B14F-4D97-AF65-F5344CB8AC3E}">
        <p14:creationId xmlns:p14="http://schemas.microsoft.com/office/powerpoint/2010/main" val="38835068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9470" y="238897"/>
            <a:ext cx="8723871" cy="5078313"/>
          </a:xfrm>
          <a:prstGeom prst="rect">
            <a:avLst/>
          </a:prstGeom>
          <a:noFill/>
        </p:spPr>
        <p:txBody>
          <a:bodyPr wrap="square" rtlCol="0">
            <a:spAutoFit/>
          </a:bodyPr>
          <a:lstStyle/>
          <a:p>
            <a:pPr algn="ctr"/>
            <a:r>
              <a:rPr lang="en-US" sz="5400" b="1" u="sng" dirty="0" smtClean="0">
                <a:solidFill>
                  <a:srgbClr val="EEB225"/>
                </a:solidFill>
                <a:latin typeface="Ebrima" panose="02000000000000000000" pitchFamily="2" charset="0"/>
                <a:ea typeface="Ebrima" panose="02000000000000000000" pitchFamily="2" charset="0"/>
                <a:cs typeface="Ebrima" panose="02000000000000000000" pitchFamily="2" charset="0"/>
              </a:rPr>
              <a:t>1 PETER 1:1</a:t>
            </a:r>
          </a:p>
          <a:p>
            <a:pPr algn="ctr"/>
            <a:r>
              <a:rPr lang="en-US" sz="5400" dirty="0" smtClean="0">
                <a:solidFill>
                  <a:schemeClr val="bg1"/>
                </a:solidFill>
                <a:latin typeface="Ebrima" panose="02000000000000000000" pitchFamily="2" charset="0"/>
                <a:ea typeface="Ebrima" panose="02000000000000000000" pitchFamily="2" charset="0"/>
                <a:cs typeface="Ebrima" panose="02000000000000000000" pitchFamily="2" charset="0"/>
              </a:rPr>
              <a:t>Peter, an apostle of Jesus Christ, To the pilgrims of the Dispersion in Pontus, Galatia, Cappadocia, Asia, and Bithynia,</a:t>
            </a:r>
            <a:endParaRPr lang="en-US" sz="5400" dirty="0">
              <a:solidFill>
                <a:schemeClr val="bg1"/>
              </a:solidFill>
              <a:latin typeface="Ebrima" panose="02000000000000000000" pitchFamily="2" charset="0"/>
              <a:ea typeface="Ebrima" panose="02000000000000000000" pitchFamily="2" charset="0"/>
              <a:cs typeface="Ebrima" panose="02000000000000000000" pitchFamily="2" charset="0"/>
            </a:endParaRPr>
          </a:p>
        </p:txBody>
      </p:sp>
    </p:spTree>
    <p:extLst>
      <p:ext uri="{BB962C8B-B14F-4D97-AF65-F5344CB8AC3E}">
        <p14:creationId xmlns:p14="http://schemas.microsoft.com/office/powerpoint/2010/main" val="31730585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05946" y="117693"/>
            <a:ext cx="8723871" cy="3416320"/>
          </a:xfrm>
          <a:prstGeom prst="rect">
            <a:avLst/>
          </a:prstGeom>
          <a:noFill/>
        </p:spPr>
        <p:txBody>
          <a:bodyPr wrap="square" rtlCol="0">
            <a:spAutoFit/>
          </a:bodyPr>
          <a:lstStyle/>
          <a:p>
            <a:pPr algn="ctr"/>
            <a:r>
              <a:rPr lang="en-US" sz="5400" b="1" u="sng" dirty="0" smtClean="0">
                <a:solidFill>
                  <a:srgbClr val="EEB225"/>
                </a:solidFill>
                <a:latin typeface="Ebrima" panose="02000000000000000000" pitchFamily="2" charset="0"/>
                <a:ea typeface="Ebrima" panose="02000000000000000000" pitchFamily="2" charset="0"/>
                <a:cs typeface="Ebrima" panose="02000000000000000000" pitchFamily="2" charset="0"/>
              </a:rPr>
              <a:t>1 CORINTHIANS 15:19</a:t>
            </a:r>
          </a:p>
          <a:p>
            <a:pPr algn="ctr"/>
            <a:r>
              <a:rPr lang="en-US" sz="5400" dirty="0" smtClean="0">
                <a:solidFill>
                  <a:schemeClr val="bg1"/>
                </a:solidFill>
                <a:latin typeface="Ebrima" panose="02000000000000000000" pitchFamily="2" charset="0"/>
                <a:ea typeface="Ebrima" panose="02000000000000000000" pitchFamily="2" charset="0"/>
                <a:cs typeface="Ebrima" panose="02000000000000000000" pitchFamily="2" charset="0"/>
              </a:rPr>
              <a:t>If in this life only we have hope in Christ, we are of all men the most pitiable.</a:t>
            </a:r>
            <a:endParaRPr lang="en-US" sz="5400" dirty="0">
              <a:solidFill>
                <a:schemeClr val="bg1"/>
              </a:solidFill>
              <a:latin typeface="Ebrima" panose="02000000000000000000" pitchFamily="2" charset="0"/>
              <a:ea typeface="Ebrima" panose="02000000000000000000" pitchFamily="2" charset="0"/>
              <a:cs typeface="Ebrima" panose="02000000000000000000" pitchFamily="2" charset="0"/>
            </a:endParaRPr>
          </a:p>
        </p:txBody>
      </p:sp>
    </p:spTree>
    <p:extLst>
      <p:ext uri="{BB962C8B-B14F-4D97-AF65-F5344CB8AC3E}">
        <p14:creationId xmlns:p14="http://schemas.microsoft.com/office/powerpoint/2010/main" val="18100940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285102" y="1573425"/>
            <a:ext cx="6664411" cy="3139321"/>
          </a:xfrm>
          <a:prstGeom prst="rect">
            <a:avLst/>
          </a:prstGeom>
          <a:noFill/>
        </p:spPr>
        <p:txBody>
          <a:bodyPr wrap="square" rtlCol="0">
            <a:spAutoFit/>
          </a:bodyPr>
          <a:lstStyle/>
          <a:p>
            <a:pPr algn="ctr"/>
            <a:r>
              <a:rPr lang="en-US" sz="6600" dirty="0" smtClean="0">
                <a:solidFill>
                  <a:schemeClr val="bg1"/>
                </a:solidFill>
                <a:latin typeface="Ebrima" panose="02000000000000000000" pitchFamily="2" charset="0"/>
                <a:ea typeface="Ebrima" panose="02000000000000000000" pitchFamily="2" charset="0"/>
                <a:cs typeface="Ebrima" panose="02000000000000000000" pitchFamily="2" charset="0"/>
              </a:rPr>
              <a:t>We praise </a:t>
            </a:r>
          </a:p>
          <a:p>
            <a:pPr algn="ctr"/>
            <a:r>
              <a:rPr lang="en-US" sz="6600" dirty="0" smtClean="0">
                <a:solidFill>
                  <a:schemeClr val="bg1"/>
                </a:solidFill>
                <a:latin typeface="Ebrima" panose="02000000000000000000" pitchFamily="2" charset="0"/>
                <a:ea typeface="Ebrima" panose="02000000000000000000" pitchFamily="2" charset="0"/>
                <a:cs typeface="Ebrima" panose="02000000000000000000" pitchFamily="2" charset="0"/>
              </a:rPr>
              <a:t>God for our </a:t>
            </a:r>
            <a:r>
              <a:rPr lang="en-US" sz="6600" b="1" u="sng" dirty="0" smtClean="0">
                <a:solidFill>
                  <a:srgbClr val="EEB225"/>
                </a:solidFill>
                <a:latin typeface="Ebrima" panose="02000000000000000000" pitchFamily="2" charset="0"/>
                <a:ea typeface="Ebrima" panose="02000000000000000000" pitchFamily="2" charset="0"/>
                <a:cs typeface="Ebrima" panose="02000000000000000000" pitchFamily="2" charset="0"/>
              </a:rPr>
              <a:t>INHERITANCE</a:t>
            </a:r>
            <a:r>
              <a:rPr lang="en-US" sz="6600" dirty="0" smtClean="0">
                <a:solidFill>
                  <a:schemeClr val="bg1"/>
                </a:solidFill>
                <a:latin typeface="Ebrima" panose="02000000000000000000" pitchFamily="2" charset="0"/>
                <a:ea typeface="Ebrima" panose="02000000000000000000" pitchFamily="2" charset="0"/>
                <a:cs typeface="Ebrima" panose="02000000000000000000" pitchFamily="2" charset="0"/>
              </a:rPr>
              <a:t>.</a:t>
            </a:r>
            <a:endParaRPr lang="en-US" sz="6600" dirty="0">
              <a:solidFill>
                <a:schemeClr val="bg1"/>
              </a:solidFill>
              <a:latin typeface="Ebrima" panose="02000000000000000000" pitchFamily="2" charset="0"/>
              <a:ea typeface="Ebrima" panose="02000000000000000000" pitchFamily="2" charset="0"/>
              <a:cs typeface="Ebrima" panose="02000000000000000000" pitchFamily="2" charset="0"/>
            </a:endParaRPr>
          </a:p>
        </p:txBody>
      </p:sp>
    </p:spTree>
    <p:extLst>
      <p:ext uri="{BB962C8B-B14F-4D97-AF65-F5344CB8AC3E}">
        <p14:creationId xmlns:p14="http://schemas.microsoft.com/office/powerpoint/2010/main" val="15196466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05946" y="117693"/>
            <a:ext cx="8723871" cy="5078313"/>
          </a:xfrm>
          <a:prstGeom prst="rect">
            <a:avLst/>
          </a:prstGeom>
          <a:noFill/>
        </p:spPr>
        <p:txBody>
          <a:bodyPr wrap="square" rtlCol="0">
            <a:spAutoFit/>
          </a:bodyPr>
          <a:lstStyle/>
          <a:p>
            <a:pPr algn="ctr"/>
            <a:r>
              <a:rPr lang="en-US" sz="5400" b="1" u="sng" dirty="0" smtClean="0">
                <a:solidFill>
                  <a:srgbClr val="EEB225"/>
                </a:solidFill>
                <a:latin typeface="Ebrima" panose="02000000000000000000" pitchFamily="2" charset="0"/>
                <a:ea typeface="Ebrima" panose="02000000000000000000" pitchFamily="2" charset="0"/>
                <a:cs typeface="Ebrima" panose="02000000000000000000" pitchFamily="2" charset="0"/>
              </a:rPr>
              <a:t>1 PETER 1:4</a:t>
            </a:r>
          </a:p>
          <a:p>
            <a:pPr algn="ctr"/>
            <a:r>
              <a:rPr lang="en-US" sz="5400" dirty="0" smtClean="0">
                <a:solidFill>
                  <a:schemeClr val="bg1"/>
                </a:solidFill>
                <a:latin typeface="Ebrima" panose="02000000000000000000" pitchFamily="2" charset="0"/>
                <a:ea typeface="Ebrima" panose="02000000000000000000" pitchFamily="2" charset="0"/>
                <a:cs typeface="Ebrima" panose="02000000000000000000" pitchFamily="2" charset="0"/>
              </a:rPr>
              <a:t>to an inheritance incorruptible and undefiled and that does not fade away, reserved in heaven for you,</a:t>
            </a:r>
            <a:endParaRPr lang="en-US" sz="5400" dirty="0">
              <a:solidFill>
                <a:schemeClr val="bg1"/>
              </a:solidFill>
              <a:latin typeface="Ebrima" panose="02000000000000000000" pitchFamily="2" charset="0"/>
              <a:ea typeface="Ebrima" panose="02000000000000000000" pitchFamily="2" charset="0"/>
              <a:cs typeface="Ebrima" panose="02000000000000000000" pitchFamily="2" charset="0"/>
            </a:endParaRPr>
          </a:p>
        </p:txBody>
      </p:sp>
    </p:spTree>
    <p:extLst>
      <p:ext uri="{BB962C8B-B14F-4D97-AF65-F5344CB8AC3E}">
        <p14:creationId xmlns:p14="http://schemas.microsoft.com/office/powerpoint/2010/main" val="164647268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178011" y="2001792"/>
            <a:ext cx="6837405" cy="2123658"/>
          </a:xfrm>
          <a:prstGeom prst="rect">
            <a:avLst/>
          </a:prstGeom>
          <a:noFill/>
        </p:spPr>
        <p:txBody>
          <a:bodyPr wrap="square" rtlCol="0">
            <a:spAutoFit/>
          </a:bodyPr>
          <a:lstStyle/>
          <a:p>
            <a:pPr algn="ctr"/>
            <a:r>
              <a:rPr lang="en-US" sz="6600" dirty="0" smtClean="0">
                <a:solidFill>
                  <a:schemeClr val="bg1"/>
                </a:solidFill>
                <a:latin typeface="Ebrima" panose="02000000000000000000" pitchFamily="2" charset="0"/>
                <a:ea typeface="Ebrima" panose="02000000000000000000" pitchFamily="2" charset="0"/>
                <a:cs typeface="Ebrima" panose="02000000000000000000" pitchFamily="2" charset="0"/>
              </a:rPr>
              <a:t>Our inheritance is </a:t>
            </a:r>
            <a:r>
              <a:rPr lang="en-US" sz="6600" b="1" u="sng" dirty="0" smtClean="0">
                <a:solidFill>
                  <a:srgbClr val="EEB225"/>
                </a:solidFill>
                <a:latin typeface="Ebrima" panose="02000000000000000000" pitchFamily="2" charset="0"/>
                <a:ea typeface="Ebrima" panose="02000000000000000000" pitchFamily="2" charset="0"/>
                <a:cs typeface="Ebrima" panose="02000000000000000000" pitchFamily="2" charset="0"/>
              </a:rPr>
              <a:t>IMPERISHABLE</a:t>
            </a:r>
            <a:r>
              <a:rPr lang="en-US" sz="6600" dirty="0" smtClean="0">
                <a:solidFill>
                  <a:schemeClr val="bg1"/>
                </a:solidFill>
                <a:latin typeface="Ebrima" panose="02000000000000000000" pitchFamily="2" charset="0"/>
                <a:ea typeface="Ebrima" panose="02000000000000000000" pitchFamily="2" charset="0"/>
                <a:cs typeface="Ebrima" panose="02000000000000000000" pitchFamily="2" charset="0"/>
              </a:rPr>
              <a:t>.</a:t>
            </a:r>
            <a:endParaRPr lang="en-US" sz="6600" dirty="0">
              <a:solidFill>
                <a:schemeClr val="bg1"/>
              </a:solidFill>
              <a:latin typeface="Ebrima" panose="02000000000000000000" pitchFamily="2" charset="0"/>
              <a:ea typeface="Ebrima" panose="02000000000000000000" pitchFamily="2" charset="0"/>
              <a:cs typeface="Ebrima" panose="02000000000000000000" pitchFamily="2" charset="0"/>
            </a:endParaRPr>
          </a:p>
        </p:txBody>
      </p:sp>
    </p:spTree>
    <p:extLst>
      <p:ext uri="{BB962C8B-B14F-4D97-AF65-F5344CB8AC3E}">
        <p14:creationId xmlns:p14="http://schemas.microsoft.com/office/powerpoint/2010/main" val="241286271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178011" y="2001792"/>
            <a:ext cx="6837405" cy="2123658"/>
          </a:xfrm>
          <a:prstGeom prst="rect">
            <a:avLst/>
          </a:prstGeom>
          <a:noFill/>
        </p:spPr>
        <p:txBody>
          <a:bodyPr wrap="square" rtlCol="0">
            <a:spAutoFit/>
          </a:bodyPr>
          <a:lstStyle/>
          <a:p>
            <a:pPr algn="ctr"/>
            <a:r>
              <a:rPr lang="en-US" sz="6600" dirty="0" smtClean="0">
                <a:solidFill>
                  <a:schemeClr val="bg1"/>
                </a:solidFill>
                <a:latin typeface="Ebrima" panose="02000000000000000000" pitchFamily="2" charset="0"/>
                <a:ea typeface="Ebrima" panose="02000000000000000000" pitchFamily="2" charset="0"/>
                <a:cs typeface="Ebrima" panose="02000000000000000000" pitchFamily="2" charset="0"/>
              </a:rPr>
              <a:t>Our inheritance is </a:t>
            </a:r>
            <a:r>
              <a:rPr lang="en-US" sz="6600" b="1" u="sng" dirty="0" smtClean="0">
                <a:solidFill>
                  <a:srgbClr val="EEB225"/>
                </a:solidFill>
                <a:latin typeface="Ebrima" panose="02000000000000000000" pitchFamily="2" charset="0"/>
                <a:ea typeface="Ebrima" panose="02000000000000000000" pitchFamily="2" charset="0"/>
                <a:cs typeface="Ebrima" panose="02000000000000000000" pitchFamily="2" charset="0"/>
              </a:rPr>
              <a:t>UNDEFILED</a:t>
            </a:r>
            <a:r>
              <a:rPr lang="en-US" sz="6600" dirty="0" smtClean="0">
                <a:solidFill>
                  <a:schemeClr val="bg1"/>
                </a:solidFill>
                <a:latin typeface="Ebrima" panose="02000000000000000000" pitchFamily="2" charset="0"/>
                <a:ea typeface="Ebrima" panose="02000000000000000000" pitchFamily="2" charset="0"/>
                <a:cs typeface="Ebrima" panose="02000000000000000000" pitchFamily="2" charset="0"/>
              </a:rPr>
              <a:t>.</a:t>
            </a:r>
            <a:endParaRPr lang="en-US" sz="6600" dirty="0">
              <a:solidFill>
                <a:schemeClr val="bg1"/>
              </a:solidFill>
              <a:latin typeface="Ebrima" panose="02000000000000000000" pitchFamily="2" charset="0"/>
              <a:ea typeface="Ebrima" panose="02000000000000000000" pitchFamily="2" charset="0"/>
              <a:cs typeface="Ebrima" panose="02000000000000000000" pitchFamily="2" charset="0"/>
            </a:endParaRPr>
          </a:p>
        </p:txBody>
      </p:sp>
    </p:spTree>
    <p:extLst>
      <p:ext uri="{BB962C8B-B14F-4D97-AF65-F5344CB8AC3E}">
        <p14:creationId xmlns:p14="http://schemas.microsoft.com/office/powerpoint/2010/main" val="10533588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178011" y="1738181"/>
            <a:ext cx="6837405" cy="3139321"/>
          </a:xfrm>
          <a:prstGeom prst="rect">
            <a:avLst/>
          </a:prstGeom>
          <a:noFill/>
        </p:spPr>
        <p:txBody>
          <a:bodyPr wrap="square" rtlCol="0">
            <a:spAutoFit/>
          </a:bodyPr>
          <a:lstStyle/>
          <a:p>
            <a:pPr algn="ctr"/>
            <a:r>
              <a:rPr lang="en-US" sz="6600" dirty="0" smtClean="0">
                <a:solidFill>
                  <a:schemeClr val="bg1"/>
                </a:solidFill>
                <a:latin typeface="Ebrima" panose="02000000000000000000" pitchFamily="2" charset="0"/>
                <a:ea typeface="Ebrima" panose="02000000000000000000" pitchFamily="2" charset="0"/>
                <a:cs typeface="Ebrima" panose="02000000000000000000" pitchFamily="2" charset="0"/>
              </a:rPr>
              <a:t>Our inheritance will not </a:t>
            </a:r>
          </a:p>
          <a:p>
            <a:pPr algn="ctr"/>
            <a:r>
              <a:rPr lang="en-US" sz="6600" b="1" u="sng" dirty="0" smtClean="0">
                <a:solidFill>
                  <a:srgbClr val="EEB225"/>
                </a:solidFill>
                <a:latin typeface="Ebrima" panose="02000000000000000000" pitchFamily="2" charset="0"/>
                <a:ea typeface="Ebrima" panose="02000000000000000000" pitchFamily="2" charset="0"/>
                <a:cs typeface="Ebrima" panose="02000000000000000000" pitchFamily="2" charset="0"/>
              </a:rPr>
              <a:t>FADE</a:t>
            </a:r>
            <a:r>
              <a:rPr lang="en-US" sz="6600" b="1" dirty="0" smtClean="0">
                <a:solidFill>
                  <a:srgbClr val="EEB225"/>
                </a:solidFill>
                <a:latin typeface="Ebrima" panose="02000000000000000000" pitchFamily="2" charset="0"/>
                <a:ea typeface="Ebrima" panose="02000000000000000000" pitchFamily="2" charset="0"/>
                <a:cs typeface="Ebrima" panose="02000000000000000000" pitchFamily="2" charset="0"/>
              </a:rPr>
              <a:t> </a:t>
            </a:r>
            <a:r>
              <a:rPr lang="en-US" sz="6600" b="1" u="sng" dirty="0" smtClean="0">
                <a:solidFill>
                  <a:srgbClr val="EEB225"/>
                </a:solidFill>
                <a:latin typeface="Ebrima" panose="02000000000000000000" pitchFamily="2" charset="0"/>
                <a:ea typeface="Ebrima" panose="02000000000000000000" pitchFamily="2" charset="0"/>
                <a:cs typeface="Ebrima" panose="02000000000000000000" pitchFamily="2" charset="0"/>
              </a:rPr>
              <a:t>AWAY</a:t>
            </a:r>
            <a:r>
              <a:rPr lang="en-US" sz="6600" dirty="0" smtClean="0">
                <a:solidFill>
                  <a:schemeClr val="bg1"/>
                </a:solidFill>
                <a:latin typeface="Ebrima" panose="02000000000000000000" pitchFamily="2" charset="0"/>
                <a:ea typeface="Ebrima" panose="02000000000000000000" pitchFamily="2" charset="0"/>
                <a:cs typeface="Ebrima" panose="02000000000000000000" pitchFamily="2" charset="0"/>
              </a:rPr>
              <a:t>.</a:t>
            </a:r>
            <a:endParaRPr lang="en-US" sz="6600" dirty="0">
              <a:solidFill>
                <a:schemeClr val="bg1"/>
              </a:solidFill>
              <a:latin typeface="Ebrima" panose="02000000000000000000" pitchFamily="2" charset="0"/>
              <a:ea typeface="Ebrima" panose="02000000000000000000" pitchFamily="2" charset="0"/>
              <a:cs typeface="Ebrima" panose="02000000000000000000" pitchFamily="2" charset="0"/>
            </a:endParaRPr>
          </a:p>
        </p:txBody>
      </p:sp>
    </p:spTree>
    <p:extLst>
      <p:ext uri="{BB962C8B-B14F-4D97-AF65-F5344CB8AC3E}">
        <p14:creationId xmlns:p14="http://schemas.microsoft.com/office/powerpoint/2010/main" val="6220251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309816" y="815544"/>
            <a:ext cx="6664411" cy="5170646"/>
          </a:xfrm>
          <a:prstGeom prst="rect">
            <a:avLst/>
          </a:prstGeom>
          <a:noFill/>
        </p:spPr>
        <p:txBody>
          <a:bodyPr wrap="square" rtlCol="0">
            <a:spAutoFit/>
          </a:bodyPr>
          <a:lstStyle/>
          <a:p>
            <a:pPr algn="ctr"/>
            <a:r>
              <a:rPr lang="en-US" sz="6600" dirty="0" smtClean="0">
                <a:solidFill>
                  <a:schemeClr val="bg1"/>
                </a:solidFill>
                <a:latin typeface="Ebrima" panose="02000000000000000000" pitchFamily="2" charset="0"/>
                <a:ea typeface="Ebrima" panose="02000000000000000000" pitchFamily="2" charset="0"/>
                <a:cs typeface="Ebrima" panose="02000000000000000000" pitchFamily="2" charset="0"/>
              </a:rPr>
              <a:t>We can praise God because </a:t>
            </a:r>
          </a:p>
          <a:p>
            <a:pPr algn="ctr"/>
            <a:r>
              <a:rPr lang="en-US" sz="6600" dirty="0" smtClean="0">
                <a:solidFill>
                  <a:schemeClr val="bg1"/>
                </a:solidFill>
                <a:latin typeface="Ebrima" panose="02000000000000000000" pitchFamily="2" charset="0"/>
                <a:ea typeface="Ebrima" panose="02000000000000000000" pitchFamily="2" charset="0"/>
                <a:cs typeface="Ebrima" panose="02000000000000000000" pitchFamily="2" charset="0"/>
              </a:rPr>
              <a:t>we have a </a:t>
            </a:r>
            <a:r>
              <a:rPr lang="en-US" sz="6600" b="1" u="sng" dirty="0" smtClean="0">
                <a:solidFill>
                  <a:srgbClr val="EEB225"/>
                </a:solidFill>
                <a:latin typeface="Ebrima" panose="02000000000000000000" pitchFamily="2" charset="0"/>
                <a:ea typeface="Ebrima" panose="02000000000000000000" pitchFamily="2" charset="0"/>
                <a:cs typeface="Ebrima" panose="02000000000000000000" pitchFamily="2" charset="0"/>
              </a:rPr>
              <a:t>PERSONAL</a:t>
            </a:r>
            <a:r>
              <a:rPr lang="en-US" sz="6600" b="1" dirty="0" smtClean="0">
                <a:solidFill>
                  <a:srgbClr val="EEB225"/>
                </a:solidFill>
                <a:latin typeface="Ebrima" panose="02000000000000000000" pitchFamily="2" charset="0"/>
                <a:ea typeface="Ebrima" panose="02000000000000000000" pitchFamily="2" charset="0"/>
                <a:cs typeface="Ebrima" panose="02000000000000000000" pitchFamily="2" charset="0"/>
              </a:rPr>
              <a:t> </a:t>
            </a:r>
            <a:r>
              <a:rPr lang="en-US" sz="6600" b="1" u="sng" dirty="0" smtClean="0">
                <a:solidFill>
                  <a:srgbClr val="EEB225"/>
                </a:solidFill>
                <a:latin typeface="Ebrima" panose="02000000000000000000" pitchFamily="2" charset="0"/>
                <a:ea typeface="Ebrima" panose="02000000000000000000" pitchFamily="2" charset="0"/>
                <a:cs typeface="Ebrima" panose="02000000000000000000" pitchFamily="2" charset="0"/>
              </a:rPr>
              <a:t>GUARANTEE</a:t>
            </a:r>
            <a:r>
              <a:rPr lang="en-US" sz="6600" dirty="0" smtClean="0">
                <a:solidFill>
                  <a:schemeClr val="bg1"/>
                </a:solidFill>
                <a:latin typeface="Ebrima" panose="02000000000000000000" pitchFamily="2" charset="0"/>
                <a:ea typeface="Ebrima" panose="02000000000000000000" pitchFamily="2" charset="0"/>
                <a:cs typeface="Ebrima" panose="02000000000000000000" pitchFamily="2" charset="0"/>
              </a:rPr>
              <a:t>.</a:t>
            </a:r>
            <a:endParaRPr lang="en-US" sz="6600" dirty="0">
              <a:solidFill>
                <a:schemeClr val="bg1"/>
              </a:solidFill>
              <a:latin typeface="Ebrima" panose="02000000000000000000" pitchFamily="2" charset="0"/>
              <a:ea typeface="Ebrima" panose="02000000000000000000" pitchFamily="2" charset="0"/>
              <a:cs typeface="Ebrima" panose="02000000000000000000" pitchFamily="2" charset="0"/>
            </a:endParaRPr>
          </a:p>
        </p:txBody>
      </p:sp>
    </p:spTree>
    <p:extLst>
      <p:ext uri="{BB962C8B-B14F-4D97-AF65-F5344CB8AC3E}">
        <p14:creationId xmlns:p14="http://schemas.microsoft.com/office/powerpoint/2010/main" val="164366497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05946" y="117693"/>
            <a:ext cx="8723871" cy="4247317"/>
          </a:xfrm>
          <a:prstGeom prst="rect">
            <a:avLst/>
          </a:prstGeom>
          <a:noFill/>
        </p:spPr>
        <p:txBody>
          <a:bodyPr wrap="square" rtlCol="0">
            <a:spAutoFit/>
          </a:bodyPr>
          <a:lstStyle/>
          <a:p>
            <a:pPr algn="ctr"/>
            <a:r>
              <a:rPr lang="en-US" sz="5400" b="1" u="sng" dirty="0" smtClean="0">
                <a:solidFill>
                  <a:srgbClr val="EEB225"/>
                </a:solidFill>
                <a:latin typeface="Ebrima" panose="02000000000000000000" pitchFamily="2" charset="0"/>
                <a:ea typeface="Ebrima" panose="02000000000000000000" pitchFamily="2" charset="0"/>
                <a:cs typeface="Ebrima" panose="02000000000000000000" pitchFamily="2" charset="0"/>
              </a:rPr>
              <a:t>1 PETER 1:5</a:t>
            </a:r>
          </a:p>
          <a:p>
            <a:pPr algn="ctr"/>
            <a:r>
              <a:rPr lang="en-US" sz="5400" dirty="0" smtClean="0">
                <a:solidFill>
                  <a:schemeClr val="bg1"/>
                </a:solidFill>
                <a:latin typeface="Ebrima" panose="02000000000000000000" pitchFamily="2" charset="0"/>
                <a:ea typeface="Ebrima" panose="02000000000000000000" pitchFamily="2" charset="0"/>
                <a:cs typeface="Ebrima" panose="02000000000000000000" pitchFamily="2" charset="0"/>
              </a:rPr>
              <a:t>who are kept by the power of God through faith for salvation ready to be revealed in the last time. </a:t>
            </a:r>
            <a:endParaRPr lang="en-US" sz="5400" dirty="0">
              <a:solidFill>
                <a:schemeClr val="bg1"/>
              </a:solidFill>
              <a:latin typeface="Ebrima" panose="02000000000000000000" pitchFamily="2" charset="0"/>
              <a:ea typeface="Ebrima" panose="02000000000000000000" pitchFamily="2" charset="0"/>
              <a:cs typeface="Ebrima" panose="02000000000000000000" pitchFamily="2" charset="0"/>
            </a:endParaRPr>
          </a:p>
        </p:txBody>
      </p:sp>
    </p:spTree>
    <p:extLst>
      <p:ext uri="{BB962C8B-B14F-4D97-AF65-F5344CB8AC3E}">
        <p14:creationId xmlns:p14="http://schemas.microsoft.com/office/powerpoint/2010/main" val="379358777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6663" y="0"/>
            <a:ext cx="5130673" cy="6858000"/>
          </a:xfrm>
          <a:prstGeom prst="rect">
            <a:avLst/>
          </a:prstGeom>
        </p:spPr>
      </p:pic>
    </p:spTree>
    <p:extLst>
      <p:ext uri="{BB962C8B-B14F-4D97-AF65-F5344CB8AC3E}">
        <p14:creationId xmlns:p14="http://schemas.microsoft.com/office/powerpoint/2010/main" val="227020431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55742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22421" y="0"/>
            <a:ext cx="8723871" cy="6740307"/>
          </a:xfrm>
          <a:prstGeom prst="rect">
            <a:avLst/>
          </a:prstGeom>
          <a:noFill/>
        </p:spPr>
        <p:txBody>
          <a:bodyPr wrap="square" rtlCol="0">
            <a:spAutoFit/>
          </a:bodyPr>
          <a:lstStyle/>
          <a:p>
            <a:pPr algn="ctr"/>
            <a:r>
              <a:rPr lang="en-US" sz="5400" b="1" u="sng" dirty="0" smtClean="0">
                <a:solidFill>
                  <a:srgbClr val="EEB225"/>
                </a:solidFill>
                <a:latin typeface="Ebrima" panose="02000000000000000000" pitchFamily="2" charset="0"/>
                <a:ea typeface="Ebrima" panose="02000000000000000000" pitchFamily="2" charset="0"/>
                <a:cs typeface="Ebrima" panose="02000000000000000000" pitchFamily="2" charset="0"/>
              </a:rPr>
              <a:t>1 PETER 1:2</a:t>
            </a:r>
          </a:p>
          <a:p>
            <a:pPr algn="ctr"/>
            <a:r>
              <a:rPr lang="en-US" sz="5400" dirty="0" smtClean="0">
                <a:solidFill>
                  <a:schemeClr val="bg1"/>
                </a:solidFill>
                <a:latin typeface="Ebrima" panose="02000000000000000000" pitchFamily="2" charset="0"/>
                <a:ea typeface="Ebrima" panose="02000000000000000000" pitchFamily="2" charset="0"/>
                <a:cs typeface="Ebrima" panose="02000000000000000000" pitchFamily="2" charset="0"/>
              </a:rPr>
              <a:t>elect according to the foreknowledge of God the Father, in sanctification of the Spirit, for obedience and sprinkling of the blood of Jesus Christ: Grace to you and peace be multiplied.</a:t>
            </a:r>
            <a:endParaRPr lang="en-US" sz="5400" dirty="0">
              <a:solidFill>
                <a:schemeClr val="bg1"/>
              </a:solidFill>
              <a:latin typeface="Ebrima" panose="02000000000000000000" pitchFamily="2" charset="0"/>
              <a:ea typeface="Ebrima" panose="02000000000000000000" pitchFamily="2" charset="0"/>
              <a:cs typeface="Ebrima" panose="02000000000000000000" pitchFamily="2" charset="0"/>
            </a:endParaRPr>
          </a:p>
        </p:txBody>
      </p:sp>
    </p:spTree>
    <p:extLst>
      <p:ext uri="{BB962C8B-B14F-4D97-AF65-F5344CB8AC3E}">
        <p14:creationId xmlns:p14="http://schemas.microsoft.com/office/powerpoint/2010/main" val="18811568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9470" y="238897"/>
            <a:ext cx="8723871" cy="3416320"/>
          </a:xfrm>
          <a:prstGeom prst="rect">
            <a:avLst/>
          </a:prstGeom>
          <a:noFill/>
        </p:spPr>
        <p:txBody>
          <a:bodyPr wrap="square" rtlCol="0">
            <a:spAutoFit/>
          </a:bodyPr>
          <a:lstStyle/>
          <a:p>
            <a:pPr algn="ctr"/>
            <a:r>
              <a:rPr lang="en-US" sz="5400" b="1" u="sng" dirty="0" smtClean="0">
                <a:solidFill>
                  <a:srgbClr val="EEB225"/>
                </a:solidFill>
                <a:latin typeface="Ebrima" panose="02000000000000000000" pitchFamily="2" charset="0"/>
                <a:ea typeface="Ebrima" panose="02000000000000000000" pitchFamily="2" charset="0"/>
                <a:cs typeface="Ebrima" panose="02000000000000000000" pitchFamily="2" charset="0"/>
              </a:rPr>
              <a:t>1 PETER 1:3a</a:t>
            </a:r>
          </a:p>
          <a:p>
            <a:pPr algn="ctr"/>
            <a:r>
              <a:rPr lang="en-US" sz="5400" dirty="0" smtClean="0">
                <a:solidFill>
                  <a:schemeClr val="bg1"/>
                </a:solidFill>
                <a:latin typeface="Ebrima" panose="02000000000000000000" pitchFamily="2" charset="0"/>
                <a:ea typeface="Ebrima" panose="02000000000000000000" pitchFamily="2" charset="0"/>
                <a:cs typeface="Ebrima" panose="02000000000000000000" pitchFamily="2" charset="0"/>
              </a:rPr>
              <a:t>Blessed be the God and Father of our Lord Jesus Christ,…</a:t>
            </a:r>
            <a:endParaRPr lang="en-US" sz="5400" dirty="0">
              <a:solidFill>
                <a:schemeClr val="bg1"/>
              </a:solidFill>
              <a:latin typeface="Ebrima" panose="02000000000000000000" pitchFamily="2" charset="0"/>
              <a:ea typeface="Ebrima" panose="02000000000000000000" pitchFamily="2" charset="0"/>
              <a:cs typeface="Ebrima" panose="02000000000000000000" pitchFamily="2" charset="0"/>
            </a:endParaRPr>
          </a:p>
        </p:txBody>
      </p:sp>
    </p:spTree>
    <p:extLst>
      <p:ext uri="{BB962C8B-B14F-4D97-AF65-F5344CB8AC3E}">
        <p14:creationId xmlns:p14="http://schemas.microsoft.com/office/powerpoint/2010/main" val="32416525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17700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367481" y="1161534"/>
            <a:ext cx="6664411" cy="4154984"/>
          </a:xfrm>
          <a:prstGeom prst="rect">
            <a:avLst/>
          </a:prstGeom>
          <a:noFill/>
        </p:spPr>
        <p:txBody>
          <a:bodyPr wrap="square" rtlCol="0">
            <a:spAutoFit/>
          </a:bodyPr>
          <a:lstStyle/>
          <a:p>
            <a:pPr algn="ctr"/>
            <a:r>
              <a:rPr lang="en-US" sz="6600" dirty="0" smtClean="0">
                <a:solidFill>
                  <a:schemeClr val="bg1"/>
                </a:solidFill>
                <a:latin typeface="Ebrima" panose="02000000000000000000" pitchFamily="2" charset="0"/>
                <a:ea typeface="Ebrima" panose="02000000000000000000" pitchFamily="2" charset="0"/>
                <a:cs typeface="Ebrima" panose="02000000000000000000" pitchFamily="2" charset="0"/>
              </a:rPr>
              <a:t>We praise </a:t>
            </a:r>
          </a:p>
          <a:p>
            <a:pPr algn="ctr"/>
            <a:r>
              <a:rPr lang="en-US" sz="6600" dirty="0" smtClean="0">
                <a:solidFill>
                  <a:schemeClr val="bg1"/>
                </a:solidFill>
                <a:latin typeface="Ebrima" panose="02000000000000000000" pitchFamily="2" charset="0"/>
                <a:ea typeface="Ebrima" panose="02000000000000000000" pitchFamily="2" charset="0"/>
                <a:cs typeface="Ebrima" panose="02000000000000000000" pitchFamily="2" charset="0"/>
              </a:rPr>
              <a:t>God for His abundant</a:t>
            </a:r>
          </a:p>
          <a:p>
            <a:pPr algn="ctr"/>
            <a:r>
              <a:rPr lang="en-US" sz="6600" b="1" u="sng" dirty="0" smtClean="0">
                <a:solidFill>
                  <a:srgbClr val="EEB225"/>
                </a:solidFill>
                <a:latin typeface="Ebrima" panose="02000000000000000000" pitchFamily="2" charset="0"/>
                <a:ea typeface="Ebrima" panose="02000000000000000000" pitchFamily="2" charset="0"/>
                <a:cs typeface="Ebrima" panose="02000000000000000000" pitchFamily="2" charset="0"/>
              </a:rPr>
              <a:t>MERCY</a:t>
            </a:r>
            <a:r>
              <a:rPr lang="en-US" sz="6600" dirty="0" smtClean="0">
                <a:solidFill>
                  <a:schemeClr val="bg1"/>
                </a:solidFill>
                <a:latin typeface="Ebrima" panose="02000000000000000000" pitchFamily="2" charset="0"/>
                <a:ea typeface="Ebrima" panose="02000000000000000000" pitchFamily="2" charset="0"/>
                <a:cs typeface="Ebrima" panose="02000000000000000000" pitchFamily="2" charset="0"/>
              </a:rPr>
              <a:t>.</a:t>
            </a:r>
            <a:endParaRPr lang="en-US" sz="6600" dirty="0">
              <a:solidFill>
                <a:schemeClr val="bg1"/>
              </a:solidFill>
              <a:latin typeface="Ebrima" panose="02000000000000000000" pitchFamily="2" charset="0"/>
              <a:ea typeface="Ebrima" panose="02000000000000000000" pitchFamily="2" charset="0"/>
              <a:cs typeface="Ebrima" panose="02000000000000000000" pitchFamily="2" charset="0"/>
            </a:endParaRPr>
          </a:p>
        </p:txBody>
      </p:sp>
    </p:spTree>
    <p:extLst>
      <p:ext uri="{BB962C8B-B14F-4D97-AF65-F5344CB8AC3E}">
        <p14:creationId xmlns:p14="http://schemas.microsoft.com/office/powerpoint/2010/main" val="264798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9470" y="238897"/>
            <a:ext cx="8723871" cy="3416320"/>
          </a:xfrm>
          <a:prstGeom prst="rect">
            <a:avLst/>
          </a:prstGeom>
          <a:noFill/>
        </p:spPr>
        <p:txBody>
          <a:bodyPr wrap="square" rtlCol="0">
            <a:spAutoFit/>
          </a:bodyPr>
          <a:lstStyle/>
          <a:p>
            <a:pPr algn="ctr"/>
            <a:r>
              <a:rPr lang="en-US" sz="5400" b="1" u="sng" dirty="0" smtClean="0">
                <a:solidFill>
                  <a:srgbClr val="EEB225"/>
                </a:solidFill>
                <a:latin typeface="Ebrima" panose="02000000000000000000" pitchFamily="2" charset="0"/>
                <a:ea typeface="Ebrima" panose="02000000000000000000" pitchFamily="2" charset="0"/>
                <a:cs typeface="Ebrima" panose="02000000000000000000" pitchFamily="2" charset="0"/>
              </a:rPr>
              <a:t>1 PETER 1:3b</a:t>
            </a:r>
          </a:p>
          <a:p>
            <a:pPr algn="ctr"/>
            <a:r>
              <a:rPr lang="en-US" sz="5400" dirty="0" smtClean="0">
                <a:solidFill>
                  <a:schemeClr val="bg1"/>
                </a:solidFill>
                <a:latin typeface="Ebrima" panose="02000000000000000000" pitchFamily="2" charset="0"/>
                <a:ea typeface="Ebrima" panose="02000000000000000000" pitchFamily="2" charset="0"/>
                <a:cs typeface="Ebrima" panose="02000000000000000000" pitchFamily="2" charset="0"/>
              </a:rPr>
              <a:t>…who according to His abundant mercy has begotten us…</a:t>
            </a:r>
            <a:endParaRPr lang="en-US" sz="5400" dirty="0">
              <a:solidFill>
                <a:schemeClr val="bg1"/>
              </a:solidFill>
              <a:latin typeface="Ebrima" panose="02000000000000000000" pitchFamily="2" charset="0"/>
              <a:ea typeface="Ebrima" panose="02000000000000000000" pitchFamily="2" charset="0"/>
              <a:cs typeface="Ebrima" panose="02000000000000000000" pitchFamily="2" charset="0"/>
            </a:endParaRPr>
          </a:p>
        </p:txBody>
      </p:sp>
    </p:spTree>
    <p:extLst>
      <p:ext uri="{BB962C8B-B14F-4D97-AF65-F5344CB8AC3E}">
        <p14:creationId xmlns:p14="http://schemas.microsoft.com/office/powerpoint/2010/main" val="10602205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285102" y="1746420"/>
            <a:ext cx="6664411" cy="3139321"/>
          </a:xfrm>
          <a:prstGeom prst="rect">
            <a:avLst/>
          </a:prstGeom>
          <a:noFill/>
        </p:spPr>
        <p:txBody>
          <a:bodyPr wrap="square" rtlCol="0">
            <a:spAutoFit/>
          </a:bodyPr>
          <a:lstStyle/>
          <a:p>
            <a:pPr algn="ctr"/>
            <a:r>
              <a:rPr lang="en-US" sz="6600" dirty="0" smtClean="0">
                <a:solidFill>
                  <a:schemeClr val="bg1"/>
                </a:solidFill>
                <a:latin typeface="Ebrima" panose="02000000000000000000" pitchFamily="2" charset="0"/>
                <a:ea typeface="Ebrima" panose="02000000000000000000" pitchFamily="2" charset="0"/>
                <a:cs typeface="Ebrima" panose="02000000000000000000" pitchFamily="2" charset="0"/>
              </a:rPr>
              <a:t>Grace is getting what we</a:t>
            </a:r>
            <a:r>
              <a:rPr lang="en-US" sz="6600" dirty="0">
                <a:solidFill>
                  <a:schemeClr val="bg1"/>
                </a:solidFill>
                <a:latin typeface="Ebrima" panose="02000000000000000000" pitchFamily="2" charset="0"/>
                <a:ea typeface="Ebrima" panose="02000000000000000000" pitchFamily="2" charset="0"/>
                <a:cs typeface="Ebrima" panose="02000000000000000000" pitchFamily="2" charset="0"/>
              </a:rPr>
              <a:t> </a:t>
            </a:r>
            <a:r>
              <a:rPr lang="en-US" sz="6600" b="1" u="sng" dirty="0" smtClean="0">
                <a:solidFill>
                  <a:srgbClr val="EEB225"/>
                </a:solidFill>
                <a:latin typeface="Ebrima" panose="02000000000000000000" pitchFamily="2" charset="0"/>
                <a:ea typeface="Ebrima" panose="02000000000000000000" pitchFamily="2" charset="0"/>
                <a:cs typeface="Ebrima" panose="02000000000000000000" pitchFamily="2" charset="0"/>
              </a:rPr>
              <a:t>DON’T</a:t>
            </a:r>
            <a:r>
              <a:rPr lang="en-US" sz="6600" b="1" dirty="0" smtClean="0">
                <a:solidFill>
                  <a:srgbClr val="EEB225"/>
                </a:solidFill>
                <a:latin typeface="Ebrima" panose="02000000000000000000" pitchFamily="2" charset="0"/>
                <a:ea typeface="Ebrima" panose="02000000000000000000" pitchFamily="2" charset="0"/>
                <a:cs typeface="Ebrima" panose="02000000000000000000" pitchFamily="2" charset="0"/>
              </a:rPr>
              <a:t> </a:t>
            </a:r>
            <a:r>
              <a:rPr lang="en-US" sz="6600" dirty="0" smtClean="0">
                <a:solidFill>
                  <a:schemeClr val="bg1"/>
                </a:solidFill>
                <a:latin typeface="Ebrima" panose="02000000000000000000" pitchFamily="2" charset="0"/>
                <a:ea typeface="Ebrima" panose="02000000000000000000" pitchFamily="2" charset="0"/>
                <a:cs typeface="Ebrima" panose="02000000000000000000" pitchFamily="2" charset="0"/>
              </a:rPr>
              <a:t>deserve.</a:t>
            </a:r>
            <a:endParaRPr lang="en-US" sz="6600" dirty="0">
              <a:solidFill>
                <a:schemeClr val="bg1"/>
              </a:solidFill>
              <a:latin typeface="Ebrima" panose="02000000000000000000" pitchFamily="2" charset="0"/>
              <a:ea typeface="Ebrima" panose="02000000000000000000" pitchFamily="2" charset="0"/>
              <a:cs typeface="Ebrima" panose="02000000000000000000" pitchFamily="2" charset="0"/>
            </a:endParaRPr>
          </a:p>
        </p:txBody>
      </p:sp>
    </p:spTree>
    <p:extLst>
      <p:ext uri="{BB962C8B-B14F-4D97-AF65-F5344CB8AC3E}">
        <p14:creationId xmlns:p14="http://schemas.microsoft.com/office/powerpoint/2010/main" val="19875773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285102" y="1746420"/>
            <a:ext cx="6664411" cy="3139321"/>
          </a:xfrm>
          <a:prstGeom prst="rect">
            <a:avLst/>
          </a:prstGeom>
          <a:noFill/>
        </p:spPr>
        <p:txBody>
          <a:bodyPr wrap="square" rtlCol="0">
            <a:spAutoFit/>
          </a:bodyPr>
          <a:lstStyle/>
          <a:p>
            <a:pPr algn="ctr"/>
            <a:r>
              <a:rPr lang="en-US" sz="6600" dirty="0" smtClean="0">
                <a:solidFill>
                  <a:schemeClr val="bg1"/>
                </a:solidFill>
                <a:latin typeface="Ebrima" panose="02000000000000000000" pitchFamily="2" charset="0"/>
                <a:ea typeface="Ebrima" panose="02000000000000000000" pitchFamily="2" charset="0"/>
                <a:cs typeface="Ebrima" panose="02000000000000000000" pitchFamily="2" charset="0"/>
              </a:rPr>
              <a:t>Mercy is </a:t>
            </a:r>
            <a:r>
              <a:rPr lang="en-US" sz="6600" b="1" u="sng" dirty="0" smtClean="0">
                <a:solidFill>
                  <a:srgbClr val="EEB225"/>
                </a:solidFill>
                <a:latin typeface="Ebrima" panose="02000000000000000000" pitchFamily="2" charset="0"/>
                <a:ea typeface="Ebrima" panose="02000000000000000000" pitchFamily="2" charset="0"/>
                <a:cs typeface="Ebrima" panose="02000000000000000000" pitchFamily="2" charset="0"/>
              </a:rPr>
              <a:t>NOT</a:t>
            </a:r>
            <a:r>
              <a:rPr lang="en-US" sz="6600" dirty="0" smtClean="0">
                <a:solidFill>
                  <a:schemeClr val="bg1"/>
                </a:solidFill>
                <a:latin typeface="Ebrima" panose="02000000000000000000" pitchFamily="2" charset="0"/>
                <a:ea typeface="Ebrima" panose="02000000000000000000" pitchFamily="2" charset="0"/>
                <a:cs typeface="Ebrima" panose="02000000000000000000" pitchFamily="2" charset="0"/>
              </a:rPr>
              <a:t> getting what we </a:t>
            </a:r>
            <a:r>
              <a:rPr lang="en-US" sz="6600" b="1" u="sng" dirty="0" smtClean="0">
                <a:solidFill>
                  <a:srgbClr val="EEB225"/>
                </a:solidFill>
                <a:latin typeface="Ebrima" panose="02000000000000000000" pitchFamily="2" charset="0"/>
                <a:ea typeface="Ebrima" panose="02000000000000000000" pitchFamily="2" charset="0"/>
                <a:cs typeface="Ebrima" panose="02000000000000000000" pitchFamily="2" charset="0"/>
              </a:rPr>
              <a:t>DO</a:t>
            </a:r>
            <a:r>
              <a:rPr lang="en-US" sz="6600" dirty="0" smtClean="0">
                <a:solidFill>
                  <a:schemeClr val="bg1"/>
                </a:solidFill>
                <a:latin typeface="Ebrima" panose="02000000000000000000" pitchFamily="2" charset="0"/>
                <a:ea typeface="Ebrima" panose="02000000000000000000" pitchFamily="2" charset="0"/>
                <a:cs typeface="Ebrima" panose="02000000000000000000" pitchFamily="2" charset="0"/>
              </a:rPr>
              <a:t> deserve.</a:t>
            </a:r>
            <a:endParaRPr lang="en-US" sz="6600" dirty="0">
              <a:solidFill>
                <a:schemeClr val="bg1"/>
              </a:solidFill>
              <a:latin typeface="Ebrima" panose="02000000000000000000" pitchFamily="2" charset="0"/>
              <a:ea typeface="Ebrima" panose="02000000000000000000" pitchFamily="2" charset="0"/>
              <a:cs typeface="Ebrima" panose="02000000000000000000" pitchFamily="2" charset="0"/>
            </a:endParaRPr>
          </a:p>
        </p:txBody>
      </p:sp>
    </p:spTree>
    <p:extLst>
      <p:ext uri="{BB962C8B-B14F-4D97-AF65-F5344CB8AC3E}">
        <p14:creationId xmlns:p14="http://schemas.microsoft.com/office/powerpoint/2010/main" val="396111566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37</TotalTime>
  <Words>454</Words>
  <Application>Microsoft Office PowerPoint</Application>
  <PresentationFormat>On-screen Show (4:3)</PresentationFormat>
  <Paragraphs>47</Paragraphs>
  <Slides>29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Calibri</vt:lpstr>
      <vt:lpstr>Calibri Light</vt:lpstr>
      <vt:lpstr>Ebrima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Heather Seifert</dc:creator>
  <cp:lastModifiedBy>Heather Seifert</cp:lastModifiedBy>
  <cp:revision>5</cp:revision>
  <dcterms:created xsi:type="dcterms:W3CDTF">2018-01-19T16:50:43Z</dcterms:created>
  <dcterms:modified xsi:type="dcterms:W3CDTF">2018-01-19T17:28:16Z</dcterms:modified>
</cp:coreProperties>
</file>