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1" r:id="rId4"/>
    <p:sldId id="262" r:id="rId5"/>
    <p:sldId id="263" r:id="rId6"/>
    <p:sldId id="264"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CC79"/>
    <a:srgbClr val="B69F59"/>
    <a:srgbClr val="EFE8E1"/>
    <a:srgbClr val="3D332A"/>
    <a:srgbClr val="D8C8B9"/>
    <a:srgbClr val="D8C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040A30-03F6-4C3A-9EB6-C2DB6E5B20C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D3E93-C67E-4AA0-AD5B-0782D67494B4}" type="slidenum">
              <a:rPr lang="en-US" smtClean="0"/>
              <a:t>‹#›</a:t>
            </a:fld>
            <a:endParaRPr lang="en-US"/>
          </a:p>
        </p:txBody>
      </p:sp>
    </p:spTree>
    <p:extLst>
      <p:ext uri="{BB962C8B-B14F-4D97-AF65-F5344CB8AC3E}">
        <p14:creationId xmlns:p14="http://schemas.microsoft.com/office/powerpoint/2010/main" val="522826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040A30-03F6-4C3A-9EB6-C2DB6E5B20C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D3E93-C67E-4AA0-AD5B-0782D67494B4}" type="slidenum">
              <a:rPr lang="en-US" smtClean="0"/>
              <a:t>‹#›</a:t>
            </a:fld>
            <a:endParaRPr lang="en-US"/>
          </a:p>
        </p:txBody>
      </p:sp>
    </p:spTree>
    <p:extLst>
      <p:ext uri="{BB962C8B-B14F-4D97-AF65-F5344CB8AC3E}">
        <p14:creationId xmlns:p14="http://schemas.microsoft.com/office/powerpoint/2010/main" val="248472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040A30-03F6-4C3A-9EB6-C2DB6E5B20C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D3E93-C67E-4AA0-AD5B-0782D67494B4}" type="slidenum">
              <a:rPr lang="en-US" smtClean="0"/>
              <a:t>‹#›</a:t>
            </a:fld>
            <a:endParaRPr lang="en-US"/>
          </a:p>
        </p:txBody>
      </p:sp>
    </p:spTree>
    <p:extLst>
      <p:ext uri="{BB962C8B-B14F-4D97-AF65-F5344CB8AC3E}">
        <p14:creationId xmlns:p14="http://schemas.microsoft.com/office/powerpoint/2010/main" val="1817681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040A30-03F6-4C3A-9EB6-C2DB6E5B20C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D3E93-C67E-4AA0-AD5B-0782D67494B4}" type="slidenum">
              <a:rPr lang="en-US" smtClean="0"/>
              <a:t>‹#›</a:t>
            </a:fld>
            <a:endParaRPr lang="en-US"/>
          </a:p>
        </p:txBody>
      </p:sp>
    </p:spTree>
    <p:extLst>
      <p:ext uri="{BB962C8B-B14F-4D97-AF65-F5344CB8AC3E}">
        <p14:creationId xmlns:p14="http://schemas.microsoft.com/office/powerpoint/2010/main" val="3700045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040A30-03F6-4C3A-9EB6-C2DB6E5B20C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D3E93-C67E-4AA0-AD5B-0782D67494B4}" type="slidenum">
              <a:rPr lang="en-US" smtClean="0"/>
              <a:t>‹#›</a:t>
            </a:fld>
            <a:endParaRPr lang="en-US"/>
          </a:p>
        </p:txBody>
      </p:sp>
    </p:spTree>
    <p:extLst>
      <p:ext uri="{BB962C8B-B14F-4D97-AF65-F5344CB8AC3E}">
        <p14:creationId xmlns:p14="http://schemas.microsoft.com/office/powerpoint/2010/main" val="190997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040A30-03F6-4C3A-9EB6-C2DB6E5B20C5}"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D3E93-C67E-4AA0-AD5B-0782D67494B4}" type="slidenum">
              <a:rPr lang="en-US" smtClean="0"/>
              <a:t>‹#›</a:t>
            </a:fld>
            <a:endParaRPr lang="en-US"/>
          </a:p>
        </p:txBody>
      </p:sp>
    </p:spTree>
    <p:extLst>
      <p:ext uri="{BB962C8B-B14F-4D97-AF65-F5344CB8AC3E}">
        <p14:creationId xmlns:p14="http://schemas.microsoft.com/office/powerpoint/2010/main" val="4248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040A30-03F6-4C3A-9EB6-C2DB6E5B20C5}"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ED3E93-C67E-4AA0-AD5B-0782D67494B4}" type="slidenum">
              <a:rPr lang="en-US" smtClean="0"/>
              <a:t>‹#›</a:t>
            </a:fld>
            <a:endParaRPr lang="en-US"/>
          </a:p>
        </p:txBody>
      </p:sp>
    </p:spTree>
    <p:extLst>
      <p:ext uri="{BB962C8B-B14F-4D97-AF65-F5344CB8AC3E}">
        <p14:creationId xmlns:p14="http://schemas.microsoft.com/office/powerpoint/2010/main" val="47752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040A30-03F6-4C3A-9EB6-C2DB6E5B20C5}"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ED3E93-C67E-4AA0-AD5B-0782D67494B4}" type="slidenum">
              <a:rPr lang="en-US" smtClean="0"/>
              <a:t>‹#›</a:t>
            </a:fld>
            <a:endParaRPr lang="en-US"/>
          </a:p>
        </p:txBody>
      </p:sp>
    </p:spTree>
    <p:extLst>
      <p:ext uri="{BB962C8B-B14F-4D97-AF65-F5344CB8AC3E}">
        <p14:creationId xmlns:p14="http://schemas.microsoft.com/office/powerpoint/2010/main" val="481650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40A30-03F6-4C3A-9EB6-C2DB6E5B20C5}"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ED3E93-C67E-4AA0-AD5B-0782D67494B4}" type="slidenum">
              <a:rPr lang="en-US" smtClean="0"/>
              <a:t>‹#›</a:t>
            </a:fld>
            <a:endParaRPr lang="en-US"/>
          </a:p>
        </p:txBody>
      </p:sp>
    </p:spTree>
    <p:extLst>
      <p:ext uri="{BB962C8B-B14F-4D97-AF65-F5344CB8AC3E}">
        <p14:creationId xmlns:p14="http://schemas.microsoft.com/office/powerpoint/2010/main" val="262698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040A30-03F6-4C3A-9EB6-C2DB6E5B20C5}"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D3E93-C67E-4AA0-AD5B-0782D67494B4}" type="slidenum">
              <a:rPr lang="en-US" smtClean="0"/>
              <a:t>‹#›</a:t>
            </a:fld>
            <a:endParaRPr lang="en-US"/>
          </a:p>
        </p:txBody>
      </p:sp>
    </p:spTree>
    <p:extLst>
      <p:ext uri="{BB962C8B-B14F-4D97-AF65-F5344CB8AC3E}">
        <p14:creationId xmlns:p14="http://schemas.microsoft.com/office/powerpoint/2010/main" val="283786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040A30-03F6-4C3A-9EB6-C2DB6E5B20C5}"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D3E93-C67E-4AA0-AD5B-0782D67494B4}" type="slidenum">
              <a:rPr lang="en-US" smtClean="0"/>
              <a:t>‹#›</a:t>
            </a:fld>
            <a:endParaRPr lang="en-US"/>
          </a:p>
        </p:txBody>
      </p:sp>
    </p:spTree>
    <p:extLst>
      <p:ext uri="{BB962C8B-B14F-4D97-AF65-F5344CB8AC3E}">
        <p14:creationId xmlns:p14="http://schemas.microsoft.com/office/powerpoint/2010/main" val="361876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40A30-03F6-4C3A-9EB6-C2DB6E5B20C5}" type="datetimeFigureOut">
              <a:rPr lang="en-US" smtClean="0"/>
              <a:t>1/26/2018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D3E93-C67E-4AA0-AD5B-0782D67494B4}" type="slidenum">
              <a:rPr lang="en-US" smtClean="0"/>
              <a:t>‹#›</a:t>
            </a:fld>
            <a:endParaRPr lang="en-US"/>
          </a:p>
        </p:txBody>
      </p:sp>
    </p:spTree>
    <p:extLst>
      <p:ext uri="{BB962C8B-B14F-4D97-AF65-F5344CB8AC3E}">
        <p14:creationId xmlns:p14="http://schemas.microsoft.com/office/powerpoint/2010/main" val="4147230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05" y="1999804"/>
            <a:ext cx="3743730" cy="451093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834" y="2711148"/>
            <a:ext cx="612689" cy="70925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9305" y="3674076"/>
            <a:ext cx="584042" cy="806535"/>
          </a:xfrm>
          <a:prstGeom prst="rect">
            <a:avLst/>
          </a:prstGeom>
        </p:spPr>
      </p:pic>
      <p:sp>
        <p:nvSpPr>
          <p:cNvPr id="6" name="TextBox 5"/>
          <p:cNvSpPr txBox="1"/>
          <p:nvPr/>
        </p:nvSpPr>
        <p:spPr>
          <a:xfrm>
            <a:off x="3607251" y="3674076"/>
            <a:ext cx="696096" cy="769441"/>
          </a:xfrm>
          <a:prstGeom prst="rect">
            <a:avLst/>
          </a:prstGeom>
          <a:noFill/>
        </p:spPr>
        <p:txBody>
          <a:bodyPr wrap="square" rtlCol="0">
            <a:spAutoFit/>
          </a:bodyPr>
          <a:lstStyle/>
          <a:p>
            <a:r>
              <a:rPr lang="en-US" sz="4400" b="1" dirty="0" smtClean="0">
                <a:solidFill>
                  <a:srgbClr val="EFE8E1">
                    <a:alpha val="76000"/>
                  </a:srgbClr>
                </a:solidFill>
                <a:latin typeface="Californian FB" panose="0207040306080B030204" pitchFamily="18" charset="0"/>
              </a:rPr>
              <a:t>in</a:t>
            </a:r>
            <a:endParaRPr lang="en-US" sz="4400" b="1" dirty="0">
              <a:solidFill>
                <a:srgbClr val="EFE8E1">
                  <a:alpha val="76000"/>
                </a:srgbClr>
              </a:solidFill>
              <a:latin typeface="Californian FB" panose="0207040306080B030204" pitchFamily="18" charset="0"/>
            </a:endParaRPr>
          </a:p>
        </p:txBody>
      </p:sp>
      <p:sp>
        <p:nvSpPr>
          <p:cNvPr id="7" name="TextBox 6"/>
          <p:cNvSpPr txBox="1"/>
          <p:nvPr/>
        </p:nvSpPr>
        <p:spPr>
          <a:xfrm>
            <a:off x="4303348" y="3131678"/>
            <a:ext cx="3382556" cy="1631216"/>
          </a:xfrm>
          <a:prstGeom prst="rect">
            <a:avLst/>
          </a:prstGeom>
          <a:solidFill>
            <a:srgbClr val="3D332A">
              <a:alpha val="37000"/>
            </a:srgbClr>
          </a:solidFill>
        </p:spPr>
        <p:txBody>
          <a:bodyPr wrap="square" rtlCol="0">
            <a:spAutoFit/>
          </a:bodyPr>
          <a:lstStyle/>
          <a:p>
            <a:pPr algn="ctr"/>
            <a:r>
              <a:rPr lang="en-US" sz="10000" b="1" dirty="0" smtClean="0">
                <a:solidFill>
                  <a:srgbClr val="B69F59"/>
                </a:solidFill>
                <a:latin typeface="Californian FB" panose="0207040306080B030204" pitchFamily="18" charset="0"/>
              </a:rPr>
              <a:t>Trials</a:t>
            </a:r>
            <a:endParaRPr lang="en-US" sz="10000" b="1" dirty="0">
              <a:solidFill>
                <a:srgbClr val="B69F59"/>
              </a:solidFill>
              <a:latin typeface="Californian FB" panose="0207040306080B030204" pitchFamily="18" charset="0"/>
            </a:endParaRPr>
          </a:p>
        </p:txBody>
      </p:sp>
      <p:sp>
        <p:nvSpPr>
          <p:cNvPr id="8" name="TextBox 7"/>
          <p:cNvSpPr txBox="1"/>
          <p:nvPr/>
        </p:nvSpPr>
        <p:spPr>
          <a:xfrm>
            <a:off x="5420498" y="4762894"/>
            <a:ext cx="3591698" cy="830997"/>
          </a:xfrm>
          <a:prstGeom prst="rect">
            <a:avLst/>
          </a:prstGeom>
          <a:solidFill>
            <a:srgbClr val="3D332A">
              <a:alpha val="68000"/>
            </a:srgbClr>
          </a:solidFill>
        </p:spPr>
        <p:txBody>
          <a:bodyPr wrap="square" rtlCol="0">
            <a:spAutoFit/>
          </a:bodyPr>
          <a:lstStyle/>
          <a:p>
            <a:pPr algn="ctr"/>
            <a:r>
              <a:rPr lang="en-US" sz="4800" b="1" dirty="0" smtClean="0">
                <a:solidFill>
                  <a:srgbClr val="EFE8E1"/>
                </a:solidFill>
                <a:latin typeface="Californian FB" panose="0207040306080B030204" pitchFamily="18" charset="0"/>
              </a:rPr>
              <a:t>1 Peter 1:3-12</a:t>
            </a:r>
            <a:endParaRPr lang="en-US" sz="4800" b="1" dirty="0">
              <a:solidFill>
                <a:srgbClr val="EFE8E1"/>
              </a:solidFill>
              <a:latin typeface="Californian FB" panose="0207040306080B030204" pitchFamily="18" charset="0"/>
            </a:endParaRPr>
          </a:p>
        </p:txBody>
      </p:sp>
    </p:spTree>
    <p:extLst>
      <p:ext uri="{BB962C8B-B14F-4D97-AF65-F5344CB8AC3E}">
        <p14:creationId xmlns:p14="http://schemas.microsoft.com/office/powerpoint/2010/main" val="2208348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3" y="0"/>
            <a:ext cx="8962769" cy="5909310"/>
          </a:xfrm>
          <a:prstGeom prst="rect">
            <a:avLst/>
          </a:prstGeom>
          <a:solidFill>
            <a:srgbClr val="3D332A">
              <a:alpha val="62000"/>
            </a:srgbClr>
          </a:solidFill>
        </p:spPr>
        <p:txBody>
          <a:bodyPr wrap="square" rtlCol="0">
            <a:spAutoFit/>
          </a:bodyPr>
          <a:lstStyle/>
          <a:p>
            <a:pPr algn="ctr"/>
            <a:r>
              <a:rPr lang="en-US" sz="5400" b="1" u="sng" dirty="0" smtClean="0">
                <a:solidFill>
                  <a:srgbClr val="DECC79"/>
                </a:solidFill>
                <a:latin typeface="Swiss 721 Condensed" panose="02000506040000020004" pitchFamily="2" charset="0"/>
              </a:rPr>
              <a:t>1 Peter 1:11</a:t>
            </a:r>
          </a:p>
          <a:p>
            <a:pPr algn="ctr"/>
            <a:r>
              <a:rPr lang="en-US" sz="5400" b="1" dirty="0" smtClean="0">
                <a:solidFill>
                  <a:srgbClr val="EFE8E1"/>
                </a:solidFill>
                <a:latin typeface="Swiss 721 Condensed" panose="02000506040000020004" pitchFamily="2" charset="0"/>
              </a:rPr>
              <a:t>searching what, or what manner of time, the Spirit of Christ who was in them was indicating when He testified beforehand the sufferings of Christ and the glories that would follow.</a:t>
            </a:r>
          </a:p>
        </p:txBody>
      </p:sp>
    </p:spTree>
    <p:extLst>
      <p:ext uri="{BB962C8B-B14F-4D97-AF65-F5344CB8AC3E}">
        <p14:creationId xmlns:p14="http://schemas.microsoft.com/office/powerpoint/2010/main" val="1446045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3" y="0"/>
            <a:ext cx="8962769" cy="5909310"/>
          </a:xfrm>
          <a:prstGeom prst="rect">
            <a:avLst/>
          </a:prstGeom>
          <a:solidFill>
            <a:srgbClr val="3D332A">
              <a:alpha val="62000"/>
            </a:srgbClr>
          </a:solidFill>
        </p:spPr>
        <p:txBody>
          <a:bodyPr wrap="square" rtlCol="0">
            <a:spAutoFit/>
          </a:bodyPr>
          <a:lstStyle/>
          <a:p>
            <a:pPr algn="ctr"/>
            <a:r>
              <a:rPr lang="en-US" sz="5400" b="1" u="sng" dirty="0" smtClean="0">
                <a:solidFill>
                  <a:srgbClr val="DECC79"/>
                </a:solidFill>
                <a:latin typeface="Swiss 721 Condensed" panose="02000506040000020004" pitchFamily="2" charset="0"/>
              </a:rPr>
              <a:t>1 Peter 1:12</a:t>
            </a:r>
          </a:p>
          <a:p>
            <a:pPr algn="ctr"/>
            <a:r>
              <a:rPr lang="en-US" sz="5400" b="1" dirty="0" smtClean="0">
                <a:solidFill>
                  <a:srgbClr val="EFE8E1"/>
                </a:solidFill>
                <a:latin typeface="Swiss 721 Condensed" panose="02000506040000020004" pitchFamily="2" charset="0"/>
              </a:rPr>
              <a:t>To them it was revealed that, not to themselves, but to us they were ministering the things which now have been reported to you through those who have preached the gospel to you by</a:t>
            </a:r>
          </a:p>
        </p:txBody>
      </p:sp>
    </p:spTree>
    <p:extLst>
      <p:ext uri="{BB962C8B-B14F-4D97-AF65-F5344CB8AC3E}">
        <p14:creationId xmlns:p14="http://schemas.microsoft.com/office/powerpoint/2010/main" val="1733654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3" y="0"/>
            <a:ext cx="8962769" cy="2585323"/>
          </a:xfrm>
          <a:prstGeom prst="rect">
            <a:avLst/>
          </a:prstGeom>
          <a:solidFill>
            <a:srgbClr val="3D332A">
              <a:alpha val="62000"/>
            </a:srgbClr>
          </a:solidFill>
        </p:spPr>
        <p:txBody>
          <a:bodyPr wrap="square" rtlCol="0">
            <a:spAutoFit/>
          </a:bodyPr>
          <a:lstStyle/>
          <a:p>
            <a:pPr algn="ctr"/>
            <a:r>
              <a:rPr lang="en-US" sz="5400" b="1" dirty="0" smtClean="0">
                <a:solidFill>
                  <a:srgbClr val="EFE8E1"/>
                </a:solidFill>
                <a:latin typeface="Swiss 721 Condensed" panose="02000506040000020004" pitchFamily="2" charset="0"/>
              </a:rPr>
              <a:t>the Holy Spirit sent from </a:t>
            </a:r>
          </a:p>
          <a:p>
            <a:pPr algn="ctr"/>
            <a:r>
              <a:rPr lang="en-US" sz="5400" b="1" dirty="0" smtClean="0">
                <a:solidFill>
                  <a:srgbClr val="EFE8E1"/>
                </a:solidFill>
                <a:latin typeface="Swiss 721 Condensed" panose="02000506040000020004" pitchFamily="2" charset="0"/>
              </a:rPr>
              <a:t>Heaven– </a:t>
            </a:r>
            <a:r>
              <a:rPr lang="en-US" sz="5400" b="1" dirty="0" smtClean="0">
                <a:solidFill>
                  <a:srgbClr val="EFE8E1"/>
                </a:solidFill>
                <a:latin typeface="Swiss 721 Condensed" panose="02000506040000020004" pitchFamily="2" charset="0"/>
              </a:rPr>
              <a:t>things which angels desire to look into.</a:t>
            </a:r>
          </a:p>
        </p:txBody>
      </p:sp>
    </p:spTree>
    <p:extLst>
      <p:ext uri="{BB962C8B-B14F-4D97-AF65-F5344CB8AC3E}">
        <p14:creationId xmlns:p14="http://schemas.microsoft.com/office/powerpoint/2010/main" val="2645492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357" y="1334530"/>
            <a:ext cx="7900086" cy="4154984"/>
          </a:xfrm>
          <a:prstGeom prst="rect">
            <a:avLst/>
          </a:prstGeom>
          <a:solidFill>
            <a:srgbClr val="3D332A">
              <a:alpha val="77000"/>
            </a:srgbClr>
          </a:solidFill>
        </p:spPr>
        <p:txBody>
          <a:bodyPr wrap="square" rtlCol="0">
            <a:spAutoFit/>
          </a:bodyPr>
          <a:lstStyle/>
          <a:p>
            <a:pPr algn="ctr"/>
            <a:r>
              <a:rPr lang="en-US" sz="6600" dirty="0" smtClean="0">
                <a:solidFill>
                  <a:srgbClr val="DECC79"/>
                </a:solidFill>
                <a:latin typeface="Swiss 721 Condensed" panose="02000506040000020004" pitchFamily="2" charset="0"/>
              </a:rPr>
              <a:t>To have joy in trials</a:t>
            </a:r>
          </a:p>
          <a:p>
            <a:pPr algn="ctr"/>
            <a:r>
              <a:rPr lang="en-US" sz="6600" dirty="0" smtClean="0">
                <a:solidFill>
                  <a:srgbClr val="DECC79"/>
                </a:solidFill>
                <a:latin typeface="Swiss 721 Condensed" panose="02000506040000020004" pitchFamily="2" charset="0"/>
              </a:rPr>
              <a:t>we must get God’s</a:t>
            </a:r>
          </a:p>
          <a:p>
            <a:pPr algn="ctr"/>
            <a:r>
              <a:rPr lang="en-US" sz="6600" b="1" u="sng" dirty="0" smtClean="0">
                <a:solidFill>
                  <a:srgbClr val="EFE8E1"/>
                </a:solidFill>
                <a:latin typeface="Swiss 721 Condensed" panose="02000506040000020004" pitchFamily="2" charset="0"/>
              </a:rPr>
              <a:t>PERSPECTIVE</a:t>
            </a:r>
          </a:p>
          <a:p>
            <a:pPr algn="ctr"/>
            <a:r>
              <a:rPr lang="en-US" sz="6600" dirty="0" smtClean="0">
                <a:solidFill>
                  <a:srgbClr val="DECC79"/>
                </a:solidFill>
                <a:latin typeface="Swiss 721 Condensed" panose="02000506040000020004" pitchFamily="2" charset="0"/>
              </a:rPr>
              <a:t>on trials.</a:t>
            </a:r>
            <a:endParaRPr lang="en-US" sz="6600" dirty="0">
              <a:solidFill>
                <a:srgbClr val="DECC79"/>
              </a:solidFill>
              <a:latin typeface="Swiss 721 Condensed" panose="02000506040000020004" pitchFamily="2" charset="0"/>
            </a:endParaRPr>
          </a:p>
        </p:txBody>
      </p:sp>
    </p:spTree>
    <p:extLst>
      <p:ext uri="{BB962C8B-B14F-4D97-AF65-F5344CB8AC3E}">
        <p14:creationId xmlns:p14="http://schemas.microsoft.com/office/powerpoint/2010/main" val="4136376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D332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1229309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D332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60647" y="941429"/>
            <a:ext cx="6608803" cy="4956603"/>
          </a:xfrm>
          <a:prstGeom prst="rect">
            <a:avLst/>
          </a:prstGeom>
        </p:spPr>
      </p:pic>
    </p:spTree>
    <p:extLst>
      <p:ext uri="{BB962C8B-B14F-4D97-AF65-F5344CB8AC3E}">
        <p14:creationId xmlns:p14="http://schemas.microsoft.com/office/powerpoint/2010/main" val="2772422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4930" y="1762897"/>
            <a:ext cx="7900086" cy="3139321"/>
          </a:xfrm>
          <a:prstGeom prst="rect">
            <a:avLst/>
          </a:prstGeom>
          <a:solidFill>
            <a:srgbClr val="3D332A">
              <a:alpha val="77000"/>
            </a:srgbClr>
          </a:solidFill>
        </p:spPr>
        <p:txBody>
          <a:bodyPr wrap="square" rtlCol="0">
            <a:spAutoFit/>
          </a:bodyPr>
          <a:lstStyle/>
          <a:p>
            <a:pPr algn="ctr"/>
            <a:r>
              <a:rPr lang="en-US" sz="6600" dirty="0" smtClean="0">
                <a:solidFill>
                  <a:srgbClr val="DECC79"/>
                </a:solidFill>
                <a:latin typeface="Swiss 721 Condensed" panose="02000506040000020004" pitchFamily="2" charset="0"/>
              </a:rPr>
              <a:t>God never tests </a:t>
            </a:r>
          </a:p>
          <a:p>
            <a:pPr algn="ctr"/>
            <a:r>
              <a:rPr lang="en-US" sz="6600" dirty="0" smtClean="0">
                <a:solidFill>
                  <a:srgbClr val="DECC79"/>
                </a:solidFill>
                <a:latin typeface="Swiss 721 Condensed" panose="02000506040000020004" pitchFamily="2" charset="0"/>
              </a:rPr>
              <a:t>us to see us</a:t>
            </a:r>
          </a:p>
          <a:p>
            <a:pPr algn="ctr"/>
            <a:r>
              <a:rPr lang="en-US" sz="6600" b="1" u="sng" dirty="0" smtClean="0">
                <a:solidFill>
                  <a:srgbClr val="EFE8E1"/>
                </a:solidFill>
                <a:latin typeface="Swiss 721 Condensed" panose="02000506040000020004" pitchFamily="2" charset="0"/>
              </a:rPr>
              <a:t>FAIL</a:t>
            </a:r>
            <a:r>
              <a:rPr lang="en-US" sz="6600" dirty="0" smtClean="0">
                <a:solidFill>
                  <a:srgbClr val="DECC79"/>
                </a:solidFill>
                <a:latin typeface="Swiss 721 Condensed" panose="02000506040000020004" pitchFamily="2" charset="0"/>
              </a:rPr>
              <a:t>.</a:t>
            </a:r>
            <a:endParaRPr lang="en-US" sz="6600" dirty="0">
              <a:solidFill>
                <a:srgbClr val="DECC79"/>
              </a:solidFill>
              <a:latin typeface="Swiss 721 Condensed" panose="02000506040000020004" pitchFamily="2" charset="0"/>
            </a:endParaRPr>
          </a:p>
        </p:txBody>
      </p:sp>
    </p:spTree>
    <p:extLst>
      <p:ext uri="{BB962C8B-B14F-4D97-AF65-F5344CB8AC3E}">
        <p14:creationId xmlns:p14="http://schemas.microsoft.com/office/powerpoint/2010/main" val="823446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4930" y="1762897"/>
            <a:ext cx="7900086" cy="3139321"/>
          </a:xfrm>
          <a:prstGeom prst="rect">
            <a:avLst/>
          </a:prstGeom>
          <a:solidFill>
            <a:srgbClr val="3D332A">
              <a:alpha val="77000"/>
            </a:srgbClr>
          </a:solidFill>
        </p:spPr>
        <p:txBody>
          <a:bodyPr wrap="square" rtlCol="0">
            <a:spAutoFit/>
          </a:bodyPr>
          <a:lstStyle/>
          <a:p>
            <a:pPr algn="ctr"/>
            <a:r>
              <a:rPr lang="en-US" sz="6600" dirty="0" smtClean="0">
                <a:solidFill>
                  <a:srgbClr val="DECC79"/>
                </a:solidFill>
                <a:latin typeface="Swiss 721 Condensed" panose="02000506040000020004" pitchFamily="2" charset="0"/>
              </a:rPr>
              <a:t>Trials and suffering </a:t>
            </a:r>
          </a:p>
          <a:p>
            <a:pPr algn="ctr"/>
            <a:r>
              <a:rPr lang="en-US" sz="6600" dirty="0" smtClean="0">
                <a:solidFill>
                  <a:srgbClr val="DECC79"/>
                </a:solidFill>
                <a:latin typeface="Swiss 721 Condensed" panose="02000506040000020004" pitchFamily="2" charset="0"/>
              </a:rPr>
              <a:t>are for our </a:t>
            </a:r>
            <a:r>
              <a:rPr lang="en-US" sz="6600" b="1" u="sng" dirty="0" smtClean="0">
                <a:solidFill>
                  <a:srgbClr val="EFE8E1"/>
                </a:solidFill>
                <a:latin typeface="Swiss 721 Condensed" panose="02000506040000020004" pitchFamily="2" charset="0"/>
              </a:rPr>
              <a:t>BENEFIT</a:t>
            </a:r>
            <a:r>
              <a:rPr lang="en-US" sz="6600" dirty="0" smtClean="0">
                <a:solidFill>
                  <a:srgbClr val="DECC79"/>
                </a:solidFill>
                <a:latin typeface="Swiss 721 Condensed" panose="02000506040000020004" pitchFamily="2" charset="0"/>
              </a:rPr>
              <a:t> </a:t>
            </a:r>
          </a:p>
          <a:p>
            <a:pPr algn="ctr"/>
            <a:r>
              <a:rPr lang="en-US" sz="6600" dirty="0" smtClean="0">
                <a:solidFill>
                  <a:srgbClr val="DECC79"/>
                </a:solidFill>
                <a:latin typeface="Swiss 721 Condensed" panose="02000506040000020004" pitchFamily="2" charset="0"/>
              </a:rPr>
              <a:t>and </a:t>
            </a:r>
            <a:r>
              <a:rPr lang="en-US" sz="6600" b="1" u="sng" dirty="0" smtClean="0">
                <a:solidFill>
                  <a:srgbClr val="EFE8E1"/>
                </a:solidFill>
                <a:latin typeface="Swiss 721 Condensed" panose="02000506040000020004" pitchFamily="2" charset="0"/>
              </a:rPr>
              <a:t>GROWTH</a:t>
            </a:r>
            <a:r>
              <a:rPr lang="en-US" sz="6600" dirty="0" smtClean="0">
                <a:solidFill>
                  <a:srgbClr val="DECC79"/>
                </a:solidFill>
                <a:latin typeface="Swiss 721 Condensed" panose="02000506040000020004" pitchFamily="2" charset="0"/>
              </a:rPr>
              <a:t>.</a:t>
            </a:r>
            <a:endParaRPr lang="en-US" sz="6600" dirty="0">
              <a:solidFill>
                <a:srgbClr val="DECC79"/>
              </a:solidFill>
              <a:latin typeface="Swiss 721 Condensed" panose="02000506040000020004" pitchFamily="2" charset="0"/>
            </a:endParaRPr>
          </a:p>
        </p:txBody>
      </p:sp>
    </p:spTree>
    <p:extLst>
      <p:ext uri="{BB962C8B-B14F-4D97-AF65-F5344CB8AC3E}">
        <p14:creationId xmlns:p14="http://schemas.microsoft.com/office/powerpoint/2010/main" val="2153238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3" y="0"/>
            <a:ext cx="8962769" cy="5909310"/>
          </a:xfrm>
          <a:prstGeom prst="rect">
            <a:avLst/>
          </a:prstGeom>
          <a:solidFill>
            <a:srgbClr val="3D332A">
              <a:alpha val="62000"/>
            </a:srgbClr>
          </a:solidFill>
        </p:spPr>
        <p:txBody>
          <a:bodyPr wrap="square" rtlCol="0">
            <a:spAutoFit/>
          </a:bodyPr>
          <a:lstStyle/>
          <a:p>
            <a:pPr algn="ctr"/>
            <a:r>
              <a:rPr lang="en-US" sz="5400" b="1" u="sng" dirty="0" smtClean="0">
                <a:solidFill>
                  <a:srgbClr val="DECC79"/>
                </a:solidFill>
                <a:latin typeface="Swiss 721 Condensed" panose="02000506040000020004" pitchFamily="2" charset="0"/>
              </a:rPr>
              <a:t>Hebrews 12:11</a:t>
            </a:r>
          </a:p>
          <a:p>
            <a:pPr algn="ctr"/>
            <a:r>
              <a:rPr lang="en-US" sz="5400" b="1" dirty="0" smtClean="0">
                <a:solidFill>
                  <a:srgbClr val="EFE8E1"/>
                </a:solidFill>
                <a:latin typeface="Swiss 721 Condensed" panose="02000506040000020004" pitchFamily="2" charset="0"/>
              </a:rPr>
              <a:t>Now no chastening seems to be joyful for the present, but painful; nevertheless, afterward it yields the peaceable fruit of righteousness to those who have been trained by it.</a:t>
            </a:r>
          </a:p>
        </p:txBody>
      </p:sp>
    </p:spTree>
    <p:extLst>
      <p:ext uri="{BB962C8B-B14F-4D97-AF65-F5344CB8AC3E}">
        <p14:creationId xmlns:p14="http://schemas.microsoft.com/office/powerpoint/2010/main" val="1475603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57881" y="1746421"/>
            <a:ext cx="7900086" cy="3139321"/>
          </a:xfrm>
          <a:prstGeom prst="rect">
            <a:avLst/>
          </a:prstGeom>
          <a:solidFill>
            <a:srgbClr val="3D332A">
              <a:alpha val="77000"/>
            </a:srgbClr>
          </a:solidFill>
        </p:spPr>
        <p:txBody>
          <a:bodyPr wrap="square" rtlCol="0">
            <a:spAutoFit/>
          </a:bodyPr>
          <a:lstStyle/>
          <a:p>
            <a:pPr algn="ctr"/>
            <a:r>
              <a:rPr lang="en-US" sz="6600" dirty="0" smtClean="0">
                <a:solidFill>
                  <a:srgbClr val="DECC79"/>
                </a:solidFill>
                <a:latin typeface="Swiss 721 Condensed" panose="02000506040000020004" pitchFamily="2" charset="0"/>
              </a:rPr>
              <a:t>Trials can be used by God for a </a:t>
            </a:r>
            <a:r>
              <a:rPr lang="en-US" sz="6600" b="1" u="sng" dirty="0" smtClean="0">
                <a:solidFill>
                  <a:srgbClr val="EFE8E1"/>
                </a:solidFill>
                <a:latin typeface="Swiss 721 Condensed" panose="02000506040000020004" pitchFamily="2" charset="0"/>
              </a:rPr>
              <a:t>WITNESS</a:t>
            </a:r>
          </a:p>
          <a:p>
            <a:pPr algn="ctr"/>
            <a:r>
              <a:rPr lang="en-US" sz="6600" dirty="0" smtClean="0">
                <a:solidFill>
                  <a:srgbClr val="DECC79"/>
                </a:solidFill>
                <a:latin typeface="Swiss 721 Condensed" panose="02000506040000020004" pitchFamily="2" charset="0"/>
              </a:rPr>
              <a:t>to others.</a:t>
            </a:r>
            <a:endParaRPr lang="en-US" sz="6600" dirty="0">
              <a:solidFill>
                <a:srgbClr val="DECC79"/>
              </a:solidFill>
              <a:latin typeface="Swiss 721 Condensed" panose="02000506040000020004" pitchFamily="2" charset="0"/>
            </a:endParaRPr>
          </a:p>
        </p:txBody>
      </p:sp>
    </p:spTree>
    <p:extLst>
      <p:ext uri="{BB962C8B-B14F-4D97-AF65-F5344CB8AC3E}">
        <p14:creationId xmlns:p14="http://schemas.microsoft.com/office/powerpoint/2010/main" val="2070869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5903" y="0"/>
            <a:ext cx="9003956" cy="5909310"/>
          </a:xfrm>
          <a:prstGeom prst="rect">
            <a:avLst/>
          </a:prstGeom>
          <a:solidFill>
            <a:srgbClr val="3D332A">
              <a:alpha val="62000"/>
            </a:srgbClr>
          </a:solidFill>
        </p:spPr>
        <p:txBody>
          <a:bodyPr wrap="square" rtlCol="0">
            <a:spAutoFit/>
          </a:bodyPr>
          <a:lstStyle/>
          <a:p>
            <a:pPr algn="ctr"/>
            <a:r>
              <a:rPr lang="en-US" sz="5400" b="1" u="sng" dirty="0" smtClean="0">
                <a:solidFill>
                  <a:srgbClr val="DECC79"/>
                </a:solidFill>
                <a:latin typeface="Swiss 721 Condensed" panose="02000506040000020004" pitchFamily="2" charset="0"/>
              </a:rPr>
              <a:t>1 Peter 1:3</a:t>
            </a:r>
          </a:p>
          <a:p>
            <a:pPr algn="ctr"/>
            <a:r>
              <a:rPr lang="en-US" sz="5400" b="1" dirty="0" smtClean="0">
                <a:solidFill>
                  <a:srgbClr val="EFE8E1"/>
                </a:solidFill>
                <a:latin typeface="Swiss 721 Condensed" panose="02000506040000020004" pitchFamily="2" charset="0"/>
              </a:rPr>
              <a:t>Blessed be the God and Father of our Lord Jesus Christ, who according to His abundant mercy has begotten us again to a living hope through the resurrection of Jesus Christ from the dead,</a:t>
            </a:r>
          </a:p>
        </p:txBody>
      </p:sp>
    </p:spTree>
    <p:extLst>
      <p:ext uri="{BB962C8B-B14F-4D97-AF65-F5344CB8AC3E}">
        <p14:creationId xmlns:p14="http://schemas.microsoft.com/office/powerpoint/2010/main" val="3762073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3" y="0"/>
            <a:ext cx="8962769" cy="4247317"/>
          </a:xfrm>
          <a:prstGeom prst="rect">
            <a:avLst/>
          </a:prstGeom>
          <a:solidFill>
            <a:srgbClr val="3D332A">
              <a:alpha val="62000"/>
            </a:srgbClr>
          </a:solidFill>
        </p:spPr>
        <p:txBody>
          <a:bodyPr wrap="square" rtlCol="0">
            <a:spAutoFit/>
          </a:bodyPr>
          <a:lstStyle/>
          <a:p>
            <a:pPr algn="ctr"/>
            <a:r>
              <a:rPr lang="en-US" sz="5400" b="1" u="sng" dirty="0" smtClean="0">
                <a:solidFill>
                  <a:srgbClr val="DECC79"/>
                </a:solidFill>
                <a:latin typeface="Swiss 721 Condensed" panose="02000506040000020004" pitchFamily="2" charset="0"/>
              </a:rPr>
              <a:t>Acts 16:25</a:t>
            </a:r>
          </a:p>
          <a:p>
            <a:pPr algn="ctr"/>
            <a:r>
              <a:rPr lang="en-US" sz="5400" b="1" dirty="0" smtClean="0">
                <a:solidFill>
                  <a:srgbClr val="EFE8E1"/>
                </a:solidFill>
                <a:latin typeface="Swiss 721 Condensed" panose="02000506040000020004" pitchFamily="2" charset="0"/>
              </a:rPr>
              <a:t>But at midnight Paul and Silas were praying and singing hymns to God, and the prisoners were listening to them.</a:t>
            </a:r>
          </a:p>
        </p:txBody>
      </p:sp>
    </p:spTree>
    <p:extLst>
      <p:ext uri="{BB962C8B-B14F-4D97-AF65-F5344CB8AC3E}">
        <p14:creationId xmlns:p14="http://schemas.microsoft.com/office/powerpoint/2010/main" val="3754931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4930" y="1762897"/>
            <a:ext cx="7900086" cy="3139321"/>
          </a:xfrm>
          <a:prstGeom prst="rect">
            <a:avLst/>
          </a:prstGeom>
          <a:solidFill>
            <a:srgbClr val="3D332A">
              <a:alpha val="77000"/>
            </a:srgbClr>
          </a:solidFill>
        </p:spPr>
        <p:txBody>
          <a:bodyPr wrap="square" rtlCol="0">
            <a:spAutoFit/>
          </a:bodyPr>
          <a:lstStyle/>
          <a:p>
            <a:pPr algn="ctr"/>
            <a:r>
              <a:rPr lang="en-US" sz="6600" dirty="0" smtClean="0">
                <a:solidFill>
                  <a:srgbClr val="DECC79"/>
                </a:solidFill>
                <a:latin typeface="Swiss 721 Condensed" panose="02000506040000020004" pitchFamily="2" charset="0"/>
              </a:rPr>
              <a:t>God uses trials and suffering to </a:t>
            </a:r>
            <a:r>
              <a:rPr lang="en-US" sz="6600" b="1" u="sng" dirty="0" smtClean="0">
                <a:solidFill>
                  <a:srgbClr val="EFE8E1"/>
                </a:solidFill>
                <a:latin typeface="Swiss 721 Condensed" panose="02000506040000020004" pitchFamily="2" charset="0"/>
              </a:rPr>
              <a:t>REFINE</a:t>
            </a:r>
            <a:endParaRPr lang="en-US" sz="6600" dirty="0" smtClean="0">
              <a:solidFill>
                <a:srgbClr val="DECC79"/>
              </a:solidFill>
              <a:latin typeface="Swiss 721 Condensed" panose="02000506040000020004" pitchFamily="2" charset="0"/>
            </a:endParaRPr>
          </a:p>
          <a:p>
            <a:pPr algn="ctr"/>
            <a:r>
              <a:rPr lang="en-US" sz="6600" dirty="0" smtClean="0">
                <a:solidFill>
                  <a:srgbClr val="DECC79"/>
                </a:solidFill>
                <a:latin typeface="Swiss 721 Condensed" panose="02000506040000020004" pitchFamily="2" charset="0"/>
              </a:rPr>
              <a:t>us for </a:t>
            </a:r>
            <a:r>
              <a:rPr lang="en-US" sz="6600" b="1" u="sng" dirty="0" smtClean="0">
                <a:solidFill>
                  <a:srgbClr val="EFE8E1"/>
                </a:solidFill>
                <a:latin typeface="Swiss 721 Condensed" panose="02000506040000020004" pitchFamily="2" charset="0"/>
              </a:rPr>
              <a:t>SERVICE</a:t>
            </a:r>
            <a:r>
              <a:rPr lang="en-US" sz="6600" dirty="0" smtClean="0">
                <a:solidFill>
                  <a:srgbClr val="DECC79"/>
                </a:solidFill>
                <a:latin typeface="Swiss 721 Condensed" panose="02000506040000020004" pitchFamily="2" charset="0"/>
              </a:rPr>
              <a:t>.</a:t>
            </a:r>
            <a:endParaRPr lang="en-US" sz="6600" dirty="0">
              <a:solidFill>
                <a:srgbClr val="DECC79"/>
              </a:solidFill>
              <a:latin typeface="Swiss 721 Condensed" panose="02000506040000020004" pitchFamily="2" charset="0"/>
            </a:endParaRPr>
          </a:p>
        </p:txBody>
      </p:sp>
    </p:spTree>
    <p:extLst>
      <p:ext uri="{BB962C8B-B14F-4D97-AF65-F5344CB8AC3E}">
        <p14:creationId xmlns:p14="http://schemas.microsoft.com/office/powerpoint/2010/main" val="2931533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3" y="0"/>
            <a:ext cx="8962769" cy="4247317"/>
          </a:xfrm>
          <a:prstGeom prst="rect">
            <a:avLst/>
          </a:prstGeom>
          <a:solidFill>
            <a:srgbClr val="3D332A">
              <a:alpha val="62000"/>
            </a:srgbClr>
          </a:solidFill>
        </p:spPr>
        <p:txBody>
          <a:bodyPr wrap="square" rtlCol="0">
            <a:spAutoFit/>
          </a:bodyPr>
          <a:lstStyle/>
          <a:p>
            <a:pPr algn="ctr"/>
            <a:r>
              <a:rPr lang="en-US" sz="5400" b="1" u="sng" dirty="0" smtClean="0">
                <a:solidFill>
                  <a:srgbClr val="DECC79"/>
                </a:solidFill>
                <a:latin typeface="Swiss 721 Condensed" panose="02000506040000020004" pitchFamily="2" charset="0"/>
              </a:rPr>
              <a:t>1 Peter 1:6</a:t>
            </a:r>
          </a:p>
          <a:p>
            <a:pPr algn="ctr"/>
            <a:r>
              <a:rPr lang="en-US" sz="5400" b="1" dirty="0" smtClean="0">
                <a:solidFill>
                  <a:srgbClr val="EFE8E1"/>
                </a:solidFill>
                <a:latin typeface="Swiss 721 Condensed" panose="02000506040000020004" pitchFamily="2" charset="0"/>
              </a:rPr>
              <a:t>In this you greatly rejoice, though now for a little while, if need be, you have been grieved by various trials,</a:t>
            </a:r>
          </a:p>
        </p:txBody>
      </p:sp>
    </p:spTree>
    <p:extLst>
      <p:ext uri="{BB962C8B-B14F-4D97-AF65-F5344CB8AC3E}">
        <p14:creationId xmlns:p14="http://schemas.microsoft.com/office/powerpoint/2010/main" val="55698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3" y="0"/>
            <a:ext cx="8962769" cy="5909310"/>
          </a:xfrm>
          <a:prstGeom prst="rect">
            <a:avLst/>
          </a:prstGeom>
          <a:solidFill>
            <a:srgbClr val="3D332A">
              <a:alpha val="62000"/>
            </a:srgbClr>
          </a:solidFill>
        </p:spPr>
        <p:txBody>
          <a:bodyPr wrap="square" rtlCol="0">
            <a:spAutoFit/>
          </a:bodyPr>
          <a:lstStyle/>
          <a:p>
            <a:pPr algn="ctr"/>
            <a:r>
              <a:rPr lang="en-US" sz="5400" b="1" u="sng" dirty="0" smtClean="0">
                <a:solidFill>
                  <a:srgbClr val="DECC79"/>
                </a:solidFill>
                <a:latin typeface="Swiss 721 Condensed" panose="02000506040000020004" pitchFamily="2" charset="0"/>
              </a:rPr>
              <a:t>1 Peter 1:7</a:t>
            </a:r>
          </a:p>
          <a:p>
            <a:pPr algn="ctr"/>
            <a:r>
              <a:rPr lang="en-US" sz="5400" b="1" dirty="0" smtClean="0">
                <a:solidFill>
                  <a:srgbClr val="EFE8E1"/>
                </a:solidFill>
                <a:latin typeface="Swiss 721 Condensed" panose="02000506040000020004" pitchFamily="2" charset="0"/>
              </a:rPr>
              <a:t>that the genuineness of your faith, being much more precious than gold that perishes, though it is tested by fire, may be found to praise, honor, and glory at the revelation of Jesus Christ,</a:t>
            </a:r>
          </a:p>
        </p:txBody>
      </p:sp>
    </p:spTree>
    <p:extLst>
      <p:ext uri="{BB962C8B-B14F-4D97-AF65-F5344CB8AC3E}">
        <p14:creationId xmlns:p14="http://schemas.microsoft.com/office/powerpoint/2010/main" val="26255050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3" y="0"/>
            <a:ext cx="8962769" cy="4247317"/>
          </a:xfrm>
          <a:prstGeom prst="rect">
            <a:avLst/>
          </a:prstGeom>
          <a:solidFill>
            <a:srgbClr val="3D332A">
              <a:alpha val="62000"/>
            </a:srgbClr>
          </a:solidFill>
        </p:spPr>
        <p:txBody>
          <a:bodyPr wrap="square" rtlCol="0">
            <a:spAutoFit/>
          </a:bodyPr>
          <a:lstStyle/>
          <a:p>
            <a:pPr algn="ctr"/>
            <a:r>
              <a:rPr lang="en-US" sz="5400" b="1" u="sng" dirty="0" smtClean="0">
                <a:solidFill>
                  <a:srgbClr val="DECC79"/>
                </a:solidFill>
                <a:latin typeface="Swiss 721 Condensed" panose="02000506040000020004" pitchFamily="2" charset="0"/>
              </a:rPr>
              <a:t>1 Peter 1:8</a:t>
            </a:r>
          </a:p>
          <a:p>
            <a:pPr algn="ctr"/>
            <a:r>
              <a:rPr lang="en-US" sz="5400" b="1" dirty="0" smtClean="0">
                <a:solidFill>
                  <a:srgbClr val="EFE8E1"/>
                </a:solidFill>
                <a:latin typeface="Swiss 721 Condensed" panose="02000506040000020004" pitchFamily="2" charset="0"/>
              </a:rPr>
              <a:t>whom having not seen you love. Though now you do not see Him, yet believing, you rejoice with joy inexpressible and full of glory,</a:t>
            </a:r>
          </a:p>
        </p:txBody>
      </p:sp>
    </p:spTree>
    <p:extLst>
      <p:ext uri="{BB962C8B-B14F-4D97-AF65-F5344CB8AC3E}">
        <p14:creationId xmlns:p14="http://schemas.microsoft.com/office/powerpoint/2010/main" val="2714983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3" y="0"/>
            <a:ext cx="8962769" cy="2585323"/>
          </a:xfrm>
          <a:prstGeom prst="rect">
            <a:avLst/>
          </a:prstGeom>
          <a:solidFill>
            <a:srgbClr val="3D332A">
              <a:alpha val="62000"/>
            </a:srgbClr>
          </a:solidFill>
        </p:spPr>
        <p:txBody>
          <a:bodyPr wrap="square" rtlCol="0">
            <a:spAutoFit/>
          </a:bodyPr>
          <a:lstStyle/>
          <a:p>
            <a:pPr algn="ctr"/>
            <a:r>
              <a:rPr lang="en-US" sz="5400" b="1" u="sng" dirty="0" smtClean="0">
                <a:solidFill>
                  <a:srgbClr val="DECC79"/>
                </a:solidFill>
                <a:latin typeface="Swiss 721 Condensed" panose="02000506040000020004" pitchFamily="2" charset="0"/>
              </a:rPr>
              <a:t>1 Peter 1:9</a:t>
            </a:r>
          </a:p>
          <a:p>
            <a:pPr algn="ctr"/>
            <a:r>
              <a:rPr lang="en-US" sz="5400" b="1" dirty="0" smtClean="0">
                <a:solidFill>
                  <a:srgbClr val="EFE8E1"/>
                </a:solidFill>
                <a:latin typeface="Swiss 721 Condensed" panose="02000506040000020004" pitchFamily="2" charset="0"/>
              </a:rPr>
              <a:t>receiving the end of your faith—the salvation of your souls.</a:t>
            </a:r>
          </a:p>
        </p:txBody>
      </p:sp>
    </p:spTree>
    <p:extLst>
      <p:ext uri="{BB962C8B-B14F-4D97-AF65-F5344CB8AC3E}">
        <p14:creationId xmlns:p14="http://schemas.microsoft.com/office/powerpoint/2010/main" val="1099353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4930" y="1762897"/>
            <a:ext cx="7900086" cy="3139321"/>
          </a:xfrm>
          <a:prstGeom prst="rect">
            <a:avLst/>
          </a:prstGeom>
          <a:solidFill>
            <a:srgbClr val="3D332A">
              <a:alpha val="77000"/>
            </a:srgbClr>
          </a:solidFill>
        </p:spPr>
        <p:txBody>
          <a:bodyPr wrap="square" rtlCol="0">
            <a:spAutoFit/>
          </a:bodyPr>
          <a:lstStyle/>
          <a:p>
            <a:pPr algn="ctr"/>
            <a:r>
              <a:rPr lang="en-US" sz="6600" dirty="0" smtClean="0">
                <a:solidFill>
                  <a:srgbClr val="DECC79"/>
                </a:solidFill>
                <a:latin typeface="Swiss 721 Condensed" panose="02000506040000020004" pitchFamily="2" charset="0"/>
              </a:rPr>
              <a:t>Trials and chastening come to those </a:t>
            </a:r>
          </a:p>
          <a:p>
            <a:pPr algn="ctr"/>
            <a:r>
              <a:rPr lang="en-US" sz="6600" dirty="0" smtClean="0">
                <a:solidFill>
                  <a:srgbClr val="DECC79"/>
                </a:solidFill>
                <a:latin typeface="Swiss 721 Condensed" panose="02000506040000020004" pitchFamily="2" charset="0"/>
              </a:rPr>
              <a:t>God</a:t>
            </a:r>
            <a:r>
              <a:rPr lang="en-US" sz="6600" dirty="0">
                <a:solidFill>
                  <a:srgbClr val="DECC79"/>
                </a:solidFill>
                <a:latin typeface="Swiss 721 Condensed" panose="02000506040000020004" pitchFamily="2" charset="0"/>
              </a:rPr>
              <a:t> </a:t>
            </a:r>
            <a:r>
              <a:rPr lang="en-US" sz="6600" b="1" u="sng" dirty="0" smtClean="0">
                <a:solidFill>
                  <a:srgbClr val="EFE8E1"/>
                </a:solidFill>
                <a:latin typeface="Swiss 721 Condensed" panose="02000506040000020004" pitchFamily="2" charset="0"/>
              </a:rPr>
              <a:t>LOVES</a:t>
            </a:r>
            <a:r>
              <a:rPr lang="en-US" sz="6600" dirty="0" smtClean="0">
                <a:solidFill>
                  <a:srgbClr val="DECC79"/>
                </a:solidFill>
                <a:latin typeface="Swiss 721 Condensed" panose="02000506040000020004" pitchFamily="2" charset="0"/>
              </a:rPr>
              <a:t>.</a:t>
            </a:r>
            <a:endParaRPr lang="en-US" sz="6600" dirty="0">
              <a:solidFill>
                <a:srgbClr val="DECC79"/>
              </a:solidFill>
              <a:latin typeface="Swiss 721 Condensed" panose="02000506040000020004" pitchFamily="2" charset="0"/>
            </a:endParaRPr>
          </a:p>
        </p:txBody>
      </p:sp>
    </p:spTree>
    <p:extLst>
      <p:ext uri="{BB962C8B-B14F-4D97-AF65-F5344CB8AC3E}">
        <p14:creationId xmlns:p14="http://schemas.microsoft.com/office/powerpoint/2010/main" val="3086127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3" y="0"/>
            <a:ext cx="8962769" cy="3416320"/>
          </a:xfrm>
          <a:prstGeom prst="rect">
            <a:avLst/>
          </a:prstGeom>
          <a:solidFill>
            <a:srgbClr val="3D332A">
              <a:alpha val="62000"/>
            </a:srgbClr>
          </a:solidFill>
        </p:spPr>
        <p:txBody>
          <a:bodyPr wrap="square" rtlCol="0">
            <a:spAutoFit/>
          </a:bodyPr>
          <a:lstStyle/>
          <a:p>
            <a:pPr algn="ctr"/>
            <a:r>
              <a:rPr lang="en-US" sz="5400" b="1" u="sng" dirty="0" smtClean="0">
                <a:solidFill>
                  <a:srgbClr val="DECC79"/>
                </a:solidFill>
                <a:latin typeface="Swiss 721 Condensed" panose="02000506040000020004" pitchFamily="2" charset="0"/>
              </a:rPr>
              <a:t>Hebrews 12:6</a:t>
            </a:r>
          </a:p>
          <a:p>
            <a:pPr algn="ctr"/>
            <a:r>
              <a:rPr lang="en-US" sz="5400" b="1" dirty="0" smtClean="0">
                <a:solidFill>
                  <a:srgbClr val="EFE8E1"/>
                </a:solidFill>
                <a:latin typeface="Swiss 721 Condensed" panose="02000506040000020004" pitchFamily="2" charset="0"/>
              </a:rPr>
              <a:t>For whom the Lord loves He chastens, And scourges every son whom He receives.”</a:t>
            </a:r>
          </a:p>
        </p:txBody>
      </p:sp>
    </p:spTree>
    <p:extLst>
      <p:ext uri="{BB962C8B-B14F-4D97-AF65-F5344CB8AC3E}">
        <p14:creationId xmlns:p14="http://schemas.microsoft.com/office/powerpoint/2010/main" val="2205305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3" y="0"/>
            <a:ext cx="8962769" cy="4247317"/>
          </a:xfrm>
          <a:prstGeom prst="rect">
            <a:avLst/>
          </a:prstGeom>
          <a:solidFill>
            <a:srgbClr val="3D332A">
              <a:alpha val="62000"/>
            </a:srgbClr>
          </a:solidFill>
        </p:spPr>
        <p:txBody>
          <a:bodyPr wrap="square" rtlCol="0">
            <a:spAutoFit/>
          </a:bodyPr>
          <a:lstStyle/>
          <a:p>
            <a:pPr algn="ctr"/>
            <a:r>
              <a:rPr lang="en-US" sz="5400" b="1" u="sng" dirty="0" smtClean="0">
                <a:solidFill>
                  <a:srgbClr val="DECC79"/>
                </a:solidFill>
                <a:latin typeface="Swiss 721 Condensed" panose="02000506040000020004" pitchFamily="2" charset="0"/>
              </a:rPr>
              <a:t>Hebrews 12:8</a:t>
            </a:r>
          </a:p>
          <a:p>
            <a:pPr algn="ctr"/>
            <a:r>
              <a:rPr lang="en-US" sz="5400" b="1" dirty="0" smtClean="0">
                <a:solidFill>
                  <a:srgbClr val="EFE8E1"/>
                </a:solidFill>
                <a:latin typeface="Swiss 721 Condensed" panose="02000506040000020004" pitchFamily="2" charset="0"/>
              </a:rPr>
              <a:t>But if you are without </a:t>
            </a:r>
          </a:p>
          <a:p>
            <a:pPr algn="ctr"/>
            <a:r>
              <a:rPr lang="en-US" sz="5400" b="1" dirty="0" smtClean="0">
                <a:solidFill>
                  <a:srgbClr val="EFE8E1"/>
                </a:solidFill>
                <a:latin typeface="Swiss 721 Condensed" panose="02000506040000020004" pitchFamily="2" charset="0"/>
              </a:rPr>
              <a:t>chastening, of which all have become partakers, then you are illegitimate and not sons.</a:t>
            </a:r>
          </a:p>
        </p:txBody>
      </p:sp>
    </p:spTree>
    <p:extLst>
      <p:ext uri="{BB962C8B-B14F-4D97-AF65-F5344CB8AC3E}">
        <p14:creationId xmlns:p14="http://schemas.microsoft.com/office/powerpoint/2010/main" val="1518128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57881" y="1746421"/>
            <a:ext cx="7900086" cy="3139321"/>
          </a:xfrm>
          <a:prstGeom prst="rect">
            <a:avLst/>
          </a:prstGeom>
          <a:solidFill>
            <a:srgbClr val="3D332A">
              <a:alpha val="77000"/>
            </a:srgbClr>
          </a:solidFill>
        </p:spPr>
        <p:txBody>
          <a:bodyPr wrap="square" rtlCol="0">
            <a:spAutoFit/>
          </a:bodyPr>
          <a:lstStyle/>
          <a:p>
            <a:pPr algn="ctr"/>
            <a:r>
              <a:rPr lang="en-US" sz="6600" dirty="0" smtClean="0">
                <a:solidFill>
                  <a:srgbClr val="DECC79"/>
                </a:solidFill>
                <a:latin typeface="Swiss 721 Condensed" panose="02000506040000020004" pitchFamily="2" charset="0"/>
              </a:rPr>
              <a:t>It is easier to have joy when we </a:t>
            </a:r>
            <a:r>
              <a:rPr lang="en-US" sz="6600" b="1" u="sng" dirty="0" smtClean="0">
                <a:solidFill>
                  <a:srgbClr val="EFE8E1"/>
                </a:solidFill>
                <a:latin typeface="Swiss 721 Condensed" panose="02000506040000020004" pitchFamily="2" charset="0"/>
              </a:rPr>
              <a:t>EXPECT</a:t>
            </a:r>
          </a:p>
          <a:p>
            <a:pPr algn="ctr"/>
            <a:r>
              <a:rPr lang="en-US" sz="6600" dirty="0" smtClean="0">
                <a:solidFill>
                  <a:srgbClr val="DECC79"/>
                </a:solidFill>
                <a:latin typeface="Swiss 721 Condensed" panose="02000506040000020004" pitchFamily="2" charset="0"/>
              </a:rPr>
              <a:t>trials to come.</a:t>
            </a:r>
            <a:endParaRPr lang="en-US" sz="6600" dirty="0">
              <a:solidFill>
                <a:srgbClr val="DECC79"/>
              </a:solidFill>
              <a:latin typeface="Swiss 721 Condensed" panose="02000506040000020004" pitchFamily="2" charset="0"/>
            </a:endParaRPr>
          </a:p>
        </p:txBody>
      </p:sp>
    </p:spTree>
    <p:extLst>
      <p:ext uri="{BB962C8B-B14F-4D97-AF65-F5344CB8AC3E}">
        <p14:creationId xmlns:p14="http://schemas.microsoft.com/office/powerpoint/2010/main" val="2176378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3" y="0"/>
            <a:ext cx="8962769" cy="4247317"/>
          </a:xfrm>
          <a:prstGeom prst="rect">
            <a:avLst/>
          </a:prstGeom>
          <a:solidFill>
            <a:srgbClr val="3D332A">
              <a:alpha val="62000"/>
            </a:srgbClr>
          </a:solidFill>
        </p:spPr>
        <p:txBody>
          <a:bodyPr wrap="square" rtlCol="0">
            <a:spAutoFit/>
          </a:bodyPr>
          <a:lstStyle/>
          <a:p>
            <a:pPr algn="ctr"/>
            <a:r>
              <a:rPr lang="en-US" sz="5400" b="1" u="sng" dirty="0" smtClean="0">
                <a:solidFill>
                  <a:srgbClr val="DECC79"/>
                </a:solidFill>
                <a:latin typeface="Swiss 721 Condensed" panose="02000506040000020004" pitchFamily="2" charset="0"/>
              </a:rPr>
              <a:t>1 Peter 1:4</a:t>
            </a:r>
          </a:p>
          <a:p>
            <a:pPr algn="ctr"/>
            <a:r>
              <a:rPr lang="en-US" sz="5400" b="1" dirty="0" smtClean="0">
                <a:solidFill>
                  <a:srgbClr val="EFE8E1"/>
                </a:solidFill>
                <a:latin typeface="Swiss 721 Condensed" panose="02000506040000020004" pitchFamily="2" charset="0"/>
              </a:rPr>
              <a:t>to an inheritance incorruptible and undefiled and that does not fade away, reserved in heaven </a:t>
            </a:r>
          </a:p>
          <a:p>
            <a:pPr algn="ctr"/>
            <a:r>
              <a:rPr lang="en-US" sz="5400" b="1" dirty="0" smtClean="0">
                <a:solidFill>
                  <a:srgbClr val="EFE8E1"/>
                </a:solidFill>
                <a:latin typeface="Swiss 721 Condensed" panose="02000506040000020004" pitchFamily="2" charset="0"/>
              </a:rPr>
              <a:t>for you,</a:t>
            </a:r>
          </a:p>
        </p:txBody>
      </p:sp>
    </p:spTree>
    <p:extLst>
      <p:ext uri="{BB962C8B-B14F-4D97-AF65-F5344CB8AC3E}">
        <p14:creationId xmlns:p14="http://schemas.microsoft.com/office/powerpoint/2010/main" val="1428835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3" y="0"/>
            <a:ext cx="8962769" cy="3416320"/>
          </a:xfrm>
          <a:prstGeom prst="rect">
            <a:avLst/>
          </a:prstGeom>
          <a:solidFill>
            <a:srgbClr val="3D332A">
              <a:alpha val="62000"/>
            </a:srgbClr>
          </a:solidFill>
        </p:spPr>
        <p:txBody>
          <a:bodyPr wrap="square" rtlCol="0">
            <a:spAutoFit/>
          </a:bodyPr>
          <a:lstStyle/>
          <a:p>
            <a:pPr algn="ctr"/>
            <a:r>
              <a:rPr lang="en-US" sz="5400" b="1" u="sng" dirty="0" smtClean="0">
                <a:solidFill>
                  <a:srgbClr val="DECC79"/>
                </a:solidFill>
                <a:latin typeface="Swiss 721 Condensed" panose="02000506040000020004" pitchFamily="2" charset="0"/>
              </a:rPr>
              <a:t>2 Timothy 3:12</a:t>
            </a:r>
          </a:p>
          <a:p>
            <a:pPr algn="ctr"/>
            <a:r>
              <a:rPr lang="en-US" sz="5400" b="1" dirty="0" smtClean="0">
                <a:solidFill>
                  <a:srgbClr val="EFE8E1"/>
                </a:solidFill>
                <a:latin typeface="Swiss 721 Condensed" panose="02000506040000020004" pitchFamily="2" charset="0"/>
              </a:rPr>
              <a:t>Yes, and all who desire to live godly in Christ Jesus will suffer persecution.</a:t>
            </a:r>
          </a:p>
        </p:txBody>
      </p:sp>
    </p:spTree>
    <p:extLst>
      <p:ext uri="{BB962C8B-B14F-4D97-AF65-F5344CB8AC3E}">
        <p14:creationId xmlns:p14="http://schemas.microsoft.com/office/powerpoint/2010/main" val="4266923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3" y="0"/>
            <a:ext cx="8962769" cy="4247317"/>
          </a:xfrm>
          <a:prstGeom prst="rect">
            <a:avLst/>
          </a:prstGeom>
          <a:solidFill>
            <a:srgbClr val="3D332A">
              <a:alpha val="62000"/>
            </a:srgbClr>
          </a:solidFill>
        </p:spPr>
        <p:txBody>
          <a:bodyPr wrap="square" rtlCol="0">
            <a:spAutoFit/>
          </a:bodyPr>
          <a:lstStyle/>
          <a:p>
            <a:pPr algn="ctr"/>
            <a:r>
              <a:rPr lang="en-US" sz="5400" b="1" u="sng" dirty="0" smtClean="0">
                <a:solidFill>
                  <a:srgbClr val="DECC79"/>
                </a:solidFill>
                <a:latin typeface="Swiss 721 Condensed" panose="02000506040000020004" pitchFamily="2" charset="0"/>
              </a:rPr>
              <a:t>1 Peter 4:12</a:t>
            </a:r>
          </a:p>
          <a:p>
            <a:pPr algn="ctr"/>
            <a:r>
              <a:rPr lang="en-US" sz="5400" b="1" dirty="0" smtClean="0">
                <a:solidFill>
                  <a:srgbClr val="EFE8E1"/>
                </a:solidFill>
                <a:latin typeface="Swiss 721 Condensed" panose="02000506040000020004" pitchFamily="2" charset="0"/>
              </a:rPr>
              <a:t>Beloved, do not think it strange concerning the fiery trial which is to try you, as though some strange thing happened to you;</a:t>
            </a:r>
          </a:p>
        </p:txBody>
      </p:sp>
    </p:spTree>
    <p:extLst>
      <p:ext uri="{BB962C8B-B14F-4D97-AF65-F5344CB8AC3E}">
        <p14:creationId xmlns:p14="http://schemas.microsoft.com/office/powerpoint/2010/main" val="13675980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3" y="0"/>
            <a:ext cx="8962769" cy="4247317"/>
          </a:xfrm>
          <a:prstGeom prst="rect">
            <a:avLst/>
          </a:prstGeom>
          <a:solidFill>
            <a:srgbClr val="3D332A">
              <a:alpha val="62000"/>
            </a:srgbClr>
          </a:solidFill>
        </p:spPr>
        <p:txBody>
          <a:bodyPr wrap="square" rtlCol="0">
            <a:spAutoFit/>
          </a:bodyPr>
          <a:lstStyle/>
          <a:p>
            <a:pPr algn="ctr"/>
            <a:r>
              <a:rPr lang="en-US" sz="5400" b="1" u="sng" dirty="0" smtClean="0">
                <a:solidFill>
                  <a:srgbClr val="DECC79"/>
                </a:solidFill>
                <a:latin typeface="Swiss 721 Condensed" panose="02000506040000020004" pitchFamily="2" charset="0"/>
              </a:rPr>
              <a:t>Acts 5:41</a:t>
            </a:r>
          </a:p>
          <a:p>
            <a:pPr algn="ctr"/>
            <a:r>
              <a:rPr lang="en-US" sz="5400" b="1" dirty="0" smtClean="0">
                <a:solidFill>
                  <a:srgbClr val="EFE8E1"/>
                </a:solidFill>
                <a:latin typeface="Swiss 721 Condensed" panose="02000506040000020004" pitchFamily="2" charset="0"/>
              </a:rPr>
              <a:t>So they departed from the presence of the council, rejoicing that they were counted worthy to suffer shame for His name.</a:t>
            </a:r>
          </a:p>
        </p:txBody>
      </p:sp>
    </p:spTree>
    <p:extLst>
      <p:ext uri="{BB962C8B-B14F-4D97-AF65-F5344CB8AC3E}">
        <p14:creationId xmlns:p14="http://schemas.microsoft.com/office/powerpoint/2010/main" val="17815000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17837" y="955589"/>
            <a:ext cx="7900086" cy="5170646"/>
          </a:xfrm>
          <a:prstGeom prst="rect">
            <a:avLst/>
          </a:prstGeom>
          <a:solidFill>
            <a:srgbClr val="3D332A">
              <a:alpha val="77000"/>
            </a:srgbClr>
          </a:solidFill>
        </p:spPr>
        <p:txBody>
          <a:bodyPr wrap="square" rtlCol="0">
            <a:spAutoFit/>
          </a:bodyPr>
          <a:lstStyle/>
          <a:p>
            <a:pPr algn="ctr"/>
            <a:r>
              <a:rPr lang="en-US" sz="6600" dirty="0" smtClean="0">
                <a:solidFill>
                  <a:srgbClr val="DECC79"/>
                </a:solidFill>
                <a:latin typeface="Swiss 721 Condensed" panose="02000506040000020004" pitchFamily="2" charset="0"/>
              </a:rPr>
              <a:t>We can have confidence in trials because </a:t>
            </a:r>
            <a:r>
              <a:rPr lang="en-US" sz="6600" b="1" u="sng" dirty="0" smtClean="0">
                <a:solidFill>
                  <a:srgbClr val="EFE8E1"/>
                </a:solidFill>
                <a:latin typeface="Swiss 721 Condensed" panose="02000506040000020004" pitchFamily="2" charset="0"/>
              </a:rPr>
              <a:t>CHRIST</a:t>
            </a:r>
            <a:r>
              <a:rPr lang="en-US" sz="6600" dirty="0" smtClean="0">
                <a:solidFill>
                  <a:srgbClr val="DECC79"/>
                </a:solidFill>
                <a:latin typeface="Swiss 721 Condensed" panose="02000506040000020004" pitchFamily="2" charset="0"/>
              </a:rPr>
              <a:t> </a:t>
            </a:r>
          </a:p>
          <a:p>
            <a:pPr algn="ctr"/>
            <a:r>
              <a:rPr lang="en-US" sz="6600" dirty="0" smtClean="0">
                <a:solidFill>
                  <a:srgbClr val="DECC79"/>
                </a:solidFill>
                <a:latin typeface="Swiss 721 Condensed" panose="02000506040000020004" pitchFamily="2" charset="0"/>
              </a:rPr>
              <a:t>has </a:t>
            </a:r>
            <a:r>
              <a:rPr lang="en-US" sz="6600" b="1" u="sng" dirty="0" smtClean="0">
                <a:solidFill>
                  <a:srgbClr val="EFE8E1"/>
                </a:solidFill>
                <a:latin typeface="Swiss 721 Condensed" panose="02000506040000020004" pitchFamily="2" charset="0"/>
              </a:rPr>
              <a:t>DEFEATED</a:t>
            </a:r>
            <a:r>
              <a:rPr lang="en-US" sz="6600" b="1" dirty="0" smtClean="0">
                <a:solidFill>
                  <a:srgbClr val="EFE8E1"/>
                </a:solidFill>
                <a:latin typeface="Swiss 721 Condensed" panose="02000506040000020004" pitchFamily="2" charset="0"/>
              </a:rPr>
              <a:t> </a:t>
            </a:r>
          </a:p>
          <a:p>
            <a:pPr algn="ctr"/>
            <a:r>
              <a:rPr lang="en-US" sz="6600" dirty="0" smtClean="0">
                <a:solidFill>
                  <a:srgbClr val="DECC79"/>
                </a:solidFill>
                <a:latin typeface="Swiss 721 Condensed" panose="02000506040000020004" pitchFamily="2" charset="0"/>
              </a:rPr>
              <a:t>the enemy.</a:t>
            </a:r>
            <a:endParaRPr lang="en-US" sz="6600" dirty="0">
              <a:solidFill>
                <a:srgbClr val="DECC79"/>
              </a:solidFill>
              <a:latin typeface="Swiss 721 Condensed" panose="02000506040000020004" pitchFamily="2" charset="0"/>
            </a:endParaRPr>
          </a:p>
        </p:txBody>
      </p:sp>
    </p:spTree>
    <p:extLst>
      <p:ext uri="{BB962C8B-B14F-4D97-AF65-F5344CB8AC3E}">
        <p14:creationId xmlns:p14="http://schemas.microsoft.com/office/powerpoint/2010/main" val="9314708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3" y="0"/>
            <a:ext cx="8962769" cy="5078313"/>
          </a:xfrm>
          <a:prstGeom prst="rect">
            <a:avLst/>
          </a:prstGeom>
          <a:solidFill>
            <a:srgbClr val="3D332A">
              <a:alpha val="62000"/>
            </a:srgbClr>
          </a:solidFill>
        </p:spPr>
        <p:txBody>
          <a:bodyPr wrap="square" rtlCol="0">
            <a:spAutoFit/>
          </a:bodyPr>
          <a:lstStyle/>
          <a:p>
            <a:pPr algn="ctr"/>
            <a:r>
              <a:rPr lang="en-US" sz="5400" b="1" u="sng" dirty="0" smtClean="0">
                <a:solidFill>
                  <a:srgbClr val="DECC79"/>
                </a:solidFill>
                <a:latin typeface="Swiss 721 Condensed" panose="02000506040000020004" pitchFamily="2" charset="0"/>
              </a:rPr>
              <a:t>John 16:33</a:t>
            </a:r>
          </a:p>
          <a:p>
            <a:pPr algn="ctr"/>
            <a:r>
              <a:rPr lang="en-US" sz="5400" b="1" dirty="0" smtClean="0">
                <a:solidFill>
                  <a:srgbClr val="EFE8E1"/>
                </a:solidFill>
                <a:latin typeface="Swiss 721 Condensed" panose="02000506040000020004" pitchFamily="2" charset="0"/>
              </a:rPr>
              <a:t>These things I have spoken to you, that in Me you may have peace. In the world you will have tribulation; but be of good cheer, I have overcome the world.”</a:t>
            </a:r>
          </a:p>
        </p:txBody>
      </p:sp>
    </p:spTree>
    <p:extLst>
      <p:ext uri="{BB962C8B-B14F-4D97-AF65-F5344CB8AC3E}">
        <p14:creationId xmlns:p14="http://schemas.microsoft.com/office/powerpoint/2010/main" val="4209593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24930" y="1762897"/>
            <a:ext cx="7900086" cy="3139321"/>
          </a:xfrm>
          <a:prstGeom prst="rect">
            <a:avLst/>
          </a:prstGeom>
          <a:solidFill>
            <a:srgbClr val="3D332A">
              <a:alpha val="77000"/>
            </a:srgbClr>
          </a:solidFill>
        </p:spPr>
        <p:txBody>
          <a:bodyPr wrap="square" rtlCol="0">
            <a:spAutoFit/>
          </a:bodyPr>
          <a:lstStyle/>
          <a:p>
            <a:pPr algn="ctr"/>
            <a:r>
              <a:rPr lang="en-US" sz="6600" dirty="0" smtClean="0">
                <a:solidFill>
                  <a:srgbClr val="DECC79"/>
                </a:solidFill>
                <a:latin typeface="Swiss 721 Condensed" panose="02000506040000020004" pitchFamily="2" charset="0"/>
              </a:rPr>
              <a:t>We can have joy when we remember trials are </a:t>
            </a:r>
            <a:r>
              <a:rPr lang="en-US" sz="6600" b="1" u="sng" dirty="0" smtClean="0">
                <a:solidFill>
                  <a:srgbClr val="EFE8E1"/>
                </a:solidFill>
                <a:latin typeface="Swiss 721 Condensed" panose="02000506040000020004" pitchFamily="2" charset="0"/>
              </a:rPr>
              <a:t>TEMPORARY</a:t>
            </a:r>
            <a:r>
              <a:rPr lang="en-US" sz="6600" dirty="0" smtClean="0">
                <a:solidFill>
                  <a:srgbClr val="DECC79"/>
                </a:solidFill>
                <a:latin typeface="Swiss 721 Condensed" panose="02000506040000020004" pitchFamily="2" charset="0"/>
              </a:rPr>
              <a:t>.</a:t>
            </a:r>
            <a:endParaRPr lang="en-US" sz="6600" dirty="0">
              <a:solidFill>
                <a:srgbClr val="DECC79"/>
              </a:solidFill>
              <a:latin typeface="Swiss 721 Condensed" panose="02000506040000020004" pitchFamily="2" charset="0"/>
            </a:endParaRPr>
          </a:p>
        </p:txBody>
      </p:sp>
    </p:spTree>
    <p:extLst>
      <p:ext uri="{BB962C8B-B14F-4D97-AF65-F5344CB8AC3E}">
        <p14:creationId xmlns:p14="http://schemas.microsoft.com/office/powerpoint/2010/main" val="40908613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3" y="0"/>
            <a:ext cx="8962769" cy="4247317"/>
          </a:xfrm>
          <a:prstGeom prst="rect">
            <a:avLst/>
          </a:prstGeom>
          <a:solidFill>
            <a:srgbClr val="3D332A">
              <a:alpha val="62000"/>
            </a:srgbClr>
          </a:solidFill>
        </p:spPr>
        <p:txBody>
          <a:bodyPr wrap="square" rtlCol="0">
            <a:spAutoFit/>
          </a:bodyPr>
          <a:lstStyle/>
          <a:p>
            <a:pPr algn="ctr"/>
            <a:r>
              <a:rPr lang="en-US" sz="5400" b="1" u="sng" dirty="0" smtClean="0">
                <a:solidFill>
                  <a:srgbClr val="DECC79"/>
                </a:solidFill>
                <a:latin typeface="Swiss 721 Condensed" panose="02000506040000020004" pitchFamily="2" charset="0"/>
              </a:rPr>
              <a:t>2 Corinthians 4:17</a:t>
            </a:r>
          </a:p>
          <a:p>
            <a:pPr algn="ctr"/>
            <a:r>
              <a:rPr lang="en-US" sz="5400" b="1" dirty="0" smtClean="0">
                <a:solidFill>
                  <a:srgbClr val="EFE8E1"/>
                </a:solidFill>
                <a:latin typeface="Swiss 721 Condensed" panose="02000506040000020004" pitchFamily="2" charset="0"/>
              </a:rPr>
              <a:t>For our light affliction, which is but for a moment, is working for us a far more exceeding and eternal weight of glory,</a:t>
            </a:r>
          </a:p>
        </p:txBody>
      </p:sp>
    </p:spTree>
    <p:extLst>
      <p:ext uri="{BB962C8B-B14F-4D97-AF65-F5344CB8AC3E}">
        <p14:creationId xmlns:p14="http://schemas.microsoft.com/office/powerpoint/2010/main" val="15966552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3" y="0"/>
            <a:ext cx="8962769" cy="5909310"/>
          </a:xfrm>
          <a:prstGeom prst="rect">
            <a:avLst/>
          </a:prstGeom>
          <a:solidFill>
            <a:srgbClr val="3D332A">
              <a:alpha val="62000"/>
            </a:srgbClr>
          </a:solidFill>
        </p:spPr>
        <p:txBody>
          <a:bodyPr wrap="square" rtlCol="0">
            <a:spAutoFit/>
          </a:bodyPr>
          <a:lstStyle/>
          <a:p>
            <a:pPr algn="ctr"/>
            <a:r>
              <a:rPr lang="en-US" sz="5400" b="1" u="sng" dirty="0" smtClean="0">
                <a:solidFill>
                  <a:srgbClr val="DECC79"/>
                </a:solidFill>
                <a:latin typeface="Swiss 721 Condensed" panose="02000506040000020004" pitchFamily="2" charset="0"/>
              </a:rPr>
              <a:t>2 Corinthians 4:18</a:t>
            </a:r>
          </a:p>
          <a:p>
            <a:pPr algn="ctr"/>
            <a:r>
              <a:rPr lang="en-US" sz="5400" b="1" dirty="0" smtClean="0">
                <a:solidFill>
                  <a:srgbClr val="EFE8E1"/>
                </a:solidFill>
                <a:latin typeface="Swiss 721 Condensed" panose="02000506040000020004" pitchFamily="2" charset="0"/>
              </a:rPr>
              <a:t>while we do not look at the things which are seen, but at the things which are not seen. For the things which are seen are temporary, but the things which are not seen are eternal.</a:t>
            </a:r>
          </a:p>
        </p:txBody>
      </p:sp>
    </p:spTree>
    <p:extLst>
      <p:ext uri="{BB962C8B-B14F-4D97-AF65-F5344CB8AC3E}">
        <p14:creationId xmlns:p14="http://schemas.microsoft.com/office/powerpoint/2010/main" val="5912424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1465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05" y="1999804"/>
            <a:ext cx="3743730" cy="451093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834" y="2711148"/>
            <a:ext cx="612689" cy="70925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9305" y="3674076"/>
            <a:ext cx="584042" cy="806535"/>
          </a:xfrm>
          <a:prstGeom prst="rect">
            <a:avLst/>
          </a:prstGeom>
        </p:spPr>
      </p:pic>
      <p:sp>
        <p:nvSpPr>
          <p:cNvPr id="6" name="TextBox 5"/>
          <p:cNvSpPr txBox="1"/>
          <p:nvPr/>
        </p:nvSpPr>
        <p:spPr>
          <a:xfrm>
            <a:off x="3607251" y="3674076"/>
            <a:ext cx="696096" cy="769441"/>
          </a:xfrm>
          <a:prstGeom prst="rect">
            <a:avLst/>
          </a:prstGeom>
          <a:noFill/>
        </p:spPr>
        <p:txBody>
          <a:bodyPr wrap="square" rtlCol="0">
            <a:spAutoFit/>
          </a:bodyPr>
          <a:lstStyle/>
          <a:p>
            <a:r>
              <a:rPr lang="en-US" sz="4400" b="1" dirty="0" smtClean="0">
                <a:solidFill>
                  <a:srgbClr val="EFE8E1">
                    <a:alpha val="76000"/>
                  </a:srgbClr>
                </a:solidFill>
                <a:latin typeface="Californian FB" panose="0207040306080B030204" pitchFamily="18" charset="0"/>
              </a:rPr>
              <a:t>in</a:t>
            </a:r>
            <a:endParaRPr lang="en-US" sz="4400" b="1" dirty="0">
              <a:solidFill>
                <a:srgbClr val="EFE8E1">
                  <a:alpha val="76000"/>
                </a:srgbClr>
              </a:solidFill>
              <a:latin typeface="Californian FB" panose="0207040306080B030204" pitchFamily="18" charset="0"/>
            </a:endParaRPr>
          </a:p>
        </p:txBody>
      </p:sp>
      <p:sp>
        <p:nvSpPr>
          <p:cNvPr id="7" name="TextBox 6"/>
          <p:cNvSpPr txBox="1"/>
          <p:nvPr/>
        </p:nvSpPr>
        <p:spPr>
          <a:xfrm>
            <a:off x="4303348" y="3131678"/>
            <a:ext cx="3382556" cy="1631216"/>
          </a:xfrm>
          <a:prstGeom prst="rect">
            <a:avLst/>
          </a:prstGeom>
          <a:solidFill>
            <a:srgbClr val="3D332A">
              <a:alpha val="37000"/>
            </a:srgbClr>
          </a:solidFill>
        </p:spPr>
        <p:txBody>
          <a:bodyPr wrap="square" rtlCol="0">
            <a:spAutoFit/>
          </a:bodyPr>
          <a:lstStyle/>
          <a:p>
            <a:pPr algn="ctr"/>
            <a:r>
              <a:rPr lang="en-US" sz="10000" b="1" dirty="0" smtClean="0">
                <a:solidFill>
                  <a:srgbClr val="B69F59"/>
                </a:solidFill>
                <a:latin typeface="Californian FB" panose="0207040306080B030204" pitchFamily="18" charset="0"/>
              </a:rPr>
              <a:t>Trials</a:t>
            </a:r>
            <a:endParaRPr lang="en-US" sz="10000" b="1" dirty="0">
              <a:solidFill>
                <a:srgbClr val="B69F59"/>
              </a:solidFill>
              <a:latin typeface="Californian FB" panose="0207040306080B030204" pitchFamily="18" charset="0"/>
            </a:endParaRPr>
          </a:p>
        </p:txBody>
      </p:sp>
      <p:sp>
        <p:nvSpPr>
          <p:cNvPr id="8" name="TextBox 7"/>
          <p:cNvSpPr txBox="1"/>
          <p:nvPr/>
        </p:nvSpPr>
        <p:spPr>
          <a:xfrm>
            <a:off x="5420498" y="4762894"/>
            <a:ext cx="3591698" cy="830997"/>
          </a:xfrm>
          <a:prstGeom prst="rect">
            <a:avLst/>
          </a:prstGeom>
          <a:solidFill>
            <a:srgbClr val="3D332A">
              <a:alpha val="68000"/>
            </a:srgbClr>
          </a:solidFill>
        </p:spPr>
        <p:txBody>
          <a:bodyPr wrap="square" rtlCol="0">
            <a:spAutoFit/>
          </a:bodyPr>
          <a:lstStyle/>
          <a:p>
            <a:pPr algn="ctr"/>
            <a:r>
              <a:rPr lang="en-US" sz="4800" b="1" dirty="0" smtClean="0">
                <a:solidFill>
                  <a:srgbClr val="EFE8E1"/>
                </a:solidFill>
                <a:latin typeface="Californian FB" panose="0207040306080B030204" pitchFamily="18" charset="0"/>
              </a:rPr>
              <a:t>1 Peter 1:3-12</a:t>
            </a:r>
            <a:endParaRPr lang="en-US" sz="4800" b="1" dirty="0">
              <a:solidFill>
                <a:srgbClr val="EFE8E1"/>
              </a:solidFill>
              <a:latin typeface="Californian FB" panose="0207040306080B030204" pitchFamily="18" charset="0"/>
            </a:endParaRPr>
          </a:p>
        </p:txBody>
      </p:sp>
    </p:spTree>
    <p:extLst>
      <p:ext uri="{BB962C8B-B14F-4D97-AF65-F5344CB8AC3E}">
        <p14:creationId xmlns:p14="http://schemas.microsoft.com/office/powerpoint/2010/main" val="923104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3" y="0"/>
            <a:ext cx="8962769" cy="4247317"/>
          </a:xfrm>
          <a:prstGeom prst="rect">
            <a:avLst/>
          </a:prstGeom>
          <a:solidFill>
            <a:srgbClr val="3D332A">
              <a:alpha val="62000"/>
            </a:srgbClr>
          </a:solidFill>
        </p:spPr>
        <p:txBody>
          <a:bodyPr wrap="square" rtlCol="0">
            <a:spAutoFit/>
          </a:bodyPr>
          <a:lstStyle/>
          <a:p>
            <a:pPr algn="ctr"/>
            <a:r>
              <a:rPr lang="en-US" sz="5400" b="1" u="sng" dirty="0" smtClean="0">
                <a:solidFill>
                  <a:srgbClr val="DECC79"/>
                </a:solidFill>
                <a:latin typeface="Swiss 721 Condensed" panose="02000506040000020004" pitchFamily="2" charset="0"/>
              </a:rPr>
              <a:t>1 Peter 1:5</a:t>
            </a:r>
          </a:p>
          <a:p>
            <a:pPr algn="ctr"/>
            <a:r>
              <a:rPr lang="en-US" sz="5400" b="1" dirty="0" smtClean="0">
                <a:solidFill>
                  <a:srgbClr val="EFE8E1"/>
                </a:solidFill>
                <a:latin typeface="Swiss 721 Condensed" panose="02000506040000020004" pitchFamily="2" charset="0"/>
              </a:rPr>
              <a:t>who are kept by the power of God through faith for salvation ready to be revealed in the last time.</a:t>
            </a:r>
          </a:p>
        </p:txBody>
      </p:sp>
    </p:spTree>
    <p:extLst>
      <p:ext uri="{BB962C8B-B14F-4D97-AF65-F5344CB8AC3E}">
        <p14:creationId xmlns:p14="http://schemas.microsoft.com/office/powerpoint/2010/main" val="470348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3" y="0"/>
            <a:ext cx="8962769" cy="4247317"/>
          </a:xfrm>
          <a:prstGeom prst="rect">
            <a:avLst/>
          </a:prstGeom>
          <a:solidFill>
            <a:srgbClr val="3D332A">
              <a:alpha val="62000"/>
            </a:srgbClr>
          </a:solidFill>
        </p:spPr>
        <p:txBody>
          <a:bodyPr wrap="square" rtlCol="0">
            <a:spAutoFit/>
          </a:bodyPr>
          <a:lstStyle/>
          <a:p>
            <a:pPr algn="ctr"/>
            <a:r>
              <a:rPr lang="en-US" sz="5400" b="1" u="sng" dirty="0" smtClean="0">
                <a:solidFill>
                  <a:srgbClr val="DECC79"/>
                </a:solidFill>
                <a:latin typeface="Swiss 721 Condensed" panose="02000506040000020004" pitchFamily="2" charset="0"/>
              </a:rPr>
              <a:t>1 Peter 1:6</a:t>
            </a:r>
          </a:p>
          <a:p>
            <a:pPr algn="ctr"/>
            <a:r>
              <a:rPr lang="en-US" sz="5400" b="1" dirty="0" smtClean="0">
                <a:solidFill>
                  <a:srgbClr val="EFE8E1"/>
                </a:solidFill>
                <a:latin typeface="Swiss 721 Condensed" panose="02000506040000020004" pitchFamily="2" charset="0"/>
              </a:rPr>
              <a:t>In this you greatly rejoice, though now for a little while, if need be, you have been grieved by various trials,</a:t>
            </a:r>
          </a:p>
        </p:txBody>
      </p:sp>
    </p:spTree>
    <p:extLst>
      <p:ext uri="{BB962C8B-B14F-4D97-AF65-F5344CB8AC3E}">
        <p14:creationId xmlns:p14="http://schemas.microsoft.com/office/powerpoint/2010/main" val="3623161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3" y="0"/>
            <a:ext cx="8962769" cy="5909310"/>
          </a:xfrm>
          <a:prstGeom prst="rect">
            <a:avLst/>
          </a:prstGeom>
          <a:solidFill>
            <a:srgbClr val="3D332A">
              <a:alpha val="62000"/>
            </a:srgbClr>
          </a:solidFill>
        </p:spPr>
        <p:txBody>
          <a:bodyPr wrap="square" rtlCol="0">
            <a:spAutoFit/>
          </a:bodyPr>
          <a:lstStyle/>
          <a:p>
            <a:pPr algn="ctr"/>
            <a:r>
              <a:rPr lang="en-US" sz="5400" b="1" u="sng" dirty="0" smtClean="0">
                <a:solidFill>
                  <a:srgbClr val="DECC79"/>
                </a:solidFill>
                <a:latin typeface="Swiss 721 Condensed" panose="02000506040000020004" pitchFamily="2" charset="0"/>
              </a:rPr>
              <a:t>1 Peter 1:7</a:t>
            </a:r>
          </a:p>
          <a:p>
            <a:pPr algn="ctr"/>
            <a:r>
              <a:rPr lang="en-US" sz="5400" b="1" dirty="0" smtClean="0">
                <a:solidFill>
                  <a:srgbClr val="EFE8E1"/>
                </a:solidFill>
                <a:latin typeface="Swiss 721 Condensed" panose="02000506040000020004" pitchFamily="2" charset="0"/>
              </a:rPr>
              <a:t>that the genuineness of your faith, being much more precious than gold that perishes, though it is tested by fire, may be found to praise, honor, and glory at the revelation of Jesus Christ,</a:t>
            </a:r>
          </a:p>
        </p:txBody>
      </p:sp>
    </p:spTree>
    <p:extLst>
      <p:ext uri="{BB962C8B-B14F-4D97-AF65-F5344CB8AC3E}">
        <p14:creationId xmlns:p14="http://schemas.microsoft.com/office/powerpoint/2010/main" val="201005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3" y="0"/>
            <a:ext cx="8962769" cy="4247317"/>
          </a:xfrm>
          <a:prstGeom prst="rect">
            <a:avLst/>
          </a:prstGeom>
          <a:solidFill>
            <a:srgbClr val="3D332A">
              <a:alpha val="62000"/>
            </a:srgbClr>
          </a:solidFill>
        </p:spPr>
        <p:txBody>
          <a:bodyPr wrap="square" rtlCol="0">
            <a:spAutoFit/>
          </a:bodyPr>
          <a:lstStyle/>
          <a:p>
            <a:pPr algn="ctr"/>
            <a:r>
              <a:rPr lang="en-US" sz="5400" b="1" u="sng" dirty="0" smtClean="0">
                <a:solidFill>
                  <a:srgbClr val="DECC79"/>
                </a:solidFill>
                <a:latin typeface="Swiss 721 Condensed" panose="02000506040000020004" pitchFamily="2" charset="0"/>
              </a:rPr>
              <a:t>1 Peter 1:8</a:t>
            </a:r>
          </a:p>
          <a:p>
            <a:pPr algn="ctr"/>
            <a:r>
              <a:rPr lang="en-US" sz="5400" b="1" dirty="0" smtClean="0">
                <a:solidFill>
                  <a:srgbClr val="EFE8E1"/>
                </a:solidFill>
                <a:latin typeface="Swiss 721 Condensed" panose="02000506040000020004" pitchFamily="2" charset="0"/>
              </a:rPr>
              <a:t>whom having not seen you love. Though now you do not see Him, yet believing, you rejoice with joy inexpressible and full of glory,</a:t>
            </a:r>
          </a:p>
        </p:txBody>
      </p:sp>
    </p:spTree>
    <p:extLst>
      <p:ext uri="{BB962C8B-B14F-4D97-AF65-F5344CB8AC3E}">
        <p14:creationId xmlns:p14="http://schemas.microsoft.com/office/powerpoint/2010/main" val="1743751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3" y="0"/>
            <a:ext cx="8962769" cy="2585323"/>
          </a:xfrm>
          <a:prstGeom prst="rect">
            <a:avLst/>
          </a:prstGeom>
          <a:solidFill>
            <a:srgbClr val="3D332A">
              <a:alpha val="62000"/>
            </a:srgbClr>
          </a:solidFill>
        </p:spPr>
        <p:txBody>
          <a:bodyPr wrap="square" rtlCol="0">
            <a:spAutoFit/>
          </a:bodyPr>
          <a:lstStyle/>
          <a:p>
            <a:pPr algn="ctr"/>
            <a:r>
              <a:rPr lang="en-US" sz="5400" b="1" u="sng" dirty="0" smtClean="0">
                <a:solidFill>
                  <a:srgbClr val="DECC79"/>
                </a:solidFill>
                <a:latin typeface="Swiss 721 Condensed" panose="02000506040000020004" pitchFamily="2" charset="0"/>
              </a:rPr>
              <a:t>1 Peter 1:9</a:t>
            </a:r>
          </a:p>
          <a:p>
            <a:pPr algn="ctr"/>
            <a:r>
              <a:rPr lang="en-US" sz="5400" b="1" dirty="0" smtClean="0">
                <a:solidFill>
                  <a:srgbClr val="EFE8E1"/>
                </a:solidFill>
                <a:latin typeface="Swiss 721 Condensed" panose="02000506040000020004" pitchFamily="2" charset="0"/>
              </a:rPr>
              <a:t>receiving the end of your faith—the salvation of your souls.</a:t>
            </a:r>
          </a:p>
        </p:txBody>
      </p:sp>
    </p:spTree>
    <p:extLst>
      <p:ext uri="{BB962C8B-B14F-4D97-AF65-F5344CB8AC3E}">
        <p14:creationId xmlns:p14="http://schemas.microsoft.com/office/powerpoint/2010/main" val="3023875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8853" y="0"/>
            <a:ext cx="8962769" cy="4247317"/>
          </a:xfrm>
          <a:prstGeom prst="rect">
            <a:avLst/>
          </a:prstGeom>
          <a:solidFill>
            <a:srgbClr val="3D332A">
              <a:alpha val="62000"/>
            </a:srgbClr>
          </a:solidFill>
        </p:spPr>
        <p:txBody>
          <a:bodyPr wrap="square" rtlCol="0">
            <a:spAutoFit/>
          </a:bodyPr>
          <a:lstStyle/>
          <a:p>
            <a:pPr algn="ctr"/>
            <a:r>
              <a:rPr lang="en-US" sz="5400" b="1" u="sng" dirty="0" smtClean="0">
                <a:solidFill>
                  <a:srgbClr val="DECC79"/>
                </a:solidFill>
                <a:latin typeface="Swiss 721 Condensed" panose="02000506040000020004" pitchFamily="2" charset="0"/>
              </a:rPr>
              <a:t>1 Peter 1:10</a:t>
            </a:r>
          </a:p>
          <a:p>
            <a:pPr algn="ctr"/>
            <a:r>
              <a:rPr lang="en-US" sz="5400" b="1" dirty="0" smtClean="0">
                <a:solidFill>
                  <a:srgbClr val="EFE8E1"/>
                </a:solidFill>
                <a:latin typeface="Swiss 721 Condensed" panose="02000506040000020004" pitchFamily="2" charset="0"/>
              </a:rPr>
              <a:t>Of this salvation the prophets have inquired and searched carefully, who prophesied of the grace that would come to you,</a:t>
            </a:r>
          </a:p>
        </p:txBody>
      </p:sp>
    </p:spTree>
    <p:extLst>
      <p:ext uri="{BB962C8B-B14F-4D97-AF65-F5344CB8AC3E}">
        <p14:creationId xmlns:p14="http://schemas.microsoft.com/office/powerpoint/2010/main" val="3741905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TotalTime>
  <Words>828</Words>
  <Application>Microsoft Office PowerPoint</Application>
  <PresentationFormat>On-screen Show (4:3)</PresentationFormat>
  <Paragraphs>80</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Californian FB</vt:lpstr>
      <vt:lpstr>Swiss 721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8</cp:revision>
  <dcterms:created xsi:type="dcterms:W3CDTF">2018-01-26T15:03:05Z</dcterms:created>
  <dcterms:modified xsi:type="dcterms:W3CDTF">2018-01-26T16:06:16Z</dcterms:modified>
</cp:coreProperties>
</file>