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C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54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47533E-91AA-4BB3-BEDE-7FA73C8E1742}"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76781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47533E-91AA-4BB3-BEDE-7FA73C8E1742}"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24180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47533E-91AA-4BB3-BEDE-7FA73C8E1742}"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387630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47533E-91AA-4BB3-BEDE-7FA73C8E1742}"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93249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7533E-91AA-4BB3-BEDE-7FA73C8E1742}"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424790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47533E-91AA-4BB3-BEDE-7FA73C8E1742}"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346810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47533E-91AA-4BB3-BEDE-7FA73C8E1742}"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207604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47533E-91AA-4BB3-BEDE-7FA73C8E1742}"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326104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7533E-91AA-4BB3-BEDE-7FA73C8E1742}"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146394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7533E-91AA-4BB3-BEDE-7FA73C8E1742}"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415712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7533E-91AA-4BB3-BEDE-7FA73C8E1742}"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66DC9-F1F1-4008-AC30-E35ADC5C3170}" type="slidenum">
              <a:rPr lang="en-US" smtClean="0"/>
              <a:t>‹#›</a:t>
            </a:fld>
            <a:endParaRPr lang="en-US"/>
          </a:p>
        </p:txBody>
      </p:sp>
    </p:spTree>
    <p:extLst>
      <p:ext uri="{BB962C8B-B14F-4D97-AF65-F5344CB8AC3E}">
        <p14:creationId xmlns:p14="http://schemas.microsoft.com/office/powerpoint/2010/main" val="177444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7533E-91AA-4BB3-BEDE-7FA73C8E1742}" type="datetimeFigureOut">
              <a:rPr lang="en-US" smtClean="0"/>
              <a:t>10/13/2017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66DC9-F1F1-4008-AC30-E35ADC5C3170}" type="slidenum">
              <a:rPr lang="en-US" smtClean="0"/>
              <a:t>‹#›</a:t>
            </a:fld>
            <a:endParaRPr lang="en-US"/>
          </a:p>
        </p:txBody>
      </p:sp>
    </p:spTree>
    <p:extLst>
      <p:ext uri="{BB962C8B-B14F-4D97-AF65-F5344CB8AC3E}">
        <p14:creationId xmlns:p14="http://schemas.microsoft.com/office/powerpoint/2010/main" val="2762651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53365" y="455788"/>
            <a:ext cx="3426940" cy="1708160"/>
          </a:xfrm>
          <a:prstGeom prst="rect">
            <a:avLst/>
          </a:prstGeom>
          <a:noFill/>
        </p:spPr>
        <p:txBody>
          <a:bodyPr wrap="square" rtlCol="0">
            <a:spAutoFit/>
          </a:bodyPr>
          <a:lstStyle/>
          <a:p>
            <a:pPr algn="ctr"/>
            <a:r>
              <a:rPr lang="en-US" sz="10500" b="1" dirty="0" smtClean="0">
                <a:solidFill>
                  <a:srgbClr val="7CCA26"/>
                </a:solidFill>
                <a:latin typeface="Gill Sans MT Condensed" panose="020B0506020104020203" pitchFamily="34" charset="0"/>
              </a:rPr>
              <a:t>GRACE </a:t>
            </a:r>
            <a:endParaRPr lang="en-US" sz="10500" b="1" dirty="0">
              <a:solidFill>
                <a:srgbClr val="7CCA26"/>
              </a:solidFill>
              <a:latin typeface="Gill Sans MT Condensed" panose="020B0506020104020203" pitchFamily="34" charset="0"/>
            </a:endParaRPr>
          </a:p>
        </p:txBody>
      </p:sp>
      <p:sp>
        <p:nvSpPr>
          <p:cNvPr id="4" name="TextBox 3"/>
          <p:cNvSpPr txBox="1"/>
          <p:nvPr/>
        </p:nvSpPr>
        <p:spPr>
          <a:xfrm>
            <a:off x="1979141" y="1522773"/>
            <a:ext cx="7387281" cy="1708160"/>
          </a:xfrm>
          <a:prstGeom prst="rect">
            <a:avLst/>
          </a:prstGeom>
          <a:noFill/>
        </p:spPr>
        <p:txBody>
          <a:bodyPr wrap="square" rtlCol="0">
            <a:spAutoFit/>
          </a:bodyPr>
          <a:lstStyle/>
          <a:p>
            <a:pPr algn="ctr"/>
            <a:r>
              <a:rPr lang="en-US" sz="10500" b="1" dirty="0" smtClean="0">
                <a:solidFill>
                  <a:srgbClr val="7CCA26"/>
                </a:solidFill>
                <a:latin typeface="Gill Sans MT Condensed" panose="020B0506020104020203" pitchFamily="34" charset="0"/>
              </a:rPr>
              <a:t>UNLIKELY PLACES </a:t>
            </a:r>
            <a:endParaRPr lang="en-US" sz="10500" b="1" dirty="0">
              <a:solidFill>
                <a:srgbClr val="7CCA26"/>
              </a:solidFill>
              <a:latin typeface="Gill Sans MT Condensed" panose="020B0506020104020203" pitchFamily="34" charset="0"/>
            </a:endParaRPr>
          </a:p>
        </p:txBody>
      </p:sp>
      <p:sp>
        <p:nvSpPr>
          <p:cNvPr id="5" name="TextBox 4"/>
          <p:cNvSpPr txBox="1"/>
          <p:nvPr/>
        </p:nvSpPr>
        <p:spPr>
          <a:xfrm>
            <a:off x="6721047" y="352777"/>
            <a:ext cx="998836" cy="1862048"/>
          </a:xfrm>
          <a:prstGeom prst="rect">
            <a:avLst/>
          </a:prstGeom>
          <a:noFill/>
        </p:spPr>
        <p:txBody>
          <a:bodyPr wrap="square" rtlCol="0">
            <a:spAutoFit/>
          </a:bodyPr>
          <a:lstStyle/>
          <a:p>
            <a:r>
              <a:rPr lang="en-US" sz="11500" dirty="0" smtClean="0">
                <a:solidFill>
                  <a:schemeClr val="bg1"/>
                </a:solidFill>
                <a:latin typeface="Gill Sans MT Condensed" panose="020B0506020104020203" pitchFamily="34" charset="0"/>
              </a:rPr>
              <a:t>in</a:t>
            </a:r>
            <a:endParaRPr lang="en-US" sz="13800" dirty="0">
              <a:solidFill>
                <a:schemeClr val="bg1"/>
              </a:solidFill>
              <a:latin typeface="Gill Sans MT Condensed" panose="020B0506020104020203" pitchFamily="34" charset="0"/>
            </a:endParaRPr>
          </a:p>
        </p:txBody>
      </p:sp>
      <p:sp>
        <p:nvSpPr>
          <p:cNvPr id="7" name="TextBox 6"/>
          <p:cNvSpPr txBox="1"/>
          <p:nvPr/>
        </p:nvSpPr>
        <p:spPr>
          <a:xfrm>
            <a:off x="4357815" y="2059281"/>
            <a:ext cx="3698790" cy="1323439"/>
          </a:xfrm>
          <a:prstGeom prst="rect">
            <a:avLst/>
          </a:prstGeom>
          <a:noFill/>
        </p:spPr>
        <p:txBody>
          <a:bodyPr wrap="square" rtlCol="0">
            <a:spAutoFit/>
          </a:bodyPr>
          <a:lstStyle/>
          <a:p>
            <a:r>
              <a:rPr lang="en-US" sz="8000" dirty="0" smtClean="0">
                <a:solidFill>
                  <a:schemeClr val="bg1"/>
                </a:solidFill>
                <a:latin typeface="Gill Sans MT Condensed" panose="020B0506020104020203" pitchFamily="34" charset="0"/>
              </a:rPr>
              <a:t>______</a:t>
            </a:r>
            <a:endParaRPr lang="en-US" sz="8800" dirty="0">
              <a:solidFill>
                <a:schemeClr val="bg1"/>
              </a:solidFill>
              <a:latin typeface="Gill Sans MT Condensed" panose="020B0506020104020203" pitchFamily="34" charset="0"/>
            </a:endParaRPr>
          </a:p>
        </p:txBody>
      </p:sp>
      <p:sp>
        <p:nvSpPr>
          <p:cNvPr id="8" name="TextBox 7"/>
          <p:cNvSpPr txBox="1"/>
          <p:nvPr/>
        </p:nvSpPr>
        <p:spPr>
          <a:xfrm>
            <a:off x="4292943" y="3279430"/>
            <a:ext cx="3426940" cy="1107996"/>
          </a:xfrm>
          <a:prstGeom prst="rect">
            <a:avLst/>
          </a:prstGeom>
          <a:noFill/>
        </p:spPr>
        <p:txBody>
          <a:bodyPr wrap="square" rtlCol="0">
            <a:spAutoFit/>
          </a:bodyPr>
          <a:lstStyle/>
          <a:p>
            <a:pPr algn="ctr"/>
            <a:r>
              <a:rPr lang="en-US" sz="6600" b="1" dirty="0" smtClean="0">
                <a:solidFill>
                  <a:srgbClr val="7CCA26"/>
                </a:solidFill>
                <a:latin typeface="Gill Sans MT Condensed" panose="020B0506020104020203" pitchFamily="34" charset="0"/>
              </a:rPr>
              <a:t>Jonah 3:4-10 </a:t>
            </a:r>
            <a:endParaRPr lang="en-US" sz="6600" b="1" dirty="0">
              <a:solidFill>
                <a:srgbClr val="7CCA26"/>
              </a:solidFill>
              <a:latin typeface="Gill Sans MT Condensed" panose="020B0506020104020203" pitchFamily="34" charset="0"/>
            </a:endParaRPr>
          </a:p>
        </p:txBody>
      </p:sp>
    </p:spTree>
    <p:extLst>
      <p:ext uri="{BB962C8B-B14F-4D97-AF65-F5344CB8AC3E}">
        <p14:creationId xmlns:p14="http://schemas.microsoft.com/office/powerpoint/2010/main" val="107639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4770537"/>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To avoid the Lord </a:t>
            </a:r>
          </a:p>
          <a:p>
            <a:pPr algn="ctr"/>
            <a:r>
              <a:rPr lang="en-US" sz="7200" b="1" dirty="0" smtClean="0">
                <a:solidFill>
                  <a:schemeClr val="bg1"/>
                </a:solidFill>
                <a:latin typeface="Swiss 721 Condensed" panose="02000506040000020004" pitchFamily="2" charset="0"/>
              </a:rPr>
              <a:t>is to avoid true </a:t>
            </a:r>
            <a:r>
              <a:rPr lang="en-US" sz="7200" b="1" u="sng" dirty="0" smtClean="0">
                <a:solidFill>
                  <a:srgbClr val="7CCA26"/>
                </a:solidFill>
                <a:latin typeface="Swiss 721 Condensed" panose="02000506040000020004" pitchFamily="2" charset="0"/>
              </a:rPr>
              <a:t>CONFESSION</a:t>
            </a:r>
            <a:r>
              <a:rPr lang="en-US" sz="7200" b="1" dirty="0" smtClean="0">
                <a:solidFill>
                  <a:schemeClr val="bg1"/>
                </a:solidFill>
                <a:latin typeface="Swiss 721 Condensed" panose="02000506040000020004" pitchFamily="2" charset="0"/>
              </a:rPr>
              <a:t>.</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217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4770537"/>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To avoid true </a:t>
            </a:r>
          </a:p>
          <a:p>
            <a:pPr algn="ctr"/>
            <a:r>
              <a:rPr lang="en-US" sz="7200" b="1" dirty="0" smtClean="0">
                <a:solidFill>
                  <a:schemeClr val="bg1"/>
                </a:solidFill>
                <a:latin typeface="Swiss 721 Condensed" panose="02000506040000020004" pitchFamily="2" charset="0"/>
              </a:rPr>
              <a:t>confession is to miss true </a:t>
            </a:r>
            <a:r>
              <a:rPr lang="en-US" sz="7200" b="1" u="sng" dirty="0" smtClean="0">
                <a:solidFill>
                  <a:srgbClr val="7CCA26"/>
                </a:solidFill>
                <a:latin typeface="Swiss 721 Condensed" panose="02000506040000020004" pitchFamily="2" charset="0"/>
              </a:rPr>
              <a:t>FORGIVENESS</a:t>
            </a:r>
            <a:r>
              <a:rPr lang="en-US" sz="7200" b="1" dirty="0" smtClean="0">
                <a:solidFill>
                  <a:schemeClr val="bg1"/>
                </a:solidFill>
                <a:latin typeface="Swiss 721 Condensed" panose="02000506040000020004" pitchFamily="2" charset="0"/>
              </a:rPr>
              <a:t>.</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035024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5355312"/>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True repentance and confession changes people radically in their</a:t>
            </a:r>
          </a:p>
          <a:p>
            <a:pPr algn="ctr"/>
            <a:r>
              <a:rPr lang="en-US" sz="7200" b="1" u="sng" dirty="0" smtClean="0">
                <a:solidFill>
                  <a:srgbClr val="7CCA26"/>
                </a:solidFill>
                <a:latin typeface="Swiss 721 Condensed" panose="02000506040000020004" pitchFamily="2" charset="0"/>
              </a:rPr>
              <a:t>PUBLIC</a:t>
            </a:r>
            <a:r>
              <a:rPr lang="en-US" sz="7200" b="1" dirty="0" smtClean="0">
                <a:solidFill>
                  <a:schemeClr val="bg1"/>
                </a:solidFill>
                <a:latin typeface="Swiss 721 Condensed" panose="02000506040000020004" pitchFamily="2" charset="0"/>
              </a:rPr>
              <a:t> lives.</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940291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6309420"/>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JONAH 3:7</a:t>
            </a:r>
          </a:p>
          <a:p>
            <a:pPr algn="ctr"/>
            <a:r>
              <a:rPr lang="en-US" sz="5000" b="1" dirty="0" smtClean="0">
                <a:solidFill>
                  <a:schemeClr val="bg1"/>
                </a:solidFill>
                <a:latin typeface="Swiss 721 Condensed" panose="02000506040000020004" pitchFamily="2" charset="0"/>
              </a:rPr>
              <a:t>And he caused it to be proclaimed and published throughout Nineveh by the decree of the king and his nobles, saying, Let neither man nor beast, herd nor flock, taste anything; do not let them eat, or drink water.</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7035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5909310"/>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JONAH 3:8</a:t>
            </a:r>
          </a:p>
          <a:p>
            <a:pPr algn="ctr"/>
            <a:r>
              <a:rPr lang="en-US" sz="5400" b="1" dirty="0" smtClean="0">
                <a:solidFill>
                  <a:schemeClr val="bg1"/>
                </a:solidFill>
                <a:latin typeface="Swiss 721 Condensed" panose="02000506040000020004" pitchFamily="2" charset="0"/>
              </a:rPr>
              <a:t>But let man and beast be covered with sackcloth, and cry mightily to God; yes, let every one turn from his evil way and from the violence that is in his hands.</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934555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4247317"/>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JONAH 3:9</a:t>
            </a:r>
          </a:p>
          <a:p>
            <a:pPr algn="ctr"/>
            <a:r>
              <a:rPr lang="en-US" sz="5400" b="1" dirty="0" smtClean="0">
                <a:solidFill>
                  <a:schemeClr val="bg1"/>
                </a:solidFill>
                <a:latin typeface="Swiss 721 Condensed" panose="02000506040000020004" pitchFamily="2" charset="0"/>
              </a:rPr>
              <a:t>Who can tell if God will turn and relent, and turn away from His fierce anger, so that we may not perish?</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275015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5909310"/>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JONAH 3:10</a:t>
            </a:r>
          </a:p>
          <a:p>
            <a:pPr algn="ctr"/>
            <a:r>
              <a:rPr lang="en-US" sz="5400" b="1" dirty="0" smtClean="0">
                <a:solidFill>
                  <a:schemeClr val="bg1"/>
                </a:solidFill>
                <a:latin typeface="Swiss 721 Condensed" panose="02000506040000020004" pitchFamily="2" charset="0"/>
              </a:rPr>
              <a:t>Then God saw their works, that they turned from their evil way; and God relented from the disaster that He had said He would bring upon them, and He did not do it.</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077283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4770537"/>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God responded </a:t>
            </a:r>
          </a:p>
          <a:p>
            <a:pPr algn="ctr"/>
            <a:r>
              <a:rPr lang="en-US" sz="7200" b="1" dirty="0" smtClean="0">
                <a:solidFill>
                  <a:schemeClr val="bg1"/>
                </a:solidFill>
                <a:latin typeface="Swiss 721 Condensed" panose="02000506040000020004" pitchFamily="2" charset="0"/>
              </a:rPr>
              <a:t>with </a:t>
            </a:r>
            <a:r>
              <a:rPr lang="en-US" sz="7200" b="1" u="sng" dirty="0" smtClean="0">
                <a:solidFill>
                  <a:srgbClr val="7CCA26"/>
                </a:solidFill>
                <a:latin typeface="Swiss 721 Condensed" panose="02000506040000020004" pitchFamily="2" charset="0"/>
              </a:rPr>
              <a:t>GRACE</a:t>
            </a:r>
            <a:r>
              <a:rPr lang="en-US" sz="7200" b="1" dirty="0" smtClean="0">
                <a:solidFill>
                  <a:srgbClr val="7CCA26"/>
                </a:solidFill>
                <a:latin typeface="Swiss 721 Condensed" panose="02000506040000020004" pitchFamily="2" charset="0"/>
              </a:rPr>
              <a:t> </a:t>
            </a:r>
            <a:r>
              <a:rPr lang="en-US" sz="7200" b="1" dirty="0" smtClean="0">
                <a:solidFill>
                  <a:schemeClr val="bg1"/>
                </a:solidFill>
                <a:latin typeface="Swiss 721 Condensed" panose="02000506040000020004" pitchFamily="2" charset="0"/>
              </a:rPr>
              <a:t>to their change of heart.</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10584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4770537"/>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God’s grace </a:t>
            </a:r>
          </a:p>
          <a:p>
            <a:pPr algn="ctr"/>
            <a:r>
              <a:rPr lang="en-US" sz="7200" b="1" dirty="0" smtClean="0">
                <a:solidFill>
                  <a:schemeClr val="bg1"/>
                </a:solidFill>
                <a:latin typeface="Swiss 721 Condensed" panose="02000506040000020004" pitchFamily="2" charset="0"/>
              </a:rPr>
              <a:t>breaks through in </a:t>
            </a:r>
          </a:p>
          <a:p>
            <a:pPr algn="ctr"/>
            <a:r>
              <a:rPr lang="en-US" sz="7200" b="1" u="sng" dirty="0" smtClean="0">
                <a:solidFill>
                  <a:srgbClr val="7CCA26"/>
                </a:solidFill>
                <a:latin typeface="Swiss 721 Condensed" panose="02000506040000020004" pitchFamily="2" charset="0"/>
              </a:rPr>
              <a:t>UNEXPECTED</a:t>
            </a:r>
            <a:r>
              <a:rPr lang="en-US" sz="7200" b="1" dirty="0" smtClean="0">
                <a:solidFill>
                  <a:srgbClr val="7CCA26"/>
                </a:solidFill>
                <a:latin typeface="Swiss 721 Condensed" panose="02000506040000020004" pitchFamily="2" charset="0"/>
              </a:rPr>
              <a:t> </a:t>
            </a:r>
            <a:r>
              <a:rPr lang="en-US" sz="7200" b="1" dirty="0" smtClean="0">
                <a:solidFill>
                  <a:schemeClr val="bg1"/>
                </a:solidFill>
                <a:latin typeface="Swiss 721 Condensed" panose="02000506040000020004" pitchFamily="2" charset="0"/>
              </a:rPr>
              <a:t>ways.</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67408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14" b="6594"/>
          <a:stretch/>
        </p:blipFill>
        <p:spPr>
          <a:xfrm>
            <a:off x="10904" y="470083"/>
            <a:ext cx="9133096" cy="5947192"/>
          </a:xfrm>
          <a:prstGeom prst="rect">
            <a:avLst/>
          </a:prstGeom>
        </p:spPr>
      </p:pic>
    </p:spTree>
    <p:extLst>
      <p:ext uri="{BB962C8B-B14F-4D97-AF65-F5344CB8AC3E}">
        <p14:creationId xmlns:p14="http://schemas.microsoft.com/office/powerpoint/2010/main" val="176744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58" y="2058"/>
            <a:ext cx="6855941" cy="6855941"/>
          </a:xfrm>
          <a:prstGeom prst="rect">
            <a:avLst/>
          </a:prstGeom>
        </p:spPr>
      </p:pic>
    </p:spTree>
    <p:extLst>
      <p:ext uri="{BB962C8B-B14F-4D97-AF65-F5344CB8AC3E}">
        <p14:creationId xmlns:p14="http://schemas.microsoft.com/office/powerpoint/2010/main" val="2900042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3662541"/>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Confess all </a:t>
            </a:r>
          </a:p>
          <a:p>
            <a:pPr algn="ctr"/>
            <a:r>
              <a:rPr lang="en-US" sz="7200" b="1" u="sng" dirty="0" smtClean="0">
                <a:solidFill>
                  <a:srgbClr val="7CCA26"/>
                </a:solidFill>
                <a:latin typeface="Swiss 721 Condensed" panose="02000506040000020004" pitchFamily="2" charset="0"/>
              </a:rPr>
              <a:t>KNOWN</a:t>
            </a:r>
            <a:r>
              <a:rPr lang="en-US" sz="7200" b="1" dirty="0" smtClean="0">
                <a:solidFill>
                  <a:srgbClr val="7CCA26"/>
                </a:solidFill>
                <a:latin typeface="Swiss 721 Condensed" panose="02000506040000020004" pitchFamily="2" charset="0"/>
              </a:rPr>
              <a:t> </a:t>
            </a:r>
            <a:r>
              <a:rPr lang="en-US" sz="7200" b="1" dirty="0" smtClean="0">
                <a:solidFill>
                  <a:schemeClr val="bg1"/>
                </a:solidFill>
                <a:latin typeface="Swiss 721 Condensed" panose="02000506040000020004" pitchFamily="2" charset="0"/>
              </a:rPr>
              <a:t>sin.</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2390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3662541"/>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Get rid of all</a:t>
            </a:r>
          </a:p>
          <a:p>
            <a:pPr algn="ctr"/>
            <a:r>
              <a:rPr lang="en-US" sz="7200" b="1" u="sng" dirty="0" smtClean="0">
                <a:solidFill>
                  <a:srgbClr val="7CCA26"/>
                </a:solidFill>
                <a:latin typeface="Swiss 721 Condensed" panose="02000506040000020004" pitchFamily="2" charset="0"/>
              </a:rPr>
              <a:t>DOUBTFUL</a:t>
            </a:r>
            <a:r>
              <a:rPr lang="en-US" sz="7200" b="1" dirty="0" smtClean="0">
                <a:solidFill>
                  <a:srgbClr val="7CCA26"/>
                </a:solidFill>
                <a:latin typeface="Swiss 721 Condensed" panose="02000506040000020004" pitchFamily="2" charset="0"/>
              </a:rPr>
              <a:t> </a:t>
            </a:r>
            <a:r>
              <a:rPr lang="en-US" sz="7200" b="1" dirty="0" smtClean="0">
                <a:solidFill>
                  <a:schemeClr val="bg1"/>
                </a:solidFill>
                <a:latin typeface="Swiss 721 Condensed" panose="02000506040000020004" pitchFamily="2" charset="0"/>
              </a:rPr>
              <a:t>things.</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6088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3662541"/>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Follow intently the</a:t>
            </a:r>
          </a:p>
          <a:p>
            <a:pPr algn="ctr"/>
            <a:r>
              <a:rPr lang="en-US" sz="7200" b="1" u="sng" dirty="0" smtClean="0">
                <a:solidFill>
                  <a:srgbClr val="7CCA26"/>
                </a:solidFill>
                <a:latin typeface="Swiss 721 Condensed" panose="02000506040000020004" pitchFamily="2" charset="0"/>
              </a:rPr>
              <a:t>HOLY</a:t>
            </a:r>
            <a:r>
              <a:rPr lang="en-US" sz="7200" b="1" dirty="0" smtClean="0">
                <a:solidFill>
                  <a:srgbClr val="7CCA26"/>
                </a:solidFill>
                <a:latin typeface="Swiss 721 Condensed" panose="02000506040000020004" pitchFamily="2" charset="0"/>
              </a:rPr>
              <a:t> </a:t>
            </a:r>
            <a:r>
              <a:rPr lang="en-US" sz="7200" b="1" u="sng" dirty="0" smtClean="0">
                <a:solidFill>
                  <a:srgbClr val="7CCA26"/>
                </a:solidFill>
                <a:latin typeface="Swiss 721 Condensed" panose="02000506040000020004" pitchFamily="2" charset="0"/>
              </a:rPr>
              <a:t>SPIRIT</a:t>
            </a:r>
            <a:r>
              <a:rPr lang="en-US" sz="7200" b="1" dirty="0" smtClean="0">
                <a:solidFill>
                  <a:schemeClr val="bg1"/>
                </a:solidFill>
                <a:latin typeface="Swiss 721 Condensed" panose="02000506040000020004" pitchFamily="2" charset="0"/>
              </a:rPr>
              <a:t>.</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396900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3662541"/>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Make Christ known </a:t>
            </a:r>
          </a:p>
          <a:p>
            <a:pPr algn="ctr"/>
            <a:r>
              <a:rPr lang="en-US" sz="7200" b="1" dirty="0" smtClean="0">
                <a:solidFill>
                  <a:schemeClr val="bg1"/>
                </a:solidFill>
                <a:latin typeface="Swiss 721 Condensed" panose="02000506040000020004" pitchFamily="2" charset="0"/>
              </a:rPr>
              <a:t>in your </a:t>
            </a:r>
            <a:r>
              <a:rPr lang="en-US" sz="7200" b="1" u="sng" dirty="0" smtClean="0">
                <a:solidFill>
                  <a:srgbClr val="7CCA26"/>
                </a:solidFill>
                <a:latin typeface="Swiss 721 Condensed" panose="02000506040000020004" pitchFamily="2" charset="0"/>
              </a:rPr>
              <a:t>PUBLIC</a:t>
            </a:r>
            <a:r>
              <a:rPr lang="en-US" sz="7200" b="1" dirty="0" smtClean="0">
                <a:solidFill>
                  <a:srgbClr val="7CCA26"/>
                </a:solidFill>
                <a:latin typeface="Swiss 721 Condensed" panose="02000506040000020004" pitchFamily="2" charset="0"/>
              </a:rPr>
              <a:t> </a:t>
            </a:r>
            <a:r>
              <a:rPr lang="en-US" sz="7200" b="1" dirty="0" smtClean="0">
                <a:solidFill>
                  <a:schemeClr val="bg1"/>
                </a:solidFill>
                <a:latin typeface="Swiss 721 Condensed" panose="02000506040000020004" pitchFamily="2" charset="0"/>
              </a:rPr>
              <a:t>life.</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407268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53365" y="455788"/>
            <a:ext cx="3426940" cy="1708160"/>
          </a:xfrm>
          <a:prstGeom prst="rect">
            <a:avLst/>
          </a:prstGeom>
          <a:noFill/>
        </p:spPr>
        <p:txBody>
          <a:bodyPr wrap="square" rtlCol="0">
            <a:spAutoFit/>
          </a:bodyPr>
          <a:lstStyle/>
          <a:p>
            <a:pPr algn="ctr"/>
            <a:r>
              <a:rPr lang="en-US" sz="10500" b="1" dirty="0" smtClean="0">
                <a:solidFill>
                  <a:srgbClr val="7CCA26"/>
                </a:solidFill>
                <a:latin typeface="Gill Sans MT Condensed" panose="020B0506020104020203" pitchFamily="34" charset="0"/>
              </a:rPr>
              <a:t>GRACE </a:t>
            </a:r>
            <a:endParaRPr lang="en-US" sz="10500" b="1" dirty="0">
              <a:solidFill>
                <a:srgbClr val="7CCA26"/>
              </a:solidFill>
              <a:latin typeface="Gill Sans MT Condensed" panose="020B0506020104020203" pitchFamily="34" charset="0"/>
            </a:endParaRPr>
          </a:p>
        </p:txBody>
      </p:sp>
      <p:sp>
        <p:nvSpPr>
          <p:cNvPr id="4" name="TextBox 3"/>
          <p:cNvSpPr txBox="1"/>
          <p:nvPr/>
        </p:nvSpPr>
        <p:spPr>
          <a:xfrm>
            <a:off x="1979141" y="1522773"/>
            <a:ext cx="7387281" cy="1708160"/>
          </a:xfrm>
          <a:prstGeom prst="rect">
            <a:avLst/>
          </a:prstGeom>
          <a:noFill/>
        </p:spPr>
        <p:txBody>
          <a:bodyPr wrap="square" rtlCol="0">
            <a:spAutoFit/>
          </a:bodyPr>
          <a:lstStyle/>
          <a:p>
            <a:pPr algn="ctr"/>
            <a:r>
              <a:rPr lang="en-US" sz="10500" b="1" dirty="0" smtClean="0">
                <a:solidFill>
                  <a:srgbClr val="7CCA26"/>
                </a:solidFill>
                <a:latin typeface="Gill Sans MT Condensed" panose="020B0506020104020203" pitchFamily="34" charset="0"/>
              </a:rPr>
              <a:t>UNLIKELY PLACES </a:t>
            </a:r>
            <a:endParaRPr lang="en-US" sz="10500" b="1" dirty="0">
              <a:solidFill>
                <a:srgbClr val="7CCA26"/>
              </a:solidFill>
              <a:latin typeface="Gill Sans MT Condensed" panose="020B0506020104020203" pitchFamily="34" charset="0"/>
            </a:endParaRPr>
          </a:p>
        </p:txBody>
      </p:sp>
      <p:sp>
        <p:nvSpPr>
          <p:cNvPr id="5" name="TextBox 4"/>
          <p:cNvSpPr txBox="1"/>
          <p:nvPr/>
        </p:nvSpPr>
        <p:spPr>
          <a:xfrm>
            <a:off x="6721047" y="352777"/>
            <a:ext cx="998836" cy="1862048"/>
          </a:xfrm>
          <a:prstGeom prst="rect">
            <a:avLst/>
          </a:prstGeom>
          <a:noFill/>
        </p:spPr>
        <p:txBody>
          <a:bodyPr wrap="square" rtlCol="0">
            <a:spAutoFit/>
          </a:bodyPr>
          <a:lstStyle/>
          <a:p>
            <a:r>
              <a:rPr lang="en-US" sz="11500" dirty="0" smtClean="0">
                <a:solidFill>
                  <a:schemeClr val="bg1"/>
                </a:solidFill>
                <a:latin typeface="Gill Sans MT Condensed" panose="020B0506020104020203" pitchFamily="34" charset="0"/>
              </a:rPr>
              <a:t>in</a:t>
            </a:r>
            <a:endParaRPr lang="en-US" sz="13800" dirty="0">
              <a:solidFill>
                <a:schemeClr val="bg1"/>
              </a:solidFill>
              <a:latin typeface="Gill Sans MT Condensed" panose="020B0506020104020203" pitchFamily="34" charset="0"/>
            </a:endParaRPr>
          </a:p>
        </p:txBody>
      </p:sp>
      <p:sp>
        <p:nvSpPr>
          <p:cNvPr id="7" name="TextBox 6"/>
          <p:cNvSpPr txBox="1"/>
          <p:nvPr/>
        </p:nvSpPr>
        <p:spPr>
          <a:xfrm>
            <a:off x="4357815" y="2059281"/>
            <a:ext cx="3698790" cy="1323439"/>
          </a:xfrm>
          <a:prstGeom prst="rect">
            <a:avLst/>
          </a:prstGeom>
          <a:noFill/>
        </p:spPr>
        <p:txBody>
          <a:bodyPr wrap="square" rtlCol="0">
            <a:spAutoFit/>
          </a:bodyPr>
          <a:lstStyle/>
          <a:p>
            <a:r>
              <a:rPr lang="en-US" sz="8000" dirty="0" smtClean="0">
                <a:solidFill>
                  <a:schemeClr val="bg1"/>
                </a:solidFill>
                <a:latin typeface="Gill Sans MT Condensed" panose="020B0506020104020203" pitchFamily="34" charset="0"/>
              </a:rPr>
              <a:t>______</a:t>
            </a:r>
            <a:endParaRPr lang="en-US" sz="8800" dirty="0">
              <a:solidFill>
                <a:schemeClr val="bg1"/>
              </a:solidFill>
              <a:latin typeface="Gill Sans MT Condensed" panose="020B0506020104020203" pitchFamily="34" charset="0"/>
            </a:endParaRPr>
          </a:p>
        </p:txBody>
      </p:sp>
      <p:sp>
        <p:nvSpPr>
          <p:cNvPr id="8" name="TextBox 7"/>
          <p:cNvSpPr txBox="1"/>
          <p:nvPr/>
        </p:nvSpPr>
        <p:spPr>
          <a:xfrm>
            <a:off x="4292943" y="3279430"/>
            <a:ext cx="3426940" cy="1107996"/>
          </a:xfrm>
          <a:prstGeom prst="rect">
            <a:avLst/>
          </a:prstGeom>
          <a:noFill/>
        </p:spPr>
        <p:txBody>
          <a:bodyPr wrap="square" rtlCol="0">
            <a:spAutoFit/>
          </a:bodyPr>
          <a:lstStyle/>
          <a:p>
            <a:pPr algn="ctr"/>
            <a:r>
              <a:rPr lang="en-US" sz="6600" b="1" dirty="0" smtClean="0">
                <a:solidFill>
                  <a:srgbClr val="7CCA26"/>
                </a:solidFill>
                <a:latin typeface="Gill Sans MT Condensed" panose="020B0506020104020203" pitchFamily="34" charset="0"/>
              </a:rPr>
              <a:t>Jonah 3:4-10 </a:t>
            </a:r>
            <a:endParaRPr lang="en-US" sz="6600" b="1" dirty="0">
              <a:solidFill>
                <a:srgbClr val="7CCA26"/>
              </a:solidFill>
              <a:latin typeface="Gill Sans MT Condensed" panose="020B0506020104020203" pitchFamily="34" charset="0"/>
            </a:endParaRPr>
          </a:p>
        </p:txBody>
      </p:sp>
    </p:spTree>
    <p:extLst>
      <p:ext uri="{BB962C8B-B14F-4D97-AF65-F5344CB8AC3E}">
        <p14:creationId xmlns:p14="http://schemas.microsoft.com/office/powerpoint/2010/main" val="532234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0"/>
            <a:ext cx="7886700" cy="6858000"/>
          </a:xfrm>
          <a:prstGeom prst="rect">
            <a:avLst/>
          </a:prstGeom>
        </p:spPr>
      </p:pic>
      <p:sp>
        <p:nvSpPr>
          <p:cNvPr id="3" name="TextBox 2"/>
          <p:cNvSpPr txBox="1"/>
          <p:nvPr/>
        </p:nvSpPr>
        <p:spPr>
          <a:xfrm rot="21234294">
            <a:off x="1499287" y="1416908"/>
            <a:ext cx="5931244" cy="2646878"/>
          </a:xfrm>
          <a:prstGeom prst="rect">
            <a:avLst/>
          </a:prstGeom>
          <a:noFill/>
        </p:spPr>
        <p:txBody>
          <a:bodyPr wrap="square" rtlCol="0">
            <a:spAutoFit/>
          </a:bodyPr>
          <a:lstStyle/>
          <a:p>
            <a:pPr algn="ctr"/>
            <a:r>
              <a:rPr lang="en-US" sz="16600" dirty="0" smtClean="0">
                <a:latin typeface="Bernard MT Condensed" panose="02050806060905020404" pitchFamily="18" charset="0"/>
              </a:rPr>
              <a:t>GUILT</a:t>
            </a:r>
            <a:endParaRPr lang="en-US" sz="16600" dirty="0">
              <a:latin typeface="Bernard MT Condensed" panose="02050806060905020404" pitchFamily="18" charset="0"/>
            </a:endParaRPr>
          </a:p>
        </p:txBody>
      </p:sp>
    </p:spTree>
    <p:extLst>
      <p:ext uri="{BB962C8B-B14F-4D97-AF65-F5344CB8AC3E}">
        <p14:creationId xmlns:p14="http://schemas.microsoft.com/office/powerpoint/2010/main" val="107288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3416320"/>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1 TIMOTHY 2:5</a:t>
            </a:r>
          </a:p>
          <a:p>
            <a:pPr algn="ctr"/>
            <a:r>
              <a:rPr lang="en-US" sz="5400" b="1" dirty="0" smtClean="0">
                <a:solidFill>
                  <a:schemeClr val="bg1"/>
                </a:solidFill>
                <a:latin typeface="Swiss 721 Condensed" panose="02000506040000020004" pitchFamily="2" charset="0"/>
              </a:rPr>
              <a:t>For there is one God and one Mediator between God and men, the Man Christ Jesus,</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07194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5078313"/>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JONAH 3:4</a:t>
            </a:r>
          </a:p>
          <a:p>
            <a:pPr algn="ctr"/>
            <a:r>
              <a:rPr lang="en-US" sz="5400" b="1" dirty="0" smtClean="0">
                <a:solidFill>
                  <a:schemeClr val="bg1"/>
                </a:solidFill>
                <a:latin typeface="Swiss 721 Condensed" panose="02000506040000020004" pitchFamily="2" charset="0"/>
              </a:rPr>
              <a:t>And Jonah began to enter the city on the first day’s walk. Then he cried out and said, “Yet forty days, and Nineveh shall be overthrown!”</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804359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677" y="0"/>
            <a:ext cx="7171162" cy="6869719"/>
          </a:xfrm>
          <a:prstGeom prst="rect">
            <a:avLst/>
          </a:prstGeom>
        </p:spPr>
      </p:pic>
    </p:spTree>
    <p:extLst>
      <p:ext uri="{BB962C8B-B14F-4D97-AF65-F5344CB8AC3E}">
        <p14:creationId xmlns:p14="http://schemas.microsoft.com/office/powerpoint/2010/main" val="1236160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4247317"/>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JONAH 3:5</a:t>
            </a:r>
          </a:p>
          <a:p>
            <a:pPr algn="ctr"/>
            <a:r>
              <a:rPr lang="en-US" sz="5400" b="1" dirty="0" smtClean="0">
                <a:solidFill>
                  <a:schemeClr val="bg1"/>
                </a:solidFill>
                <a:latin typeface="Swiss 721 Condensed" panose="02000506040000020004" pitchFamily="2" charset="0"/>
              </a:rPr>
              <a:t>So the people of Nineveh believed God, proclaimed a fast, and put on sackcloth, from the greatest to the least of them.</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8394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5078313"/>
          </a:xfrm>
          <a:prstGeom prst="rect">
            <a:avLst/>
          </a:prstGeom>
          <a:noFill/>
        </p:spPr>
        <p:txBody>
          <a:bodyPr wrap="square" rtlCol="0">
            <a:spAutoFit/>
          </a:bodyPr>
          <a:lstStyle/>
          <a:p>
            <a:pPr algn="ctr"/>
            <a:r>
              <a:rPr lang="en-US" sz="5400" b="1" u="sng" dirty="0" smtClean="0">
                <a:solidFill>
                  <a:srgbClr val="7CCA26"/>
                </a:solidFill>
                <a:latin typeface="Swiss 721 Condensed" panose="02000506040000020004" pitchFamily="2" charset="0"/>
              </a:rPr>
              <a:t>JONAH 3:6</a:t>
            </a:r>
          </a:p>
          <a:p>
            <a:pPr algn="ctr"/>
            <a:r>
              <a:rPr lang="en-US" sz="5400" b="1" dirty="0" smtClean="0">
                <a:solidFill>
                  <a:schemeClr val="bg1"/>
                </a:solidFill>
                <a:latin typeface="Swiss 721 Condensed" panose="02000506040000020004" pitchFamily="2" charset="0"/>
              </a:rPr>
              <a:t>Then word came to the king of Nineveh; and he arose from his throne and laid aside his robe, covered himself with sackcloth and sat in ashes.</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527711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64757"/>
            <a:ext cx="8773298" cy="5355312"/>
          </a:xfrm>
          <a:prstGeom prst="rect">
            <a:avLst/>
          </a:prstGeom>
          <a:noFill/>
        </p:spPr>
        <p:txBody>
          <a:bodyPr wrap="square" rtlCol="0">
            <a:spAutoFit/>
          </a:bodyPr>
          <a:lstStyle/>
          <a:p>
            <a:pPr algn="ctr"/>
            <a:endParaRPr lang="en-US" sz="4400" b="1" dirty="0" smtClean="0">
              <a:solidFill>
                <a:schemeClr val="bg1"/>
              </a:solidFill>
              <a:latin typeface="Swiss 721 Condensed" panose="02000506040000020004" pitchFamily="2" charset="0"/>
            </a:endParaRPr>
          </a:p>
          <a:p>
            <a:pPr algn="ctr"/>
            <a:r>
              <a:rPr lang="en-US" sz="7200" b="1" dirty="0" smtClean="0">
                <a:solidFill>
                  <a:schemeClr val="bg1"/>
                </a:solidFill>
                <a:latin typeface="Swiss 721 Condensed" panose="02000506040000020004" pitchFamily="2" charset="0"/>
              </a:rPr>
              <a:t>True repentance and confession changes people radically in their</a:t>
            </a:r>
          </a:p>
          <a:p>
            <a:pPr algn="ctr"/>
            <a:r>
              <a:rPr lang="en-US" sz="7200" b="1" u="sng" dirty="0" smtClean="0">
                <a:solidFill>
                  <a:srgbClr val="7CCA26"/>
                </a:solidFill>
                <a:latin typeface="Swiss 721 Condensed" panose="02000506040000020004" pitchFamily="2" charset="0"/>
              </a:rPr>
              <a:t>PERSONAL</a:t>
            </a:r>
            <a:r>
              <a:rPr lang="en-US" sz="7200" b="1" dirty="0" smtClean="0">
                <a:solidFill>
                  <a:schemeClr val="bg1"/>
                </a:solidFill>
                <a:latin typeface="Swiss 721 Condensed" panose="02000506040000020004" pitchFamily="2" charset="0"/>
              </a:rPr>
              <a:t> lives.</a:t>
            </a:r>
            <a:endParaRPr lang="en-US" sz="72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960951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369</Words>
  <Application>Microsoft Office PowerPoint</Application>
  <PresentationFormat>On-screen Show (4:3)</PresentationFormat>
  <Paragraphs>66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Bernard MT Condensed</vt:lpstr>
      <vt:lpstr>Calibri</vt:lpstr>
      <vt:lpstr>Calibri Light</vt:lpstr>
      <vt:lpstr>Gill Sans MT Condensed</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7</cp:revision>
  <dcterms:created xsi:type="dcterms:W3CDTF">2017-10-13T15:02:21Z</dcterms:created>
  <dcterms:modified xsi:type="dcterms:W3CDTF">2017-10-13T15:56:42Z</dcterms:modified>
</cp:coreProperties>
</file>