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7" r:id="rId2"/>
    <p:sldId id="260" r:id="rId3"/>
    <p:sldId id="261" r:id="rId4"/>
    <p:sldId id="262" r:id="rId5"/>
    <p:sldId id="263" r:id="rId6"/>
    <p:sldId id="264" r:id="rId7"/>
    <p:sldId id="259" r:id="rId8"/>
    <p:sldId id="265" r:id="rId9"/>
    <p:sldId id="266" r:id="rId10"/>
    <p:sldId id="267" r:id="rId11"/>
    <p:sldId id="268" r:id="rId12"/>
    <p:sldId id="269" r:id="rId13"/>
    <p:sldId id="270" r:id="rId14"/>
    <p:sldId id="271" r:id="rId15"/>
    <p:sldId id="272" r:id="rId16"/>
    <p:sldId id="273" r:id="rId17"/>
    <p:sldId id="274" r:id="rId18"/>
    <p:sldId id="275" r:id="rId19"/>
    <p:sldId id="276" r:id="rId20"/>
    <p:sldId id="277" r:id="rId21"/>
    <p:sldId id="278" r:id="rId22"/>
    <p:sldId id="279" r:id="rId23"/>
    <p:sldId id="280" r:id="rId24"/>
    <p:sldId id="281" r:id="rId25"/>
    <p:sldId id="282" r:id="rId26"/>
    <p:sldId id="283" r:id="rId27"/>
    <p:sldId id="284" r:id="rId28"/>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E2E4A"/>
    <a:srgbClr val="EAEB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16" d="100"/>
          <a:sy n="116" d="100"/>
        </p:scale>
        <p:origin x="726"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00854AE6-ABDD-4542-BF8B-89985B3B18F6}" type="datetimeFigureOut">
              <a:rPr lang="en-US" smtClean="0"/>
              <a:t>9/1/2017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D6100-55A5-4299-8290-8C42654C3F3F}" type="slidenum">
              <a:rPr lang="en-US" smtClean="0"/>
              <a:t>‹#›</a:t>
            </a:fld>
            <a:endParaRPr lang="en-US"/>
          </a:p>
        </p:txBody>
      </p:sp>
    </p:spTree>
    <p:extLst>
      <p:ext uri="{BB962C8B-B14F-4D97-AF65-F5344CB8AC3E}">
        <p14:creationId xmlns:p14="http://schemas.microsoft.com/office/powerpoint/2010/main" val="278875916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854AE6-ABDD-4542-BF8B-89985B3B18F6}" type="datetimeFigureOut">
              <a:rPr lang="en-US" smtClean="0"/>
              <a:t>9/1/2017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D6100-55A5-4299-8290-8C42654C3F3F}" type="slidenum">
              <a:rPr lang="en-US" smtClean="0"/>
              <a:t>‹#›</a:t>
            </a:fld>
            <a:endParaRPr lang="en-US"/>
          </a:p>
        </p:txBody>
      </p:sp>
    </p:spTree>
    <p:extLst>
      <p:ext uri="{BB962C8B-B14F-4D97-AF65-F5344CB8AC3E}">
        <p14:creationId xmlns:p14="http://schemas.microsoft.com/office/powerpoint/2010/main" val="35262488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854AE6-ABDD-4542-BF8B-89985B3B18F6}" type="datetimeFigureOut">
              <a:rPr lang="en-US" smtClean="0"/>
              <a:t>9/1/2017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D6100-55A5-4299-8290-8C42654C3F3F}" type="slidenum">
              <a:rPr lang="en-US" smtClean="0"/>
              <a:t>‹#›</a:t>
            </a:fld>
            <a:endParaRPr lang="en-US"/>
          </a:p>
        </p:txBody>
      </p:sp>
    </p:spTree>
    <p:extLst>
      <p:ext uri="{BB962C8B-B14F-4D97-AF65-F5344CB8AC3E}">
        <p14:creationId xmlns:p14="http://schemas.microsoft.com/office/powerpoint/2010/main" val="9007193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0854AE6-ABDD-4542-BF8B-89985B3B18F6}" type="datetimeFigureOut">
              <a:rPr lang="en-US" smtClean="0"/>
              <a:t>9/1/2017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D6100-55A5-4299-8290-8C42654C3F3F}" type="slidenum">
              <a:rPr lang="en-US" smtClean="0"/>
              <a:t>‹#›</a:t>
            </a:fld>
            <a:endParaRPr lang="en-US"/>
          </a:p>
        </p:txBody>
      </p:sp>
    </p:spTree>
    <p:extLst>
      <p:ext uri="{BB962C8B-B14F-4D97-AF65-F5344CB8AC3E}">
        <p14:creationId xmlns:p14="http://schemas.microsoft.com/office/powerpoint/2010/main" val="23225801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0854AE6-ABDD-4542-BF8B-89985B3B18F6}" type="datetimeFigureOut">
              <a:rPr lang="en-US" smtClean="0"/>
              <a:t>9/1/2017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6D6100-55A5-4299-8290-8C42654C3F3F}" type="slidenum">
              <a:rPr lang="en-US" smtClean="0"/>
              <a:t>‹#›</a:t>
            </a:fld>
            <a:endParaRPr lang="en-US"/>
          </a:p>
        </p:txBody>
      </p:sp>
    </p:spTree>
    <p:extLst>
      <p:ext uri="{BB962C8B-B14F-4D97-AF65-F5344CB8AC3E}">
        <p14:creationId xmlns:p14="http://schemas.microsoft.com/office/powerpoint/2010/main" val="15343286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0854AE6-ABDD-4542-BF8B-89985B3B18F6}" type="datetimeFigureOut">
              <a:rPr lang="en-US" smtClean="0"/>
              <a:t>9/1/2017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6D6100-55A5-4299-8290-8C42654C3F3F}" type="slidenum">
              <a:rPr lang="en-US" smtClean="0"/>
              <a:t>‹#›</a:t>
            </a:fld>
            <a:endParaRPr lang="en-US"/>
          </a:p>
        </p:txBody>
      </p:sp>
    </p:spTree>
    <p:extLst>
      <p:ext uri="{BB962C8B-B14F-4D97-AF65-F5344CB8AC3E}">
        <p14:creationId xmlns:p14="http://schemas.microsoft.com/office/powerpoint/2010/main" val="16693738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0854AE6-ABDD-4542-BF8B-89985B3B18F6}" type="datetimeFigureOut">
              <a:rPr lang="en-US" smtClean="0"/>
              <a:t>9/1/2017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6D6100-55A5-4299-8290-8C42654C3F3F}" type="slidenum">
              <a:rPr lang="en-US" smtClean="0"/>
              <a:t>‹#›</a:t>
            </a:fld>
            <a:endParaRPr lang="en-US"/>
          </a:p>
        </p:txBody>
      </p:sp>
    </p:spTree>
    <p:extLst>
      <p:ext uri="{BB962C8B-B14F-4D97-AF65-F5344CB8AC3E}">
        <p14:creationId xmlns:p14="http://schemas.microsoft.com/office/powerpoint/2010/main" val="643485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0854AE6-ABDD-4542-BF8B-89985B3B18F6}" type="datetimeFigureOut">
              <a:rPr lang="en-US" smtClean="0"/>
              <a:t>9/1/2017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6D6100-55A5-4299-8290-8C42654C3F3F}" type="slidenum">
              <a:rPr lang="en-US" smtClean="0"/>
              <a:t>‹#›</a:t>
            </a:fld>
            <a:endParaRPr lang="en-US"/>
          </a:p>
        </p:txBody>
      </p:sp>
    </p:spTree>
    <p:extLst>
      <p:ext uri="{BB962C8B-B14F-4D97-AF65-F5344CB8AC3E}">
        <p14:creationId xmlns:p14="http://schemas.microsoft.com/office/powerpoint/2010/main" val="18969651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854AE6-ABDD-4542-BF8B-89985B3B18F6}" type="datetimeFigureOut">
              <a:rPr lang="en-US" smtClean="0"/>
              <a:t>9/1/2017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6D6100-55A5-4299-8290-8C42654C3F3F}" type="slidenum">
              <a:rPr lang="en-US" smtClean="0"/>
              <a:t>‹#›</a:t>
            </a:fld>
            <a:endParaRPr lang="en-US"/>
          </a:p>
        </p:txBody>
      </p:sp>
    </p:spTree>
    <p:extLst>
      <p:ext uri="{BB962C8B-B14F-4D97-AF65-F5344CB8AC3E}">
        <p14:creationId xmlns:p14="http://schemas.microsoft.com/office/powerpoint/2010/main" val="378548646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854AE6-ABDD-4542-BF8B-89985B3B18F6}" type="datetimeFigureOut">
              <a:rPr lang="en-US" smtClean="0"/>
              <a:t>9/1/2017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6D6100-55A5-4299-8290-8C42654C3F3F}" type="slidenum">
              <a:rPr lang="en-US" smtClean="0"/>
              <a:t>‹#›</a:t>
            </a:fld>
            <a:endParaRPr lang="en-US"/>
          </a:p>
        </p:txBody>
      </p:sp>
    </p:spTree>
    <p:extLst>
      <p:ext uri="{BB962C8B-B14F-4D97-AF65-F5344CB8AC3E}">
        <p14:creationId xmlns:p14="http://schemas.microsoft.com/office/powerpoint/2010/main" val="3384601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0854AE6-ABDD-4542-BF8B-89985B3B18F6}" type="datetimeFigureOut">
              <a:rPr lang="en-US" smtClean="0"/>
              <a:t>9/1/2017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6D6100-55A5-4299-8290-8C42654C3F3F}" type="slidenum">
              <a:rPr lang="en-US" smtClean="0"/>
              <a:t>‹#›</a:t>
            </a:fld>
            <a:endParaRPr lang="en-US"/>
          </a:p>
        </p:txBody>
      </p:sp>
    </p:spTree>
    <p:extLst>
      <p:ext uri="{BB962C8B-B14F-4D97-AF65-F5344CB8AC3E}">
        <p14:creationId xmlns:p14="http://schemas.microsoft.com/office/powerpoint/2010/main" val="27531837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0854AE6-ABDD-4542-BF8B-89985B3B18F6}" type="datetimeFigureOut">
              <a:rPr lang="en-US" smtClean="0"/>
              <a:t>9/1/2017</a:t>
            </a:fld>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46D6100-55A5-4299-8290-8C42654C3F3F}" type="slidenum">
              <a:rPr lang="en-US" smtClean="0"/>
              <a:t>‹#›</a:t>
            </a:fld>
            <a:endParaRPr lang="en-US"/>
          </a:p>
        </p:txBody>
      </p:sp>
    </p:spTree>
    <p:extLst>
      <p:ext uri="{BB962C8B-B14F-4D97-AF65-F5344CB8AC3E}">
        <p14:creationId xmlns:p14="http://schemas.microsoft.com/office/powerpoint/2010/main" val="131906139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48928" y="2010034"/>
            <a:ext cx="4637903" cy="1200329"/>
          </a:xfrm>
          <a:prstGeom prst="rect">
            <a:avLst/>
          </a:prstGeom>
          <a:noFill/>
        </p:spPr>
        <p:txBody>
          <a:bodyPr wrap="square" rtlCol="0">
            <a:spAutoFit/>
          </a:bodyPr>
          <a:lstStyle/>
          <a:p>
            <a:pPr algn="ctr"/>
            <a:r>
              <a:rPr lang="en-US" sz="7200" b="1" dirty="0" smtClean="0">
                <a:blipFill>
                  <a:blip r:embed="rId3"/>
                  <a:stretch>
                    <a:fillRect/>
                  </a:stretch>
                </a:blipFill>
                <a:latin typeface="Franklin Gothic Demi" panose="020B0703020102020204" pitchFamily="34" charset="0"/>
              </a:rPr>
              <a:t>SEEING</a:t>
            </a:r>
            <a:endParaRPr lang="en-US" sz="7200" b="1" dirty="0">
              <a:blipFill>
                <a:blip r:embed="rId3"/>
                <a:stretch>
                  <a:fillRect/>
                </a:stretch>
              </a:blipFill>
              <a:latin typeface="Franklin Gothic Demi" panose="020B0703020102020204" pitchFamily="34" charset="0"/>
            </a:endParaRPr>
          </a:p>
        </p:txBody>
      </p:sp>
      <p:sp>
        <p:nvSpPr>
          <p:cNvPr id="3" name="TextBox 2"/>
          <p:cNvSpPr txBox="1"/>
          <p:nvPr/>
        </p:nvSpPr>
        <p:spPr>
          <a:xfrm>
            <a:off x="2590798" y="3985585"/>
            <a:ext cx="3954162" cy="707886"/>
          </a:xfrm>
          <a:prstGeom prst="rect">
            <a:avLst/>
          </a:prstGeom>
          <a:noFill/>
        </p:spPr>
        <p:txBody>
          <a:bodyPr wrap="square" rtlCol="0">
            <a:spAutoFit/>
          </a:bodyPr>
          <a:lstStyle/>
          <a:p>
            <a:pPr algn="ctr"/>
            <a:r>
              <a:rPr lang="en-US" sz="4000" b="1" dirty="0" smtClean="0">
                <a:solidFill>
                  <a:srgbClr val="CE2E4A"/>
                </a:solidFill>
                <a:latin typeface="Swiss 721 Extended" panose="02000505030000020004" pitchFamily="2" charset="0"/>
              </a:rPr>
              <a:t>ACTS 3</a:t>
            </a:r>
            <a:endParaRPr lang="en-US" sz="4000" b="1" dirty="0">
              <a:solidFill>
                <a:srgbClr val="CE2E4A"/>
              </a:solidFill>
              <a:latin typeface="Swiss 721 Extended" panose="02000505030000020004" pitchFamily="2" charset="0"/>
            </a:endParaRPr>
          </a:p>
        </p:txBody>
      </p:sp>
      <p:sp>
        <p:nvSpPr>
          <p:cNvPr id="4" name="TextBox 3"/>
          <p:cNvSpPr txBox="1"/>
          <p:nvPr/>
        </p:nvSpPr>
        <p:spPr>
          <a:xfrm>
            <a:off x="2248928" y="2785256"/>
            <a:ext cx="4637903" cy="1200329"/>
          </a:xfrm>
          <a:prstGeom prst="rect">
            <a:avLst/>
          </a:prstGeom>
          <a:noFill/>
        </p:spPr>
        <p:txBody>
          <a:bodyPr wrap="square" rtlCol="0">
            <a:spAutoFit/>
          </a:bodyPr>
          <a:lstStyle/>
          <a:p>
            <a:pPr algn="ctr"/>
            <a:r>
              <a:rPr lang="en-US" sz="7200" b="1" dirty="0" smtClean="0">
                <a:blipFill>
                  <a:blip r:embed="rId3"/>
                  <a:stretch>
                    <a:fillRect/>
                  </a:stretch>
                </a:blipFill>
                <a:latin typeface="Franklin Gothic Demi" panose="020B0703020102020204" pitchFamily="34" charset="0"/>
              </a:rPr>
              <a:t>THE NEED</a:t>
            </a:r>
            <a:endParaRPr lang="en-US" sz="7200" b="1" dirty="0">
              <a:blipFill>
                <a:blip r:embed="rId3"/>
                <a:stretch>
                  <a:fillRect/>
                </a:stretch>
              </a:blipFill>
              <a:latin typeface="Franklin Gothic Demi" panose="020B0703020102020204" pitchFamily="34" charset="0"/>
            </a:endParaRPr>
          </a:p>
        </p:txBody>
      </p:sp>
    </p:spTree>
    <p:extLst>
      <p:ext uri="{BB962C8B-B14F-4D97-AF65-F5344CB8AC3E}">
        <p14:creationId xmlns:p14="http://schemas.microsoft.com/office/powerpoint/2010/main" val="26414375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0043" y="131806"/>
            <a:ext cx="8863914" cy="3416320"/>
          </a:xfrm>
          <a:prstGeom prst="rect">
            <a:avLst/>
          </a:prstGeom>
          <a:solidFill>
            <a:schemeClr val="tx1">
              <a:alpha val="73000"/>
            </a:schemeClr>
          </a:solidFill>
        </p:spPr>
        <p:txBody>
          <a:bodyPr wrap="square" rtlCol="0">
            <a:spAutoFit/>
          </a:bodyPr>
          <a:lstStyle/>
          <a:p>
            <a:pPr algn="ctr"/>
            <a:r>
              <a:rPr lang="en-US" sz="5400" b="1" u="sng" dirty="0" smtClean="0">
                <a:solidFill>
                  <a:srgbClr val="CE2E4A"/>
                </a:solidFill>
                <a:latin typeface="Swiss 721 Extended" panose="02000505030000020004" pitchFamily="2" charset="0"/>
              </a:rPr>
              <a:t>ACTS 3:1-10</a:t>
            </a:r>
          </a:p>
          <a:p>
            <a:pPr algn="ctr"/>
            <a:r>
              <a:rPr lang="en-US" sz="5400" b="1" dirty="0">
                <a:solidFill>
                  <a:srgbClr val="CE2E4A"/>
                </a:solidFill>
                <a:latin typeface="Swiss 721 Condensed" panose="02000506040000020004" pitchFamily="2" charset="0"/>
              </a:rPr>
              <a:t>4</a:t>
            </a:r>
            <a:r>
              <a:rPr lang="en-US" sz="5400" b="1" dirty="0" smtClean="0">
                <a:solidFill>
                  <a:srgbClr val="CE2E4A"/>
                </a:solidFill>
                <a:latin typeface="Swiss 721 Condensed" panose="02000506040000020004" pitchFamily="2" charset="0"/>
              </a:rPr>
              <a:t>. </a:t>
            </a:r>
            <a:r>
              <a:rPr lang="en-US" sz="5400" dirty="0" smtClean="0">
                <a:solidFill>
                  <a:schemeClr val="bg1"/>
                </a:solidFill>
                <a:latin typeface="Swiss 721 Condensed" panose="02000506040000020004" pitchFamily="2" charset="0"/>
              </a:rPr>
              <a:t>And fixing his eyes on him, with John, Peter said, “Look at us.”</a:t>
            </a:r>
            <a:endParaRPr lang="en-US" sz="5400" dirty="0">
              <a:solidFill>
                <a:srgbClr val="CE2E4A"/>
              </a:solidFill>
              <a:latin typeface="Swiss 721 Condensed" panose="02000506040000020004" pitchFamily="2" charset="0"/>
            </a:endParaRPr>
          </a:p>
        </p:txBody>
      </p:sp>
    </p:spTree>
    <p:extLst>
      <p:ext uri="{BB962C8B-B14F-4D97-AF65-F5344CB8AC3E}">
        <p14:creationId xmlns:p14="http://schemas.microsoft.com/office/powerpoint/2010/main" val="1880553308"/>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0043" y="131806"/>
            <a:ext cx="8863914" cy="3416320"/>
          </a:xfrm>
          <a:prstGeom prst="rect">
            <a:avLst/>
          </a:prstGeom>
          <a:solidFill>
            <a:schemeClr val="tx1">
              <a:alpha val="73000"/>
            </a:schemeClr>
          </a:solidFill>
        </p:spPr>
        <p:txBody>
          <a:bodyPr wrap="square" rtlCol="0">
            <a:spAutoFit/>
          </a:bodyPr>
          <a:lstStyle/>
          <a:p>
            <a:pPr algn="ctr"/>
            <a:r>
              <a:rPr lang="en-US" sz="5400" b="1" u="sng" dirty="0" smtClean="0">
                <a:solidFill>
                  <a:srgbClr val="CE2E4A"/>
                </a:solidFill>
                <a:latin typeface="Swiss 721 Extended" panose="02000505030000020004" pitchFamily="2" charset="0"/>
              </a:rPr>
              <a:t>ACTS 3:1-10</a:t>
            </a:r>
          </a:p>
          <a:p>
            <a:pPr algn="ctr"/>
            <a:r>
              <a:rPr lang="en-US" sz="5400" b="1" dirty="0" smtClean="0">
                <a:solidFill>
                  <a:srgbClr val="CE2E4A"/>
                </a:solidFill>
                <a:latin typeface="Swiss 721 Condensed" panose="02000506040000020004" pitchFamily="2" charset="0"/>
              </a:rPr>
              <a:t>5. </a:t>
            </a:r>
            <a:r>
              <a:rPr lang="en-US" sz="5400" dirty="0" smtClean="0">
                <a:solidFill>
                  <a:schemeClr val="bg1"/>
                </a:solidFill>
                <a:latin typeface="Swiss 721 Condensed" panose="02000506040000020004" pitchFamily="2" charset="0"/>
              </a:rPr>
              <a:t>So he gave them his attention, expecting to receive something from them.</a:t>
            </a:r>
            <a:endParaRPr lang="en-US" sz="5400" dirty="0">
              <a:solidFill>
                <a:srgbClr val="CE2E4A"/>
              </a:solidFill>
              <a:latin typeface="Swiss 721 Condensed" panose="02000506040000020004" pitchFamily="2" charset="0"/>
            </a:endParaRPr>
          </a:p>
        </p:txBody>
      </p:sp>
    </p:spTree>
    <p:extLst>
      <p:ext uri="{BB962C8B-B14F-4D97-AF65-F5344CB8AC3E}">
        <p14:creationId xmlns:p14="http://schemas.microsoft.com/office/powerpoint/2010/main" val="142516986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0043" y="131806"/>
            <a:ext cx="8863914" cy="5078313"/>
          </a:xfrm>
          <a:prstGeom prst="rect">
            <a:avLst/>
          </a:prstGeom>
          <a:solidFill>
            <a:schemeClr val="tx1">
              <a:alpha val="73000"/>
            </a:schemeClr>
          </a:solidFill>
        </p:spPr>
        <p:txBody>
          <a:bodyPr wrap="square" rtlCol="0">
            <a:spAutoFit/>
          </a:bodyPr>
          <a:lstStyle/>
          <a:p>
            <a:pPr algn="ctr"/>
            <a:r>
              <a:rPr lang="en-US" sz="5400" b="1" u="sng" dirty="0" smtClean="0">
                <a:solidFill>
                  <a:srgbClr val="CE2E4A"/>
                </a:solidFill>
                <a:latin typeface="Swiss 721 Extended" panose="02000505030000020004" pitchFamily="2" charset="0"/>
              </a:rPr>
              <a:t>ACTS 3:1-10</a:t>
            </a:r>
          </a:p>
          <a:p>
            <a:pPr algn="ctr"/>
            <a:r>
              <a:rPr lang="en-US" sz="5400" b="1" dirty="0">
                <a:solidFill>
                  <a:srgbClr val="CE2E4A"/>
                </a:solidFill>
                <a:latin typeface="Swiss 721 Condensed" panose="02000506040000020004" pitchFamily="2" charset="0"/>
              </a:rPr>
              <a:t>6</a:t>
            </a:r>
            <a:r>
              <a:rPr lang="en-US" sz="5400" b="1" dirty="0" smtClean="0">
                <a:solidFill>
                  <a:srgbClr val="CE2E4A"/>
                </a:solidFill>
                <a:latin typeface="Swiss 721 Condensed" panose="02000506040000020004" pitchFamily="2" charset="0"/>
              </a:rPr>
              <a:t>. </a:t>
            </a:r>
            <a:r>
              <a:rPr lang="en-US" sz="5400" dirty="0" smtClean="0">
                <a:solidFill>
                  <a:schemeClr val="bg1"/>
                </a:solidFill>
                <a:latin typeface="Swiss 721 Condensed" panose="02000506040000020004" pitchFamily="2" charset="0"/>
              </a:rPr>
              <a:t>Then Peter said, “Silver and gold I do not have, but what I do have I give you: In the name of Jesus Christ of Nazareth, rise up and walk.”</a:t>
            </a:r>
            <a:endParaRPr lang="en-US" sz="5400" dirty="0">
              <a:solidFill>
                <a:srgbClr val="CE2E4A"/>
              </a:solidFill>
              <a:latin typeface="Swiss 721 Condensed" panose="02000506040000020004" pitchFamily="2" charset="0"/>
            </a:endParaRPr>
          </a:p>
        </p:txBody>
      </p:sp>
    </p:spTree>
    <p:extLst>
      <p:ext uri="{BB962C8B-B14F-4D97-AF65-F5344CB8AC3E}">
        <p14:creationId xmlns:p14="http://schemas.microsoft.com/office/powerpoint/2010/main" val="2241524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0043" y="131806"/>
            <a:ext cx="8863914" cy="4247317"/>
          </a:xfrm>
          <a:prstGeom prst="rect">
            <a:avLst/>
          </a:prstGeom>
          <a:solidFill>
            <a:schemeClr val="tx1">
              <a:alpha val="73000"/>
            </a:schemeClr>
          </a:solidFill>
        </p:spPr>
        <p:txBody>
          <a:bodyPr wrap="square" rtlCol="0">
            <a:spAutoFit/>
          </a:bodyPr>
          <a:lstStyle/>
          <a:p>
            <a:pPr algn="ctr"/>
            <a:r>
              <a:rPr lang="en-US" sz="5400" b="1" u="sng" dirty="0" smtClean="0">
                <a:solidFill>
                  <a:srgbClr val="CE2E4A"/>
                </a:solidFill>
                <a:latin typeface="Swiss 721 Extended" panose="02000505030000020004" pitchFamily="2" charset="0"/>
              </a:rPr>
              <a:t>ACTS 3:1-10</a:t>
            </a:r>
          </a:p>
          <a:p>
            <a:pPr algn="ctr"/>
            <a:r>
              <a:rPr lang="en-US" sz="5400" b="1" dirty="0" smtClean="0">
                <a:solidFill>
                  <a:srgbClr val="CE2E4A"/>
                </a:solidFill>
                <a:latin typeface="Swiss 721 Condensed" panose="02000506040000020004" pitchFamily="2" charset="0"/>
              </a:rPr>
              <a:t>7. </a:t>
            </a:r>
            <a:r>
              <a:rPr lang="en-US" sz="5400" dirty="0" smtClean="0">
                <a:solidFill>
                  <a:schemeClr val="bg1"/>
                </a:solidFill>
                <a:latin typeface="Swiss 721 Condensed" panose="02000506040000020004" pitchFamily="2" charset="0"/>
              </a:rPr>
              <a:t>And he took him by the right hand and lifted him up, and immediately his feet and ankle bones received strength.</a:t>
            </a:r>
            <a:endParaRPr lang="en-US" sz="5400" dirty="0">
              <a:solidFill>
                <a:srgbClr val="CE2E4A"/>
              </a:solidFill>
              <a:latin typeface="Swiss 721 Condensed" panose="02000506040000020004" pitchFamily="2" charset="0"/>
            </a:endParaRPr>
          </a:p>
        </p:txBody>
      </p:sp>
    </p:spTree>
    <p:extLst>
      <p:ext uri="{BB962C8B-B14F-4D97-AF65-F5344CB8AC3E}">
        <p14:creationId xmlns:p14="http://schemas.microsoft.com/office/powerpoint/2010/main" val="372116684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0043" y="131806"/>
            <a:ext cx="8863914" cy="4247317"/>
          </a:xfrm>
          <a:prstGeom prst="rect">
            <a:avLst/>
          </a:prstGeom>
          <a:solidFill>
            <a:schemeClr val="tx1">
              <a:alpha val="73000"/>
            </a:schemeClr>
          </a:solidFill>
        </p:spPr>
        <p:txBody>
          <a:bodyPr wrap="square" rtlCol="0">
            <a:spAutoFit/>
          </a:bodyPr>
          <a:lstStyle/>
          <a:p>
            <a:pPr algn="ctr"/>
            <a:r>
              <a:rPr lang="en-US" sz="5400" b="1" u="sng" dirty="0" smtClean="0">
                <a:solidFill>
                  <a:srgbClr val="CE2E4A"/>
                </a:solidFill>
                <a:latin typeface="Swiss 721 Extended" panose="02000505030000020004" pitchFamily="2" charset="0"/>
              </a:rPr>
              <a:t>ACTS 3:1-10</a:t>
            </a:r>
          </a:p>
          <a:p>
            <a:pPr algn="ctr"/>
            <a:r>
              <a:rPr lang="en-US" sz="5400" b="1" dirty="0">
                <a:solidFill>
                  <a:srgbClr val="CE2E4A"/>
                </a:solidFill>
                <a:latin typeface="Swiss 721 Condensed" panose="02000506040000020004" pitchFamily="2" charset="0"/>
              </a:rPr>
              <a:t>8</a:t>
            </a:r>
            <a:r>
              <a:rPr lang="en-US" sz="5400" b="1" dirty="0" smtClean="0">
                <a:solidFill>
                  <a:srgbClr val="CE2E4A"/>
                </a:solidFill>
                <a:latin typeface="Swiss 721 Condensed" panose="02000506040000020004" pitchFamily="2" charset="0"/>
              </a:rPr>
              <a:t>. </a:t>
            </a:r>
            <a:r>
              <a:rPr lang="en-US" sz="5400" dirty="0" smtClean="0">
                <a:solidFill>
                  <a:schemeClr val="bg1"/>
                </a:solidFill>
                <a:latin typeface="Swiss 721 Condensed" panose="02000506040000020004" pitchFamily="2" charset="0"/>
              </a:rPr>
              <a:t>So he, leaping up, stood and walked and entered the temple with them– walking, leaping, and praising God.</a:t>
            </a:r>
            <a:endParaRPr lang="en-US" sz="5400" dirty="0">
              <a:solidFill>
                <a:srgbClr val="CE2E4A"/>
              </a:solidFill>
              <a:latin typeface="Swiss 721 Condensed" panose="02000506040000020004" pitchFamily="2" charset="0"/>
            </a:endParaRPr>
          </a:p>
        </p:txBody>
      </p:sp>
    </p:spTree>
    <p:extLst>
      <p:ext uri="{BB962C8B-B14F-4D97-AF65-F5344CB8AC3E}">
        <p14:creationId xmlns:p14="http://schemas.microsoft.com/office/powerpoint/2010/main" val="274414784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0043" y="131806"/>
            <a:ext cx="8863914" cy="2585323"/>
          </a:xfrm>
          <a:prstGeom prst="rect">
            <a:avLst/>
          </a:prstGeom>
          <a:solidFill>
            <a:schemeClr val="tx1">
              <a:alpha val="73000"/>
            </a:schemeClr>
          </a:solidFill>
        </p:spPr>
        <p:txBody>
          <a:bodyPr wrap="square" rtlCol="0">
            <a:spAutoFit/>
          </a:bodyPr>
          <a:lstStyle/>
          <a:p>
            <a:pPr algn="ctr"/>
            <a:r>
              <a:rPr lang="en-US" sz="5400" b="1" u="sng" dirty="0" smtClean="0">
                <a:solidFill>
                  <a:srgbClr val="CE2E4A"/>
                </a:solidFill>
                <a:latin typeface="Swiss 721 Extended" panose="02000505030000020004" pitchFamily="2" charset="0"/>
              </a:rPr>
              <a:t>ACTS 3:1-10</a:t>
            </a:r>
          </a:p>
          <a:p>
            <a:pPr algn="ctr"/>
            <a:r>
              <a:rPr lang="en-US" sz="5400" b="1" dirty="0" smtClean="0">
                <a:solidFill>
                  <a:srgbClr val="CE2E4A"/>
                </a:solidFill>
                <a:latin typeface="Swiss 721 Condensed" panose="02000506040000020004" pitchFamily="2" charset="0"/>
              </a:rPr>
              <a:t>9. </a:t>
            </a:r>
            <a:r>
              <a:rPr lang="en-US" sz="5400" dirty="0" smtClean="0">
                <a:solidFill>
                  <a:schemeClr val="bg1"/>
                </a:solidFill>
                <a:latin typeface="Swiss 721 Condensed" panose="02000506040000020004" pitchFamily="2" charset="0"/>
              </a:rPr>
              <a:t>And all the people saw him walking and praising God.</a:t>
            </a:r>
            <a:endParaRPr lang="en-US" sz="5400" dirty="0">
              <a:solidFill>
                <a:srgbClr val="CE2E4A"/>
              </a:solidFill>
              <a:latin typeface="Swiss 721 Condensed" panose="02000506040000020004" pitchFamily="2" charset="0"/>
            </a:endParaRPr>
          </a:p>
        </p:txBody>
      </p:sp>
    </p:spTree>
    <p:extLst>
      <p:ext uri="{BB962C8B-B14F-4D97-AF65-F5344CB8AC3E}">
        <p14:creationId xmlns:p14="http://schemas.microsoft.com/office/powerpoint/2010/main" val="23732444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0043" y="131806"/>
            <a:ext cx="8863914" cy="5909310"/>
          </a:xfrm>
          <a:prstGeom prst="rect">
            <a:avLst/>
          </a:prstGeom>
          <a:solidFill>
            <a:schemeClr val="tx1">
              <a:alpha val="73000"/>
            </a:schemeClr>
          </a:solidFill>
        </p:spPr>
        <p:txBody>
          <a:bodyPr wrap="square" rtlCol="0">
            <a:spAutoFit/>
          </a:bodyPr>
          <a:lstStyle/>
          <a:p>
            <a:pPr algn="ctr"/>
            <a:r>
              <a:rPr lang="en-US" sz="5400" b="1" u="sng" dirty="0" smtClean="0">
                <a:solidFill>
                  <a:srgbClr val="CE2E4A"/>
                </a:solidFill>
                <a:latin typeface="Swiss 721 Extended" panose="02000505030000020004" pitchFamily="2" charset="0"/>
              </a:rPr>
              <a:t>ACTS 3:1-10</a:t>
            </a:r>
          </a:p>
          <a:p>
            <a:pPr algn="ctr"/>
            <a:r>
              <a:rPr lang="en-US" sz="5400" b="1" dirty="0" smtClean="0">
                <a:solidFill>
                  <a:srgbClr val="CE2E4A"/>
                </a:solidFill>
                <a:latin typeface="Swiss 721 Condensed" panose="02000506040000020004" pitchFamily="2" charset="0"/>
              </a:rPr>
              <a:t>10. </a:t>
            </a:r>
            <a:r>
              <a:rPr lang="en-US" sz="5400" dirty="0" smtClean="0">
                <a:solidFill>
                  <a:schemeClr val="bg1"/>
                </a:solidFill>
                <a:latin typeface="Swiss 721 Condensed" panose="02000506040000020004" pitchFamily="2" charset="0"/>
              </a:rPr>
              <a:t>Then they knew that it was he who sat begging alms at the Beautiful Gate of the temple; and they were filled with wonder and amazement at what had happened to him.</a:t>
            </a:r>
            <a:endParaRPr lang="en-US" sz="5400" dirty="0">
              <a:solidFill>
                <a:srgbClr val="CE2E4A"/>
              </a:solidFill>
              <a:latin typeface="Swiss 721 Condensed" panose="02000506040000020004" pitchFamily="2" charset="0"/>
            </a:endParaRPr>
          </a:p>
        </p:txBody>
      </p:sp>
    </p:spTree>
    <p:extLst>
      <p:ext uri="{BB962C8B-B14F-4D97-AF65-F5344CB8AC3E}">
        <p14:creationId xmlns:p14="http://schemas.microsoft.com/office/powerpoint/2010/main" val="314751108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1707149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2994" y="1326293"/>
            <a:ext cx="8863914" cy="4154984"/>
          </a:xfrm>
          <a:prstGeom prst="rect">
            <a:avLst/>
          </a:prstGeom>
          <a:solidFill>
            <a:schemeClr val="tx1">
              <a:alpha val="73000"/>
            </a:schemeClr>
          </a:solidFill>
        </p:spPr>
        <p:txBody>
          <a:bodyPr wrap="square" rtlCol="0">
            <a:spAutoFit/>
          </a:bodyPr>
          <a:lstStyle/>
          <a:p>
            <a:pPr algn="ctr"/>
            <a:endParaRPr lang="en-US" sz="5400" dirty="0" smtClean="0">
              <a:solidFill>
                <a:schemeClr val="bg1"/>
              </a:solidFill>
              <a:latin typeface="Swiss 721 Condensed" panose="02000506040000020004" pitchFamily="2" charset="0"/>
            </a:endParaRPr>
          </a:p>
          <a:p>
            <a:pPr algn="ctr"/>
            <a:r>
              <a:rPr lang="en-US" sz="7200" dirty="0" smtClean="0">
                <a:solidFill>
                  <a:schemeClr val="bg1"/>
                </a:solidFill>
                <a:latin typeface="Swiss 721 Condensed" panose="02000506040000020004" pitchFamily="2" charset="0"/>
              </a:rPr>
              <a:t>We must make Christ be very </a:t>
            </a:r>
            <a:r>
              <a:rPr lang="en-US" sz="7200" b="1" u="sng" dirty="0" smtClean="0">
                <a:solidFill>
                  <a:srgbClr val="CE2E4A"/>
                </a:solidFill>
                <a:latin typeface="Swiss 721 Condensed" panose="02000506040000020004" pitchFamily="2" charset="0"/>
              </a:rPr>
              <a:t>REAL</a:t>
            </a:r>
            <a:r>
              <a:rPr lang="en-US" sz="7200" dirty="0" smtClean="0">
                <a:solidFill>
                  <a:schemeClr val="bg1"/>
                </a:solidFill>
                <a:latin typeface="Swiss 721 Condensed" panose="02000506040000020004" pitchFamily="2" charset="0"/>
              </a:rPr>
              <a:t> in our lives.</a:t>
            </a:r>
          </a:p>
          <a:p>
            <a:pPr algn="ctr"/>
            <a:endParaRPr lang="en-US" sz="6600" dirty="0" smtClean="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127055538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2994" y="1326293"/>
            <a:ext cx="8863914" cy="4154984"/>
          </a:xfrm>
          <a:prstGeom prst="rect">
            <a:avLst/>
          </a:prstGeom>
          <a:solidFill>
            <a:schemeClr val="tx1">
              <a:alpha val="73000"/>
            </a:schemeClr>
          </a:solidFill>
        </p:spPr>
        <p:txBody>
          <a:bodyPr wrap="square" rtlCol="0">
            <a:spAutoFit/>
          </a:bodyPr>
          <a:lstStyle/>
          <a:p>
            <a:pPr algn="ctr"/>
            <a:endParaRPr lang="en-US" sz="5400" dirty="0" smtClean="0">
              <a:solidFill>
                <a:schemeClr val="bg1"/>
              </a:solidFill>
              <a:latin typeface="Swiss 721 Condensed" panose="02000506040000020004" pitchFamily="2" charset="0"/>
            </a:endParaRPr>
          </a:p>
          <a:p>
            <a:pPr algn="ctr"/>
            <a:r>
              <a:rPr lang="en-US" sz="7200" dirty="0" smtClean="0">
                <a:solidFill>
                  <a:schemeClr val="bg1"/>
                </a:solidFill>
                <a:latin typeface="Swiss 721 Condensed" panose="02000506040000020004" pitchFamily="2" charset="0"/>
              </a:rPr>
              <a:t>We must believe that </a:t>
            </a:r>
          </a:p>
          <a:p>
            <a:pPr algn="ctr"/>
            <a:r>
              <a:rPr lang="en-US" sz="7200" dirty="0" smtClean="0">
                <a:solidFill>
                  <a:schemeClr val="bg1"/>
                </a:solidFill>
                <a:latin typeface="Swiss 721 Condensed" panose="02000506040000020004" pitchFamily="2" charset="0"/>
              </a:rPr>
              <a:t>the lost are </a:t>
            </a:r>
            <a:r>
              <a:rPr lang="en-US" sz="7200" b="1" u="sng" dirty="0" smtClean="0">
                <a:solidFill>
                  <a:srgbClr val="CE2E4A"/>
                </a:solidFill>
                <a:latin typeface="Swiss 721 Condensed" panose="02000506040000020004" pitchFamily="2" charset="0"/>
              </a:rPr>
              <a:t>LOST</a:t>
            </a:r>
            <a:r>
              <a:rPr lang="en-US" sz="7200" dirty="0" smtClean="0">
                <a:solidFill>
                  <a:schemeClr val="bg1"/>
                </a:solidFill>
                <a:latin typeface="Swiss 721 Condensed" panose="02000506040000020004" pitchFamily="2" charset="0"/>
              </a:rPr>
              <a:t>.</a:t>
            </a:r>
          </a:p>
          <a:p>
            <a:pPr algn="ctr"/>
            <a:endParaRPr lang="en-US" sz="6600" dirty="0" smtClean="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42705843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cstate="print">
            <a:extLst>
              <a:ext uri="{28A0092B-C50C-407E-A947-70E740481C1C}">
                <a14:useLocalDpi xmlns:a14="http://schemas.microsoft.com/office/drawing/2010/main" val="0"/>
              </a:ext>
            </a:extLst>
          </a:blip>
          <a:srcRect l="845" r="1776" b="2432"/>
          <a:stretch/>
        </p:blipFill>
        <p:spPr>
          <a:xfrm rot="10800000">
            <a:off x="74141" y="229261"/>
            <a:ext cx="9012796" cy="6336296"/>
          </a:xfrm>
          <a:prstGeom prst="rect">
            <a:avLst/>
          </a:prstGeom>
        </p:spPr>
      </p:pic>
    </p:spTree>
    <p:extLst>
      <p:ext uri="{BB962C8B-B14F-4D97-AF65-F5344CB8AC3E}">
        <p14:creationId xmlns:p14="http://schemas.microsoft.com/office/powerpoint/2010/main" val="256440259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0043" y="131806"/>
            <a:ext cx="8863914" cy="3416320"/>
          </a:xfrm>
          <a:prstGeom prst="rect">
            <a:avLst/>
          </a:prstGeom>
          <a:solidFill>
            <a:schemeClr val="tx1">
              <a:alpha val="73000"/>
            </a:schemeClr>
          </a:solidFill>
        </p:spPr>
        <p:txBody>
          <a:bodyPr wrap="square" rtlCol="0">
            <a:spAutoFit/>
          </a:bodyPr>
          <a:lstStyle/>
          <a:p>
            <a:pPr algn="ctr"/>
            <a:r>
              <a:rPr lang="en-US" sz="5400" b="1" u="sng" dirty="0" smtClean="0">
                <a:solidFill>
                  <a:srgbClr val="CE2E4A"/>
                </a:solidFill>
                <a:latin typeface="Swiss 721 Extended" panose="02000505030000020004" pitchFamily="2" charset="0"/>
              </a:rPr>
              <a:t>LUKE 19:10</a:t>
            </a:r>
          </a:p>
          <a:p>
            <a:pPr algn="ctr"/>
            <a:r>
              <a:rPr lang="en-US" sz="5400" dirty="0" smtClean="0">
                <a:solidFill>
                  <a:schemeClr val="bg1"/>
                </a:solidFill>
                <a:latin typeface="Swiss 721 Condensed" panose="02000506040000020004" pitchFamily="2" charset="0"/>
              </a:rPr>
              <a:t>for the Son of Man has come to seek and to save that which was lost.”</a:t>
            </a:r>
            <a:endParaRPr lang="en-US" sz="5400" dirty="0">
              <a:solidFill>
                <a:srgbClr val="CE2E4A"/>
              </a:solidFill>
              <a:latin typeface="Swiss 721 Condensed" panose="02000506040000020004" pitchFamily="2" charset="0"/>
            </a:endParaRPr>
          </a:p>
        </p:txBody>
      </p:sp>
    </p:spTree>
    <p:extLst>
      <p:ext uri="{BB962C8B-B14F-4D97-AF65-F5344CB8AC3E}">
        <p14:creationId xmlns:p14="http://schemas.microsoft.com/office/powerpoint/2010/main" val="342579131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56519" y="766120"/>
            <a:ext cx="8863914" cy="5262979"/>
          </a:xfrm>
          <a:prstGeom prst="rect">
            <a:avLst/>
          </a:prstGeom>
          <a:solidFill>
            <a:schemeClr val="tx1">
              <a:alpha val="73000"/>
            </a:schemeClr>
          </a:solidFill>
        </p:spPr>
        <p:txBody>
          <a:bodyPr wrap="square" rtlCol="0">
            <a:spAutoFit/>
          </a:bodyPr>
          <a:lstStyle/>
          <a:p>
            <a:pPr algn="ctr"/>
            <a:endParaRPr lang="en-US" sz="5400" dirty="0" smtClean="0">
              <a:solidFill>
                <a:schemeClr val="bg1"/>
              </a:solidFill>
              <a:latin typeface="Swiss 721 Condensed" panose="02000506040000020004" pitchFamily="2" charset="0"/>
            </a:endParaRPr>
          </a:p>
          <a:p>
            <a:pPr algn="ctr"/>
            <a:r>
              <a:rPr lang="en-US" sz="7200" dirty="0" smtClean="0">
                <a:solidFill>
                  <a:schemeClr val="bg1"/>
                </a:solidFill>
                <a:latin typeface="Swiss 721 Condensed" panose="02000506040000020004" pitchFamily="2" charset="0"/>
              </a:rPr>
              <a:t>We must believe that Jesus is the </a:t>
            </a:r>
            <a:r>
              <a:rPr lang="en-US" sz="7200" b="1" u="sng" dirty="0" smtClean="0">
                <a:solidFill>
                  <a:srgbClr val="CE2E4A"/>
                </a:solidFill>
                <a:latin typeface="Swiss 721 Condensed" panose="02000506040000020004" pitchFamily="2" charset="0"/>
              </a:rPr>
              <a:t>ONLY</a:t>
            </a:r>
            <a:r>
              <a:rPr lang="en-US" sz="7200" b="1" dirty="0" smtClean="0">
                <a:solidFill>
                  <a:srgbClr val="CE2E4A"/>
                </a:solidFill>
                <a:latin typeface="Swiss 721 Condensed" panose="02000506040000020004" pitchFamily="2" charset="0"/>
              </a:rPr>
              <a:t> </a:t>
            </a:r>
            <a:r>
              <a:rPr lang="en-US" sz="7200" b="1" u="sng" dirty="0" smtClean="0">
                <a:solidFill>
                  <a:srgbClr val="CE2E4A"/>
                </a:solidFill>
                <a:latin typeface="Swiss 721 Condensed" panose="02000506040000020004" pitchFamily="2" charset="0"/>
              </a:rPr>
              <a:t>HOPE</a:t>
            </a:r>
            <a:r>
              <a:rPr lang="en-US" sz="7200" dirty="0" smtClean="0">
                <a:solidFill>
                  <a:schemeClr val="bg1"/>
                </a:solidFill>
                <a:latin typeface="Swiss 721 Condensed" panose="02000506040000020004" pitchFamily="2" charset="0"/>
              </a:rPr>
              <a:t> for the lost.</a:t>
            </a:r>
          </a:p>
          <a:p>
            <a:pPr algn="ctr"/>
            <a:endParaRPr lang="en-US" sz="6600" dirty="0" smtClean="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3312160750"/>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0043" y="0"/>
            <a:ext cx="8863914" cy="6740307"/>
          </a:xfrm>
          <a:prstGeom prst="rect">
            <a:avLst/>
          </a:prstGeom>
          <a:solidFill>
            <a:schemeClr val="tx1">
              <a:alpha val="73000"/>
            </a:schemeClr>
          </a:solidFill>
        </p:spPr>
        <p:txBody>
          <a:bodyPr wrap="square" rtlCol="0">
            <a:spAutoFit/>
          </a:bodyPr>
          <a:lstStyle/>
          <a:p>
            <a:pPr algn="ctr"/>
            <a:r>
              <a:rPr lang="en-US" sz="5400" b="1" u="sng" dirty="0" smtClean="0">
                <a:solidFill>
                  <a:srgbClr val="CE2E4A"/>
                </a:solidFill>
                <a:latin typeface="Swiss 721 Extended" panose="02000505030000020004" pitchFamily="2" charset="0"/>
              </a:rPr>
              <a:t>ACTS 4:10-12</a:t>
            </a:r>
          </a:p>
          <a:p>
            <a:pPr algn="ctr"/>
            <a:r>
              <a:rPr lang="en-US" sz="5400" b="1" dirty="0" smtClean="0">
                <a:solidFill>
                  <a:srgbClr val="CE2E4A"/>
                </a:solidFill>
                <a:latin typeface="Swiss 721 Condensed" panose="02000506040000020004" pitchFamily="2" charset="0"/>
              </a:rPr>
              <a:t>10. </a:t>
            </a:r>
            <a:r>
              <a:rPr lang="en-US" sz="5400" dirty="0" smtClean="0">
                <a:solidFill>
                  <a:schemeClr val="bg1"/>
                </a:solidFill>
                <a:latin typeface="Swiss 721 Condensed" panose="02000506040000020004" pitchFamily="2" charset="0"/>
              </a:rPr>
              <a:t>let it be known to you all, and to all the people of Israel, that by the name of Jesus Christ of Nazareth, whom you crucified, whom God raised from the dead, by Him this man stands here before you whole.</a:t>
            </a:r>
            <a:endParaRPr lang="en-US" sz="5400" dirty="0">
              <a:solidFill>
                <a:srgbClr val="CE2E4A"/>
              </a:solidFill>
              <a:latin typeface="Swiss 721 Condensed" panose="02000506040000020004" pitchFamily="2" charset="0"/>
            </a:endParaRPr>
          </a:p>
        </p:txBody>
      </p:sp>
    </p:spTree>
    <p:extLst>
      <p:ext uri="{BB962C8B-B14F-4D97-AF65-F5344CB8AC3E}">
        <p14:creationId xmlns:p14="http://schemas.microsoft.com/office/powerpoint/2010/main" val="111794780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0043" y="164757"/>
            <a:ext cx="8863914" cy="4247317"/>
          </a:xfrm>
          <a:prstGeom prst="rect">
            <a:avLst/>
          </a:prstGeom>
          <a:solidFill>
            <a:schemeClr val="tx1">
              <a:alpha val="73000"/>
            </a:schemeClr>
          </a:solidFill>
        </p:spPr>
        <p:txBody>
          <a:bodyPr wrap="square" rtlCol="0">
            <a:spAutoFit/>
          </a:bodyPr>
          <a:lstStyle/>
          <a:p>
            <a:pPr algn="ctr"/>
            <a:r>
              <a:rPr lang="en-US" sz="5400" b="1" u="sng" dirty="0" smtClean="0">
                <a:solidFill>
                  <a:srgbClr val="CE2E4A"/>
                </a:solidFill>
                <a:latin typeface="Swiss 721 Extended" panose="02000505030000020004" pitchFamily="2" charset="0"/>
              </a:rPr>
              <a:t>ACTS 4:10-12</a:t>
            </a:r>
          </a:p>
          <a:p>
            <a:pPr algn="ctr"/>
            <a:r>
              <a:rPr lang="en-US" sz="5400" b="1" dirty="0" smtClean="0">
                <a:solidFill>
                  <a:srgbClr val="CE2E4A"/>
                </a:solidFill>
                <a:latin typeface="Swiss 721 Condensed" panose="02000506040000020004" pitchFamily="2" charset="0"/>
              </a:rPr>
              <a:t>11. </a:t>
            </a:r>
            <a:r>
              <a:rPr lang="en-US" sz="5400" dirty="0" smtClean="0">
                <a:solidFill>
                  <a:schemeClr val="bg1"/>
                </a:solidFill>
                <a:latin typeface="Swiss 721 Condensed" panose="02000506040000020004" pitchFamily="2" charset="0"/>
              </a:rPr>
              <a:t>This is the ‘stone which was rejected by you builders, which has become the chief cornerstone.’</a:t>
            </a:r>
            <a:endParaRPr lang="en-US" sz="5400" dirty="0">
              <a:solidFill>
                <a:srgbClr val="CE2E4A"/>
              </a:solidFill>
              <a:latin typeface="Swiss 721 Condensed" panose="02000506040000020004" pitchFamily="2" charset="0"/>
            </a:endParaRPr>
          </a:p>
        </p:txBody>
      </p:sp>
    </p:spTree>
    <p:extLst>
      <p:ext uri="{BB962C8B-B14F-4D97-AF65-F5344CB8AC3E}">
        <p14:creationId xmlns:p14="http://schemas.microsoft.com/office/powerpoint/2010/main" val="156964633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0043" y="164757"/>
            <a:ext cx="8863914" cy="4247317"/>
          </a:xfrm>
          <a:prstGeom prst="rect">
            <a:avLst/>
          </a:prstGeom>
          <a:solidFill>
            <a:schemeClr val="tx1">
              <a:alpha val="73000"/>
            </a:schemeClr>
          </a:solidFill>
        </p:spPr>
        <p:txBody>
          <a:bodyPr wrap="square" rtlCol="0">
            <a:spAutoFit/>
          </a:bodyPr>
          <a:lstStyle/>
          <a:p>
            <a:pPr algn="ctr"/>
            <a:r>
              <a:rPr lang="en-US" sz="5400" b="1" u="sng" dirty="0" smtClean="0">
                <a:solidFill>
                  <a:srgbClr val="CE2E4A"/>
                </a:solidFill>
                <a:latin typeface="Swiss 721 Extended" panose="02000505030000020004" pitchFamily="2" charset="0"/>
              </a:rPr>
              <a:t>ACTS 4:10-12</a:t>
            </a:r>
          </a:p>
          <a:p>
            <a:pPr algn="ctr"/>
            <a:r>
              <a:rPr lang="en-US" sz="5400" b="1" dirty="0" smtClean="0">
                <a:solidFill>
                  <a:srgbClr val="CE2E4A"/>
                </a:solidFill>
                <a:latin typeface="Swiss 721 Condensed" panose="02000506040000020004" pitchFamily="2" charset="0"/>
              </a:rPr>
              <a:t>12. </a:t>
            </a:r>
            <a:r>
              <a:rPr lang="en-US" sz="5400" dirty="0" smtClean="0">
                <a:solidFill>
                  <a:schemeClr val="bg1"/>
                </a:solidFill>
                <a:latin typeface="Swiss 721 Condensed" panose="02000506040000020004" pitchFamily="2" charset="0"/>
              </a:rPr>
              <a:t>Nor is there salvation in any other, for there is no other name under heaven given among men by which we must be saved.”</a:t>
            </a:r>
            <a:endParaRPr lang="en-US" sz="5400" dirty="0">
              <a:solidFill>
                <a:srgbClr val="CE2E4A"/>
              </a:solidFill>
              <a:latin typeface="Swiss 721 Condensed" panose="02000506040000020004" pitchFamily="2" charset="0"/>
            </a:endParaRPr>
          </a:p>
        </p:txBody>
      </p:sp>
    </p:spTree>
    <p:extLst>
      <p:ext uri="{BB962C8B-B14F-4D97-AF65-F5344CB8AC3E}">
        <p14:creationId xmlns:p14="http://schemas.microsoft.com/office/powerpoint/2010/main" val="175652106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72994" y="1326293"/>
            <a:ext cx="8863914" cy="4154984"/>
          </a:xfrm>
          <a:prstGeom prst="rect">
            <a:avLst/>
          </a:prstGeom>
          <a:solidFill>
            <a:schemeClr val="tx1">
              <a:alpha val="73000"/>
            </a:schemeClr>
          </a:solidFill>
        </p:spPr>
        <p:txBody>
          <a:bodyPr wrap="square" rtlCol="0">
            <a:spAutoFit/>
          </a:bodyPr>
          <a:lstStyle/>
          <a:p>
            <a:pPr algn="ctr"/>
            <a:endParaRPr lang="en-US" sz="5400" dirty="0" smtClean="0">
              <a:solidFill>
                <a:schemeClr val="bg1"/>
              </a:solidFill>
              <a:latin typeface="Swiss 721 Condensed" panose="02000506040000020004" pitchFamily="2" charset="0"/>
            </a:endParaRPr>
          </a:p>
          <a:p>
            <a:pPr algn="ctr"/>
            <a:r>
              <a:rPr lang="en-US" sz="7200" dirty="0" smtClean="0">
                <a:solidFill>
                  <a:schemeClr val="bg1"/>
                </a:solidFill>
                <a:latin typeface="Swiss 721 Condensed" panose="02000506040000020004" pitchFamily="2" charset="0"/>
              </a:rPr>
              <a:t>We must value </a:t>
            </a:r>
            <a:r>
              <a:rPr lang="en-US" sz="7200" b="1" u="sng" dirty="0" smtClean="0">
                <a:solidFill>
                  <a:srgbClr val="CE2E4A"/>
                </a:solidFill>
                <a:latin typeface="Swiss 721 Condensed" panose="02000506040000020004" pitchFamily="2" charset="0"/>
              </a:rPr>
              <a:t>TIME</a:t>
            </a:r>
            <a:r>
              <a:rPr lang="en-US" sz="7200" dirty="0" smtClean="0">
                <a:solidFill>
                  <a:schemeClr val="bg1"/>
                </a:solidFill>
                <a:latin typeface="Swiss 721 Condensed" panose="02000506040000020004" pitchFamily="2" charset="0"/>
              </a:rPr>
              <a:t> with Jesus.</a:t>
            </a:r>
          </a:p>
          <a:p>
            <a:pPr algn="ctr"/>
            <a:endParaRPr lang="en-US" sz="6600" dirty="0" smtClean="0">
              <a:solidFill>
                <a:schemeClr val="bg1"/>
              </a:solidFill>
              <a:latin typeface="Swiss 721 Condensed" panose="02000506040000020004" pitchFamily="2" charset="0"/>
            </a:endParaRPr>
          </a:p>
        </p:txBody>
      </p:sp>
    </p:spTree>
    <p:extLst>
      <p:ext uri="{BB962C8B-B14F-4D97-AF65-F5344CB8AC3E}">
        <p14:creationId xmlns:p14="http://schemas.microsoft.com/office/powerpoint/2010/main" val="395542878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0043" y="164757"/>
            <a:ext cx="8863914" cy="5909310"/>
          </a:xfrm>
          <a:prstGeom prst="rect">
            <a:avLst/>
          </a:prstGeom>
          <a:solidFill>
            <a:schemeClr val="tx1">
              <a:alpha val="73000"/>
            </a:schemeClr>
          </a:solidFill>
        </p:spPr>
        <p:txBody>
          <a:bodyPr wrap="square" rtlCol="0">
            <a:spAutoFit/>
          </a:bodyPr>
          <a:lstStyle/>
          <a:p>
            <a:pPr algn="ctr"/>
            <a:r>
              <a:rPr lang="en-US" sz="5400" b="1" u="sng" dirty="0" smtClean="0">
                <a:solidFill>
                  <a:srgbClr val="CE2E4A"/>
                </a:solidFill>
                <a:latin typeface="Swiss 721 Extended" panose="02000505030000020004" pitchFamily="2" charset="0"/>
              </a:rPr>
              <a:t>ACTS 4:13</a:t>
            </a:r>
          </a:p>
          <a:p>
            <a:pPr algn="ctr"/>
            <a:r>
              <a:rPr lang="en-US" sz="5400" b="1" dirty="0" smtClean="0">
                <a:solidFill>
                  <a:srgbClr val="CE2E4A"/>
                </a:solidFill>
                <a:latin typeface="Swiss 721 Condensed" panose="02000506040000020004" pitchFamily="2" charset="0"/>
              </a:rPr>
              <a:t>13. </a:t>
            </a:r>
            <a:r>
              <a:rPr lang="en-US" sz="5400" dirty="0" smtClean="0">
                <a:solidFill>
                  <a:schemeClr val="bg1"/>
                </a:solidFill>
                <a:latin typeface="Swiss 721 Condensed" panose="02000506040000020004" pitchFamily="2" charset="0"/>
              </a:rPr>
              <a:t>Now when they saw the boldness of Peter and John, and perceived that they were uneducated and untrained men, they marveled. And they realized that they had been with Jesus.</a:t>
            </a:r>
            <a:endParaRPr lang="en-US" sz="5400" dirty="0">
              <a:solidFill>
                <a:srgbClr val="CE2E4A"/>
              </a:solidFill>
              <a:latin typeface="Swiss 721 Condensed" panose="02000506040000020004" pitchFamily="2" charset="0"/>
            </a:endParaRPr>
          </a:p>
        </p:txBody>
      </p:sp>
    </p:spTree>
    <p:extLst>
      <p:ext uri="{BB962C8B-B14F-4D97-AF65-F5344CB8AC3E}">
        <p14:creationId xmlns:p14="http://schemas.microsoft.com/office/powerpoint/2010/main" val="86439833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2248928" y="2010034"/>
            <a:ext cx="4637903" cy="1200329"/>
          </a:xfrm>
          <a:prstGeom prst="rect">
            <a:avLst/>
          </a:prstGeom>
          <a:noFill/>
        </p:spPr>
        <p:txBody>
          <a:bodyPr wrap="square" rtlCol="0">
            <a:spAutoFit/>
          </a:bodyPr>
          <a:lstStyle/>
          <a:p>
            <a:pPr algn="ctr"/>
            <a:r>
              <a:rPr lang="en-US" sz="7200" b="1" dirty="0" smtClean="0">
                <a:blipFill>
                  <a:blip r:embed="rId3"/>
                  <a:stretch>
                    <a:fillRect/>
                  </a:stretch>
                </a:blipFill>
                <a:latin typeface="Franklin Gothic Demi" panose="020B0703020102020204" pitchFamily="34" charset="0"/>
              </a:rPr>
              <a:t>SEEING</a:t>
            </a:r>
            <a:endParaRPr lang="en-US" sz="7200" b="1" dirty="0">
              <a:blipFill>
                <a:blip r:embed="rId3"/>
                <a:stretch>
                  <a:fillRect/>
                </a:stretch>
              </a:blipFill>
              <a:latin typeface="Franklin Gothic Demi" panose="020B0703020102020204" pitchFamily="34" charset="0"/>
            </a:endParaRPr>
          </a:p>
        </p:txBody>
      </p:sp>
      <p:sp>
        <p:nvSpPr>
          <p:cNvPr id="3" name="TextBox 2"/>
          <p:cNvSpPr txBox="1"/>
          <p:nvPr/>
        </p:nvSpPr>
        <p:spPr>
          <a:xfrm>
            <a:off x="2590798" y="3985585"/>
            <a:ext cx="3954162" cy="707886"/>
          </a:xfrm>
          <a:prstGeom prst="rect">
            <a:avLst/>
          </a:prstGeom>
          <a:noFill/>
        </p:spPr>
        <p:txBody>
          <a:bodyPr wrap="square" rtlCol="0">
            <a:spAutoFit/>
          </a:bodyPr>
          <a:lstStyle/>
          <a:p>
            <a:pPr algn="ctr"/>
            <a:r>
              <a:rPr lang="en-US" sz="4000" b="1" dirty="0" smtClean="0">
                <a:solidFill>
                  <a:srgbClr val="CE2E4A"/>
                </a:solidFill>
                <a:latin typeface="Swiss 721 Extended" panose="02000505030000020004" pitchFamily="2" charset="0"/>
              </a:rPr>
              <a:t>ACTS 3</a:t>
            </a:r>
            <a:endParaRPr lang="en-US" sz="4000" b="1" dirty="0">
              <a:solidFill>
                <a:srgbClr val="CE2E4A"/>
              </a:solidFill>
              <a:latin typeface="Swiss 721 Extended" panose="02000505030000020004" pitchFamily="2" charset="0"/>
            </a:endParaRPr>
          </a:p>
        </p:txBody>
      </p:sp>
      <p:sp>
        <p:nvSpPr>
          <p:cNvPr id="4" name="TextBox 3"/>
          <p:cNvSpPr txBox="1"/>
          <p:nvPr/>
        </p:nvSpPr>
        <p:spPr>
          <a:xfrm>
            <a:off x="2248928" y="2785256"/>
            <a:ext cx="4637903" cy="1200329"/>
          </a:xfrm>
          <a:prstGeom prst="rect">
            <a:avLst/>
          </a:prstGeom>
          <a:noFill/>
        </p:spPr>
        <p:txBody>
          <a:bodyPr wrap="square" rtlCol="0">
            <a:spAutoFit/>
          </a:bodyPr>
          <a:lstStyle/>
          <a:p>
            <a:pPr algn="ctr"/>
            <a:r>
              <a:rPr lang="en-US" sz="7200" b="1" dirty="0" smtClean="0">
                <a:blipFill>
                  <a:blip r:embed="rId3"/>
                  <a:stretch>
                    <a:fillRect/>
                  </a:stretch>
                </a:blipFill>
                <a:latin typeface="Franklin Gothic Demi" panose="020B0703020102020204" pitchFamily="34" charset="0"/>
              </a:rPr>
              <a:t>THE NEED</a:t>
            </a:r>
            <a:endParaRPr lang="en-US" sz="7200" b="1" dirty="0">
              <a:blipFill>
                <a:blip r:embed="rId3"/>
                <a:stretch>
                  <a:fillRect/>
                </a:stretch>
              </a:blipFill>
              <a:latin typeface="Franklin Gothic Demi" panose="020B0703020102020204" pitchFamily="34" charset="0"/>
            </a:endParaRPr>
          </a:p>
        </p:txBody>
      </p:sp>
    </p:spTree>
    <p:extLst>
      <p:ext uri="{BB962C8B-B14F-4D97-AF65-F5344CB8AC3E}">
        <p14:creationId xmlns:p14="http://schemas.microsoft.com/office/powerpoint/2010/main" val="260884687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4000" r="-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485047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10619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98621"/>
            <a:ext cx="9144000" cy="6096000"/>
          </a:xfrm>
          <a:prstGeom prst="rect">
            <a:avLst/>
          </a:prstGeom>
        </p:spPr>
      </p:pic>
    </p:spTree>
    <p:extLst>
      <p:ext uri="{BB962C8B-B14F-4D97-AF65-F5344CB8AC3E}">
        <p14:creationId xmlns:p14="http://schemas.microsoft.com/office/powerpoint/2010/main" val="11400078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847261"/>
            <a:ext cx="9144000" cy="4998720"/>
          </a:xfrm>
          <a:prstGeom prst="rect">
            <a:avLst/>
          </a:prstGeom>
        </p:spPr>
      </p:pic>
    </p:spTree>
    <p:extLst>
      <p:ext uri="{BB962C8B-B14F-4D97-AF65-F5344CB8AC3E}">
        <p14:creationId xmlns:p14="http://schemas.microsoft.com/office/powerpoint/2010/main" val="114500933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0043" y="131806"/>
            <a:ext cx="8863914" cy="3416320"/>
          </a:xfrm>
          <a:prstGeom prst="rect">
            <a:avLst/>
          </a:prstGeom>
          <a:solidFill>
            <a:schemeClr val="tx1">
              <a:alpha val="73000"/>
            </a:schemeClr>
          </a:solidFill>
        </p:spPr>
        <p:txBody>
          <a:bodyPr wrap="square" rtlCol="0">
            <a:spAutoFit/>
          </a:bodyPr>
          <a:lstStyle/>
          <a:p>
            <a:pPr algn="ctr"/>
            <a:r>
              <a:rPr lang="en-US" sz="5400" b="1" u="sng" dirty="0" smtClean="0">
                <a:solidFill>
                  <a:srgbClr val="CE2E4A"/>
                </a:solidFill>
                <a:latin typeface="Swiss 721 Extended" panose="02000505030000020004" pitchFamily="2" charset="0"/>
              </a:rPr>
              <a:t>ACTS 3:1-10</a:t>
            </a:r>
          </a:p>
          <a:p>
            <a:pPr algn="ctr"/>
            <a:r>
              <a:rPr lang="en-US" sz="5400" b="1" dirty="0" smtClean="0">
                <a:solidFill>
                  <a:srgbClr val="CE2E4A"/>
                </a:solidFill>
                <a:latin typeface="Swiss 721 Condensed" panose="02000506040000020004" pitchFamily="2" charset="0"/>
              </a:rPr>
              <a:t>1. </a:t>
            </a:r>
            <a:r>
              <a:rPr lang="en-US" sz="5400" dirty="0" smtClean="0">
                <a:solidFill>
                  <a:schemeClr val="bg1"/>
                </a:solidFill>
                <a:latin typeface="Swiss 721 Condensed" panose="02000506040000020004" pitchFamily="2" charset="0"/>
              </a:rPr>
              <a:t>Now Peter and John went up together to the temple at the hour of prayer, the ninth hour.</a:t>
            </a:r>
            <a:endParaRPr lang="en-US" sz="5400" dirty="0">
              <a:solidFill>
                <a:srgbClr val="CE2E4A"/>
              </a:solidFill>
              <a:latin typeface="Swiss 721 Condensed" panose="02000506040000020004" pitchFamily="2" charset="0"/>
            </a:endParaRPr>
          </a:p>
        </p:txBody>
      </p:sp>
    </p:spTree>
    <p:extLst>
      <p:ext uri="{BB962C8B-B14F-4D97-AF65-F5344CB8AC3E}">
        <p14:creationId xmlns:p14="http://schemas.microsoft.com/office/powerpoint/2010/main" val="319558503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0043" y="131806"/>
            <a:ext cx="8863914" cy="5909310"/>
          </a:xfrm>
          <a:prstGeom prst="rect">
            <a:avLst/>
          </a:prstGeom>
          <a:solidFill>
            <a:schemeClr val="tx1">
              <a:alpha val="73000"/>
            </a:schemeClr>
          </a:solidFill>
        </p:spPr>
        <p:txBody>
          <a:bodyPr wrap="square" rtlCol="0">
            <a:spAutoFit/>
          </a:bodyPr>
          <a:lstStyle/>
          <a:p>
            <a:pPr algn="ctr"/>
            <a:r>
              <a:rPr lang="en-US" sz="5400" b="1" u="sng" dirty="0" smtClean="0">
                <a:solidFill>
                  <a:srgbClr val="CE2E4A"/>
                </a:solidFill>
                <a:latin typeface="Swiss 721 Extended" panose="02000505030000020004" pitchFamily="2" charset="0"/>
              </a:rPr>
              <a:t>ACTS 3:1-10</a:t>
            </a:r>
          </a:p>
          <a:p>
            <a:pPr algn="ctr"/>
            <a:r>
              <a:rPr lang="en-US" sz="5400" b="1" dirty="0">
                <a:solidFill>
                  <a:srgbClr val="CE2E4A"/>
                </a:solidFill>
                <a:latin typeface="Swiss 721 Condensed" panose="02000506040000020004" pitchFamily="2" charset="0"/>
              </a:rPr>
              <a:t>2</a:t>
            </a:r>
            <a:r>
              <a:rPr lang="en-US" sz="5400" b="1" dirty="0" smtClean="0">
                <a:solidFill>
                  <a:srgbClr val="CE2E4A"/>
                </a:solidFill>
                <a:latin typeface="Swiss 721 Condensed" panose="02000506040000020004" pitchFamily="2" charset="0"/>
              </a:rPr>
              <a:t>. </a:t>
            </a:r>
            <a:r>
              <a:rPr lang="en-US" sz="5400" dirty="0" smtClean="0">
                <a:solidFill>
                  <a:schemeClr val="bg1"/>
                </a:solidFill>
                <a:latin typeface="Swiss 721 Condensed" panose="02000506040000020004" pitchFamily="2" charset="0"/>
              </a:rPr>
              <a:t>And a certain man lame from his mother’s womb was carried, whom they laid daily at the gate of the temple which is called Beautiful, to ask alms from those who entered the temple;</a:t>
            </a:r>
            <a:endParaRPr lang="en-US" sz="5400" dirty="0">
              <a:solidFill>
                <a:srgbClr val="CE2E4A"/>
              </a:solidFill>
              <a:latin typeface="Swiss 721 Condensed" panose="02000506040000020004" pitchFamily="2" charset="0"/>
            </a:endParaRPr>
          </a:p>
        </p:txBody>
      </p:sp>
    </p:spTree>
    <p:extLst>
      <p:ext uri="{BB962C8B-B14F-4D97-AF65-F5344CB8AC3E}">
        <p14:creationId xmlns:p14="http://schemas.microsoft.com/office/powerpoint/2010/main" val="124982322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extBox 1"/>
          <p:cNvSpPr txBox="1"/>
          <p:nvPr/>
        </p:nvSpPr>
        <p:spPr>
          <a:xfrm>
            <a:off x="140043" y="131806"/>
            <a:ext cx="8863914" cy="3416320"/>
          </a:xfrm>
          <a:prstGeom prst="rect">
            <a:avLst/>
          </a:prstGeom>
          <a:solidFill>
            <a:schemeClr val="tx1">
              <a:alpha val="73000"/>
            </a:schemeClr>
          </a:solidFill>
        </p:spPr>
        <p:txBody>
          <a:bodyPr wrap="square" rtlCol="0">
            <a:spAutoFit/>
          </a:bodyPr>
          <a:lstStyle/>
          <a:p>
            <a:pPr algn="ctr"/>
            <a:r>
              <a:rPr lang="en-US" sz="5400" b="1" u="sng" dirty="0" smtClean="0">
                <a:solidFill>
                  <a:srgbClr val="CE2E4A"/>
                </a:solidFill>
                <a:latin typeface="Swiss 721 Extended" panose="02000505030000020004" pitchFamily="2" charset="0"/>
              </a:rPr>
              <a:t>ACTS 3:1-10</a:t>
            </a:r>
          </a:p>
          <a:p>
            <a:pPr algn="ctr"/>
            <a:r>
              <a:rPr lang="en-US" sz="5400" b="1" dirty="0" smtClean="0">
                <a:solidFill>
                  <a:srgbClr val="CE2E4A"/>
                </a:solidFill>
                <a:latin typeface="Swiss 721 Condensed" panose="02000506040000020004" pitchFamily="2" charset="0"/>
              </a:rPr>
              <a:t>3. </a:t>
            </a:r>
            <a:r>
              <a:rPr lang="en-US" sz="5400" dirty="0" smtClean="0">
                <a:solidFill>
                  <a:schemeClr val="bg1"/>
                </a:solidFill>
                <a:latin typeface="Swiss 721 Condensed" panose="02000506040000020004" pitchFamily="2" charset="0"/>
              </a:rPr>
              <a:t>who, seeing Peter and John about to go into the temple, asked for alms. </a:t>
            </a:r>
            <a:endParaRPr lang="en-US" sz="5400" dirty="0">
              <a:solidFill>
                <a:srgbClr val="CE2E4A"/>
              </a:solidFill>
              <a:latin typeface="Swiss 721 Condensed" panose="02000506040000020004" pitchFamily="2" charset="0"/>
            </a:endParaRPr>
          </a:p>
        </p:txBody>
      </p:sp>
    </p:spTree>
    <p:extLst>
      <p:ext uri="{BB962C8B-B14F-4D97-AF65-F5344CB8AC3E}">
        <p14:creationId xmlns:p14="http://schemas.microsoft.com/office/powerpoint/2010/main" val="3867708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59</TotalTime>
  <Words>485</Words>
  <Application>Microsoft Office PowerPoint</Application>
  <PresentationFormat>On-screen Show (4:3)</PresentationFormat>
  <Paragraphs>45</Paragraphs>
  <Slides>27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27</vt:i4>
      </vt:variant>
    </vt:vector>
  </HeadingPairs>
  <TitlesOfParts>
    <vt:vector size="34" baseType="lpstr">
      <vt:lpstr>Arial</vt:lpstr>
      <vt:lpstr>Calibri</vt:lpstr>
      <vt:lpstr>Calibri Light</vt:lpstr>
      <vt:lpstr>Franklin Gothic Demi</vt:lpstr>
      <vt:lpstr>Swiss 721 Condensed</vt:lpstr>
      <vt:lpstr>Swiss 721 Extended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Hewlett-Packard Company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Heather Seifert</dc:creator>
  <cp:lastModifiedBy>Heather Seifert</cp:lastModifiedBy>
  <cp:revision>5</cp:revision>
  <dcterms:created xsi:type="dcterms:W3CDTF">2017-09-01T13:42:20Z</dcterms:created>
  <dcterms:modified xsi:type="dcterms:W3CDTF">2017-09-01T14:41:25Z</dcterms:modified>
</cp:coreProperties>
</file>