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61" r:id="rId5"/>
    <p:sldId id="263" r:id="rId6"/>
    <p:sldId id="262" r:id="rId7"/>
    <p:sldId id="258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6" r:id="rId30"/>
    <p:sldId id="285" r:id="rId31"/>
    <p:sldId id="287" r:id="rId32"/>
    <p:sldId id="288" r:id="rId33"/>
    <p:sldId id="289" r:id="rId34"/>
    <p:sldId id="290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5665"/>
    <a:srgbClr val="90B2B4"/>
    <a:srgbClr val="A8C6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7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B82D9-BEBF-4B3B-ABA4-A33B0AE6B5EB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1BC5-56CC-45DD-86C3-EDBBDFE22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595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B82D9-BEBF-4B3B-ABA4-A33B0AE6B5EB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1BC5-56CC-45DD-86C3-EDBBDFE22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170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B82D9-BEBF-4B3B-ABA4-A33B0AE6B5EB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1BC5-56CC-45DD-86C3-EDBBDFE22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50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B82D9-BEBF-4B3B-ABA4-A33B0AE6B5EB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1BC5-56CC-45DD-86C3-EDBBDFE22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838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B82D9-BEBF-4B3B-ABA4-A33B0AE6B5EB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1BC5-56CC-45DD-86C3-EDBBDFE22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72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B82D9-BEBF-4B3B-ABA4-A33B0AE6B5EB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1BC5-56CC-45DD-86C3-EDBBDFE22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551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B82D9-BEBF-4B3B-ABA4-A33B0AE6B5EB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1BC5-56CC-45DD-86C3-EDBBDFE22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621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B82D9-BEBF-4B3B-ABA4-A33B0AE6B5EB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1BC5-56CC-45DD-86C3-EDBBDFE22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09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B82D9-BEBF-4B3B-ABA4-A33B0AE6B5EB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1BC5-56CC-45DD-86C3-EDBBDFE22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361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B82D9-BEBF-4B3B-ABA4-A33B0AE6B5EB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1BC5-56CC-45DD-86C3-EDBBDFE22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22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B82D9-BEBF-4B3B-ABA4-A33B0AE6B5EB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1BC5-56CC-45DD-86C3-EDBBDFE22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585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B82D9-BEBF-4B3B-ABA4-A33B0AE6B5EB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B1BC5-56CC-45DD-86C3-EDBBDFE22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6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00616" y="459595"/>
            <a:ext cx="50662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bg1"/>
                </a:solidFill>
                <a:latin typeface="Swiss 721 Condensed" panose="02000506040000020004" pitchFamily="2" charset="0"/>
              </a:rPr>
              <a:t>CORRECTIVE</a:t>
            </a:r>
            <a:endParaRPr lang="en-US" sz="7200" b="1" dirty="0">
              <a:solidFill>
                <a:schemeClr val="bg1"/>
              </a:solidFill>
              <a:latin typeface="Swiss 721 Condensed" panose="02000506040000020004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76583" y="1503404"/>
            <a:ext cx="4596713" cy="12464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500" b="1" dirty="0" smtClean="0">
                <a:gradFill flip="none" rotWithShape="1">
                  <a:gsLst>
                    <a:gs pos="0">
                      <a:srgbClr val="90B2B4"/>
                    </a:gs>
                    <a:gs pos="100000">
                      <a:srgbClr val="285665"/>
                    </a:gs>
                  </a:gsLst>
                  <a:lin ang="0" scaled="1"/>
                  <a:tileRect/>
                </a:gradFill>
                <a:latin typeface="Swiss 721 Extended" panose="02000505030000020004" pitchFamily="2" charset="0"/>
              </a:rPr>
              <a:t>LENSES</a:t>
            </a:r>
            <a:endParaRPr lang="en-US" sz="7500" b="1" dirty="0">
              <a:gradFill flip="none" rotWithShape="1">
                <a:gsLst>
                  <a:gs pos="0">
                    <a:srgbClr val="90B2B4"/>
                  </a:gs>
                  <a:gs pos="100000">
                    <a:srgbClr val="285665"/>
                  </a:gs>
                </a:gsLst>
                <a:lin ang="0" scaled="1"/>
                <a:tileRect/>
              </a:gradFill>
              <a:latin typeface="Swiss 721 Extended" panose="02000505030000020004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71136" y="3377513"/>
            <a:ext cx="3207606" cy="1323439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285665"/>
                </a:solidFill>
                <a:latin typeface="Arial Black" panose="020B0A04020102020204" pitchFamily="34" charset="0"/>
              </a:rPr>
              <a:t>MATTHEW 9:35-38</a:t>
            </a:r>
            <a:endParaRPr lang="en-US" sz="4000" dirty="0">
              <a:solidFill>
                <a:srgbClr val="285665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38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56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756" y="140043"/>
            <a:ext cx="8773297" cy="923330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285665"/>
                </a:solidFill>
                <a:latin typeface="Arial Black" panose="020B0A04020102020204" pitchFamily="34" charset="0"/>
              </a:rPr>
              <a:t>MATTHEW 9:36</a:t>
            </a:r>
            <a:endParaRPr lang="en-US" sz="5400" dirty="0">
              <a:solidFill>
                <a:srgbClr val="285665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757" y="1153297"/>
            <a:ext cx="885567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Swiss 721 Condensed" panose="02000506040000020004" pitchFamily="2" charset="0"/>
              </a:rPr>
              <a:t>But when He saw the multitudes, He was moved with compassion for them, because they were weary and scattered, like sheep having no shepherd.</a:t>
            </a:r>
            <a:endParaRPr lang="en-US" sz="5400" dirty="0">
              <a:solidFill>
                <a:schemeClr val="bg1"/>
              </a:solidFill>
              <a:latin typeface="Swiss 721 Condensed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19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56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756" y="140043"/>
            <a:ext cx="8773297" cy="923330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285665"/>
                </a:solidFill>
                <a:latin typeface="Arial Black" panose="020B0A04020102020204" pitchFamily="34" charset="0"/>
              </a:rPr>
              <a:t>MATTHEW 9:37</a:t>
            </a:r>
            <a:endParaRPr lang="en-US" sz="5400" dirty="0">
              <a:solidFill>
                <a:srgbClr val="285665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757" y="1153297"/>
            <a:ext cx="88556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Swiss 721 Condensed" panose="02000506040000020004" pitchFamily="2" charset="0"/>
              </a:rPr>
              <a:t>Then He said to His disciples, “The harvest truly is plentiful, but the laborers are few.</a:t>
            </a:r>
            <a:endParaRPr lang="en-US" sz="5400" dirty="0">
              <a:solidFill>
                <a:schemeClr val="bg1"/>
              </a:solidFill>
              <a:latin typeface="Swiss 721 Condensed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88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56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756" y="140043"/>
            <a:ext cx="8773297" cy="923330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285665"/>
                </a:solidFill>
                <a:latin typeface="Arial Black" panose="020B0A04020102020204" pitchFamily="34" charset="0"/>
              </a:rPr>
              <a:t>MATTHEW 9:38</a:t>
            </a:r>
            <a:endParaRPr lang="en-US" sz="5400" dirty="0">
              <a:solidFill>
                <a:srgbClr val="285665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757" y="1153297"/>
            <a:ext cx="88556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Swiss 721 Condensed" panose="02000506040000020004" pitchFamily="2" charset="0"/>
              </a:rPr>
              <a:t>Therefore pray the Lord of the harvest to send out laborers into His harvest.”</a:t>
            </a:r>
            <a:endParaRPr lang="en-US" sz="5400" dirty="0">
              <a:solidFill>
                <a:schemeClr val="bg1"/>
              </a:solidFill>
              <a:latin typeface="Swiss 721 Condensed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53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56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946" y="930875"/>
            <a:ext cx="8773297" cy="4801314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5400" dirty="0" smtClean="0">
              <a:solidFill>
                <a:srgbClr val="285665"/>
              </a:solidFill>
              <a:latin typeface="Swiss 721 Condensed" panose="02000506040000020004" pitchFamily="2" charset="0"/>
            </a:endParaRPr>
          </a:p>
          <a:p>
            <a:pPr algn="ctr"/>
            <a:r>
              <a:rPr lang="en-US" sz="6600" dirty="0" smtClean="0">
                <a:solidFill>
                  <a:srgbClr val="285665"/>
                </a:solidFill>
                <a:latin typeface="Swiss 721 Condensed" panose="02000506040000020004" pitchFamily="2" charset="0"/>
              </a:rPr>
              <a:t>The need to share </a:t>
            </a:r>
          </a:p>
          <a:p>
            <a:pPr algn="ctr"/>
            <a:r>
              <a:rPr lang="en-US" sz="6600" dirty="0" smtClean="0">
                <a:solidFill>
                  <a:srgbClr val="285665"/>
                </a:solidFill>
                <a:latin typeface="Swiss 721 Condensed" panose="02000506040000020004" pitchFamily="2" charset="0"/>
              </a:rPr>
              <a:t>is </a:t>
            </a:r>
            <a:r>
              <a:rPr lang="en-US" sz="6600" b="1" u="sng" dirty="0" smtClean="0">
                <a:latin typeface="Swiss 721 Condensed" panose="02000506040000020004" pitchFamily="2" charset="0"/>
              </a:rPr>
              <a:t>GREAT</a:t>
            </a:r>
            <a:r>
              <a:rPr lang="en-US" sz="6600" dirty="0" smtClean="0">
                <a:solidFill>
                  <a:srgbClr val="285665"/>
                </a:solidFill>
                <a:latin typeface="Swiss 721 Condensed" panose="02000506040000020004" pitchFamily="2" charset="0"/>
              </a:rPr>
              <a:t> and </a:t>
            </a:r>
          </a:p>
          <a:p>
            <a:pPr algn="ctr"/>
            <a:r>
              <a:rPr lang="en-US" sz="6600" dirty="0" smtClean="0">
                <a:solidFill>
                  <a:srgbClr val="285665"/>
                </a:solidFill>
                <a:latin typeface="Swiss 721 Condensed" panose="02000506040000020004" pitchFamily="2" charset="0"/>
              </a:rPr>
              <a:t>should </a:t>
            </a:r>
            <a:r>
              <a:rPr lang="en-US" sz="6600" b="1" u="sng" dirty="0" smtClean="0">
                <a:latin typeface="Swiss 721 Condensed" panose="02000506040000020004" pitchFamily="2" charset="0"/>
              </a:rPr>
              <a:t>MOVE</a:t>
            </a:r>
            <a:r>
              <a:rPr lang="en-US" sz="6600" dirty="0" smtClean="0">
                <a:solidFill>
                  <a:srgbClr val="285665"/>
                </a:solidFill>
                <a:latin typeface="Swiss 721 Condensed" panose="02000506040000020004" pitchFamily="2" charset="0"/>
              </a:rPr>
              <a:t> us.</a:t>
            </a:r>
          </a:p>
          <a:p>
            <a:pPr algn="ctr"/>
            <a:endParaRPr lang="en-US" sz="5400" dirty="0">
              <a:solidFill>
                <a:srgbClr val="285665"/>
              </a:solidFill>
              <a:latin typeface="Swiss 721 Condensed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26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56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946" y="930875"/>
            <a:ext cx="8773297" cy="3785652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5400" dirty="0" smtClean="0">
              <a:solidFill>
                <a:srgbClr val="285665"/>
              </a:solidFill>
              <a:latin typeface="Swiss 721 Condensed" panose="02000506040000020004" pitchFamily="2" charset="0"/>
            </a:endParaRPr>
          </a:p>
          <a:p>
            <a:pPr algn="ctr"/>
            <a:r>
              <a:rPr lang="en-US" sz="6600" dirty="0" smtClean="0">
                <a:solidFill>
                  <a:srgbClr val="285665"/>
                </a:solidFill>
                <a:latin typeface="Swiss 721 Condensed" panose="02000506040000020004" pitchFamily="2" charset="0"/>
              </a:rPr>
              <a:t>The love needed comes only from </a:t>
            </a:r>
            <a:r>
              <a:rPr lang="en-US" sz="6600" b="1" u="sng" dirty="0" smtClean="0">
                <a:latin typeface="Swiss 721 Condensed" panose="02000506040000020004" pitchFamily="2" charset="0"/>
              </a:rPr>
              <a:t>GOD</a:t>
            </a:r>
            <a:r>
              <a:rPr lang="en-US" sz="6600" dirty="0" smtClean="0">
                <a:solidFill>
                  <a:srgbClr val="285665"/>
                </a:solidFill>
                <a:latin typeface="Swiss 721 Condensed" panose="02000506040000020004" pitchFamily="2" charset="0"/>
              </a:rPr>
              <a:t>.</a:t>
            </a:r>
          </a:p>
          <a:p>
            <a:pPr algn="ctr"/>
            <a:endParaRPr lang="en-US" sz="5400" dirty="0">
              <a:solidFill>
                <a:srgbClr val="285665"/>
              </a:solidFill>
              <a:latin typeface="Swiss 721 Condensed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28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56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756" y="140043"/>
            <a:ext cx="8773297" cy="923330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285665"/>
                </a:solidFill>
                <a:latin typeface="Arial Black" panose="020B0A04020102020204" pitchFamily="34" charset="0"/>
              </a:rPr>
              <a:t>1 JOHN 4:7</a:t>
            </a:r>
            <a:endParaRPr lang="en-US" sz="5400" dirty="0">
              <a:solidFill>
                <a:srgbClr val="285665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757" y="1153297"/>
            <a:ext cx="88556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Swiss 721 Condensed" panose="02000506040000020004" pitchFamily="2" charset="0"/>
              </a:rPr>
              <a:t>Beloved, let us love one another, for love is of God; and everyone who loves is born of God and knows God.</a:t>
            </a:r>
            <a:endParaRPr lang="en-US" sz="5400" dirty="0">
              <a:solidFill>
                <a:schemeClr val="bg1"/>
              </a:solidFill>
              <a:latin typeface="Swiss 721 Condensed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77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56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756" y="140043"/>
            <a:ext cx="8773297" cy="923330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285665"/>
                </a:solidFill>
                <a:latin typeface="Arial Black" panose="020B0A04020102020204" pitchFamily="34" charset="0"/>
              </a:rPr>
              <a:t>1 JOHN 4:8</a:t>
            </a:r>
            <a:endParaRPr lang="en-US" sz="5400" dirty="0">
              <a:solidFill>
                <a:srgbClr val="285665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757" y="1153297"/>
            <a:ext cx="88556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Swiss 721 Condensed" panose="02000506040000020004" pitchFamily="2" charset="0"/>
              </a:rPr>
              <a:t>He who does not love does not know God, for God is love.</a:t>
            </a:r>
            <a:endParaRPr lang="en-US" sz="5400" dirty="0">
              <a:solidFill>
                <a:schemeClr val="bg1"/>
              </a:solidFill>
              <a:latin typeface="Swiss 721 Condensed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60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56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946" y="930875"/>
            <a:ext cx="8773297" cy="3785652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5400" dirty="0" smtClean="0">
              <a:solidFill>
                <a:srgbClr val="285665"/>
              </a:solidFill>
              <a:latin typeface="Swiss 721 Condensed" panose="02000506040000020004" pitchFamily="2" charset="0"/>
            </a:endParaRPr>
          </a:p>
          <a:p>
            <a:pPr algn="ctr"/>
            <a:r>
              <a:rPr lang="en-US" sz="6600" dirty="0" smtClean="0">
                <a:solidFill>
                  <a:srgbClr val="285665"/>
                </a:solidFill>
                <a:latin typeface="Swiss 721 Condensed" panose="02000506040000020004" pitchFamily="2" charset="0"/>
              </a:rPr>
              <a:t>Unconditional love is a </a:t>
            </a:r>
            <a:r>
              <a:rPr lang="en-US" sz="6600" b="1" u="sng" dirty="0" smtClean="0">
                <a:latin typeface="Swiss 721 Condensed" panose="02000506040000020004" pitchFamily="2" charset="0"/>
              </a:rPr>
              <a:t>FRUIT</a:t>
            </a:r>
            <a:r>
              <a:rPr lang="en-US" sz="6600" dirty="0" smtClean="0">
                <a:solidFill>
                  <a:srgbClr val="285665"/>
                </a:solidFill>
                <a:latin typeface="Swiss 721 Condensed" panose="02000506040000020004" pitchFamily="2" charset="0"/>
              </a:rPr>
              <a:t> of the </a:t>
            </a:r>
            <a:r>
              <a:rPr lang="en-US" sz="6600" b="1" u="sng" dirty="0" smtClean="0">
                <a:latin typeface="Swiss 721 Condensed" panose="02000506040000020004" pitchFamily="2" charset="0"/>
              </a:rPr>
              <a:t>SPIRIT</a:t>
            </a:r>
            <a:r>
              <a:rPr lang="en-US" sz="6600" dirty="0" smtClean="0">
                <a:solidFill>
                  <a:srgbClr val="285665"/>
                </a:solidFill>
                <a:latin typeface="Swiss 721 Condensed" panose="02000506040000020004" pitchFamily="2" charset="0"/>
              </a:rPr>
              <a:t>.</a:t>
            </a:r>
          </a:p>
          <a:p>
            <a:pPr algn="ctr"/>
            <a:endParaRPr lang="en-US" sz="5400" dirty="0">
              <a:solidFill>
                <a:srgbClr val="285665"/>
              </a:solidFill>
              <a:latin typeface="Swiss 721 Condensed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35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56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946" y="930875"/>
            <a:ext cx="8773297" cy="3785652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5400" dirty="0" smtClean="0">
              <a:solidFill>
                <a:srgbClr val="285665"/>
              </a:solidFill>
              <a:latin typeface="Swiss 721 Condensed" panose="02000506040000020004" pitchFamily="2" charset="0"/>
            </a:endParaRPr>
          </a:p>
          <a:p>
            <a:pPr algn="ctr"/>
            <a:r>
              <a:rPr lang="en-US" sz="6600" dirty="0" smtClean="0">
                <a:solidFill>
                  <a:srgbClr val="285665"/>
                </a:solidFill>
                <a:latin typeface="Swiss 721 Condensed" panose="02000506040000020004" pitchFamily="2" charset="0"/>
              </a:rPr>
              <a:t>Spirit filled people will love </a:t>
            </a:r>
            <a:r>
              <a:rPr lang="en-US" sz="6600" b="1" u="sng" dirty="0" smtClean="0">
                <a:latin typeface="Swiss 721 Condensed" panose="02000506040000020004" pitchFamily="2" charset="0"/>
              </a:rPr>
              <a:t>UNCONDITIONALLY</a:t>
            </a:r>
            <a:r>
              <a:rPr lang="en-US" sz="6600" dirty="0" smtClean="0">
                <a:solidFill>
                  <a:srgbClr val="285665"/>
                </a:solidFill>
                <a:latin typeface="Swiss 721 Condensed" panose="02000506040000020004" pitchFamily="2" charset="0"/>
              </a:rPr>
              <a:t>.</a:t>
            </a:r>
          </a:p>
          <a:p>
            <a:pPr algn="ctr"/>
            <a:endParaRPr lang="en-US" sz="5400" dirty="0">
              <a:solidFill>
                <a:srgbClr val="285665"/>
              </a:solidFill>
              <a:latin typeface="Swiss 721 Condensed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41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56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756" y="140043"/>
            <a:ext cx="8773297" cy="923330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285665"/>
                </a:solidFill>
                <a:latin typeface="Arial Black" panose="020B0A04020102020204" pitchFamily="34" charset="0"/>
              </a:rPr>
              <a:t>1 CORINTHIANS 13:1</a:t>
            </a:r>
            <a:endParaRPr lang="en-US" sz="5400" dirty="0">
              <a:solidFill>
                <a:srgbClr val="285665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757" y="1153297"/>
            <a:ext cx="885567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Swiss 721 Condensed" panose="02000506040000020004" pitchFamily="2" charset="0"/>
              </a:rPr>
              <a:t>Though I speak with the tongues of men and of angels, but have not love, I have become sounding brass or a clanging cymbal.</a:t>
            </a:r>
            <a:endParaRPr lang="en-US" sz="5400" dirty="0">
              <a:solidFill>
                <a:schemeClr val="bg1"/>
              </a:solidFill>
              <a:latin typeface="Swiss 721 Condensed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73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2128"/>
            <a:ext cx="9144000" cy="349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48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56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756" y="140043"/>
            <a:ext cx="8773297" cy="923330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285665"/>
                </a:solidFill>
                <a:latin typeface="Arial Black" panose="020B0A04020102020204" pitchFamily="34" charset="0"/>
              </a:rPr>
              <a:t>1 CORINTHIANS 13:2</a:t>
            </a:r>
            <a:endParaRPr lang="en-US" sz="5400" dirty="0">
              <a:solidFill>
                <a:srgbClr val="285665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757" y="1153297"/>
            <a:ext cx="877329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Swiss 721 Condensed" panose="02000506040000020004" pitchFamily="2" charset="0"/>
              </a:rPr>
              <a:t>And though I have the gift of prophecy, and understand all mysteries and all knowledge, and though I have all faith, so that I could remove mountains, but have not love, I am nothing.</a:t>
            </a:r>
            <a:endParaRPr lang="en-US" sz="5400" dirty="0">
              <a:solidFill>
                <a:schemeClr val="bg1"/>
              </a:solidFill>
              <a:latin typeface="Swiss 721 Condensed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7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56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756" y="140043"/>
            <a:ext cx="8773297" cy="923330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285665"/>
                </a:solidFill>
                <a:latin typeface="Arial Black" panose="020B0A04020102020204" pitchFamily="34" charset="0"/>
              </a:rPr>
              <a:t>1 CORINTHIANS 13:3</a:t>
            </a:r>
            <a:endParaRPr lang="en-US" sz="5400" dirty="0">
              <a:solidFill>
                <a:srgbClr val="285665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757" y="1153297"/>
            <a:ext cx="877329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Swiss 721 Condensed" panose="02000506040000020004" pitchFamily="2" charset="0"/>
              </a:rPr>
              <a:t>And though I bestow all my goods to feed the poor, and though I give my body to be burned, but have not love, it profits me nothing.</a:t>
            </a:r>
            <a:endParaRPr lang="en-US" sz="5400" dirty="0">
              <a:solidFill>
                <a:schemeClr val="bg1"/>
              </a:solidFill>
              <a:latin typeface="Swiss 721 Condensed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04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56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756" y="140043"/>
            <a:ext cx="8773297" cy="923330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285665"/>
                </a:solidFill>
                <a:latin typeface="Arial Black" panose="020B0A04020102020204" pitchFamily="34" charset="0"/>
              </a:rPr>
              <a:t>1 CORINTHIANS 13:4</a:t>
            </a:r>
            <a:endParaRPr lang="en-US" sz="5400" dirty="0">
              <a:solidFill>
                <a:srgbClr val="285665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757" y="1153297"/>
            <a:ext cx="877329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Swiss 721 Condensed" panose="02000506040000020004" pitchFamily="2" charset="0"/>
              </a:rPr>
              <a:t>Love [Jesus] suffers long and is kind; love [Jesus] does not envy; love [Jesus] does not parade itself, [Jesus] is not puffed up;</a:t>
            </a:r>
            <a:endParaRPr lang="en-US" sz="5400" dirty="0">
              <a:solidFill>
                <a:schemeClr val="bg1"/>
              </a:solidFill>
              <a:latin typeface="Swiss 721 Condensed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61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56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756" y="140043"/>
            <a:ext cx="8773297" cy="923330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285665"/>
                </a:solidFill>
                <a:latin typeface="Arial Black" panose="020B0A04020102020204" pitchFamily="34" charset="0"/>
              </a:rPr>
              <a:t>1 CORINTHIANS 13:5</a:t>
            </a:r>
            <a:endParaRPr lang="en-US" sz="5400" dirty="0">
              <a:solidFill>
                <a:srgbClr val="285665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757" y="1153297"/>
            <a:ext cx="87732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Swiss 721 Condensed" panose="02000506040000020004" pitchFamily="2" charset="0"/>
              </a:rPr>
              <a:t>[Jesus] does not behave rudely, [Jesus] does not seek its own, [Jesus] is not provoked, [Jesus] thinks no evil;</a:t>
            </a:r>
            <a:endParaRPr lang="en-US" sz="5400" dirty="0">
              <a:solidFill>
                <a:schemeClr val="bg1"/>
              </a:solidFill>
              <a:latin typeface="Swiss 721 Condensed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1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56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756" y="140043"/>
            <a:ext cx="8773297" cy="923330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285665"/>
                </a:solidFill>
                <a:latin typeface="Arial Black" panose="020B0A04020102020204" pitchFamily="34" charset="0"/>
              </a:rPr>
              <a:t>1 CORINTHIANS 13:6</a:t>
            </a:r>
            <a:endParaRPr lang="en-US" sz="5400" dirty="0">
              <a:solidFill>
                <a:srgbClr val="285665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757" y="1153297"/>
            <a:ext cx="87732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Swiss 721 Condensed" panose="02000506040000020004" pitchFamily="2" charset="0"/>
              </a:rPr>
              <a:t>[Jesus] does not rejoice in iniquity, but rejoices in the truth;</a:t>
            </a:r>
            <a:endParaRPr lang="en-US" sz="5400" dirty="0">
              <a:solidFill>
                <a:schemeClr val="bg1"/>
              </a:solidFill>
              <a:latin typeface="Swiss 721 Condensed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40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56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756" y="140043"/>
            <a:ext cx="8773297" cy="923330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285665"/>
                </a:solidFill>
                <a:latin typeface="Arial Black" panose="020B0A04020102020204" pitchFamily="34" charset="0"/>
              </a:rPr>
              <a:t>1 CORINTHIANS 13:7</a:t>
            </a:r>
            <a:endParaRPr lang="en-US" sz="5400" dirty="0">
              <a:solidFill>
                <a:srgbClr val="285665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757" y="1153297"/>
            <a:ext cx="87732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Swiss 721 Condensed" panose="02000506040000020004" pitchFamily="2" charset="0"/>
              </a:rPr>
              <a:t>bears all things, believes all things, hopes all things, endures all things.</a:t>
            </a:r>
            <a:endParaRPr lang="en-US" sz="5400" dirty="0">
              <a:solidFill>
                <a:schemeClr val="bg1"/>
              </a:solidFill>
              <a:latin typeface="Swiss 721 Condensed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42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56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756" y="140043"/>
            <a:ext cx="8773297" cy="923330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285665"/>
                </a:solidFill>
                <a:latin typeface="Arial Black" panose="020B0A04020102020204" pitchFamily="34" charset="0"/>
              </a:rPr>
              <a:t>1 CORINTHIANS 13:8</a:t>
            </a:r>
            <a:endParaRPr lang="en-US" sz="5400" dirty="0">
              <a:solidFill>
                <a:srgbClr val="285665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757" y="1153297"/>
            <a:ext cx="877329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Swiss 721 Condensed" panose="02000506040000020004" pitchFamily="2" charset="0"/>
              </a:rPr>
              <a:t>Love [Jesus] never fails. But whether there are prophecies, they will fail; whether there are tongues, they will cease; whether there is knowledge, it will vanish away.</a:t>
            </a:r>
            <a:endParaRPr lang="en-US" sz="5400" dirty="0">
              <a:solidFill>
                <a:schemeClr val="bg1"/>
              </a:solidFill>
              <a:latin typeface="Swiss 721 Condensed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10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56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756" y="140043"/>
            <a:ext cx="8773297" cy="923330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285665"/>
                </a:solidFill>
                <a:latin typeface="Arial Black" panose="020B0A04020102020204" pitchFamily="34" charset="0"/>
              </a:rPr>
              <a:t>1 CORINTHIANS 13:9</a:t>
            </a:r>
            <a:endParaRPr lang="en-US" sz="5400" dirty="0">
              <a:solidFill>
                <a:srgbClr val="285665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757" y="1153297"/>
            <a:ext cx="87732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Swiss 721 Condensed" panose="02000506040000020004" pitchFamily="2" charset="0"/>
              </a:rPr>
              <a:t>For we know in part and we prophesy in part.</a:t>
            </a:r>
            <a:endParaRPr lang="en-US" sz="5400" dirty="0">
              <a:solidFill>
                <a:schemeClr val="bg1"/>
              </a:solidFill>
              <a:latin typeface="Swiss 721 Condensed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92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56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756" y="140043"/>
            <a:ext cx="8773297" cy="923330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285665"/>
                </a:solidFill>
                <a:latin typeface="Arial Black" panose="020B0A04020102020204" pitchFamily="34" charset="0"/>
              </a:rPr>
              <a:t>1 CORINTHIANS 13:10</a:t>
            </a:r>
            <a:endParaRPr lang="en-US" sz="5400" dirty="0">
              <a:solidFill>
                <a:srgbClr val="285665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757" y="1153297"/>
            <a:ext cx="87732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Swiss 721 Condensed" panose="02000506040000020004" pitchFamily="2" charset="0"/>
              </a:rPr>
              <a:t>But when that which is perfect has come, then that which is in part will be done away.</a:t>
            </a:r>
            <a:endParaRPr lang="en-US" sz="5400" dirty="0">
              <a:solidFill>
                <a:schemeClr val="bg1"/>
              </a:solidFill>
              <a:latin typeface="Swiss 721 Condensed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06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56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756" y="140043"/>
            <a:ext cx="8773297" cy="923330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285665"/>
                </a:solidFill>
                <a:latin typeface="Arial Black" panose="020B0A04020102020204" pitchFamily="34" charset="0"/>
              </a:rPr>
              <a:t>1 CORINTHIANS 13:11</a:t>
            </a:r>
            <a:endParaRPr lang="en-US" sz="5400" dirty="0">
              <a:solidFill>
                <a:srgbClr val="285665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757" y="1153297"/>
            <a:ext cx="877329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Swiss 721 Condensed" panose="02000506040000020004" pitchFamily="2" charset="0"/>
              </a:rPr>
              <a:t>When I was a child, I spoke as a child, I understood as a child, I thought as a child; but when I became a man, I put away childish things.</a:t>
            </a:r>
            <a:endParaRPr lang="en-US" sz="5400" dirty="0">
              <a:solidFill>
                <a:schemeClr val="bg1"/>
              </a:solidFill>
              <a:latin typeface="Swiss 721 Condensed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97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24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56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756" y="140043"/>
            <a:ext cx="8773297" cy="923330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285665"/>
                </a:solidFill>
                <a:latin typeface="Arial Black" panose="020B0A04020102020204" pitchFamily="34" charset="0"/>
              </a:rPr>
              <a:t>1 CORINTHIANS 13:12</a:t>
            </a:r>
            <a:endParaRPr lang="en-US" sz="5400" dirty="0">
              <a:solidFill>
                <a:srgbClr val="285665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757" y="1153297"/>
            <a:ext cx="87732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Swiss 721 Condensed" panose="02000506040000020004" pitchFamily="2" charset="0"/>
              </a:rPr>
              <a:t>For now we see in a mirror, dimly, but then face to face. Now I know in part, but then I shall know just as I also am known.</a:t>
            </a:r>
            <a:endParaRPr lang="en-US" sz="5400" dirty="0">
              <a:solidFill>
                <a:schemeClr val="bg1"/>
              </a:solidFill>
              <a:latin typeface="Swiss 721 Condensed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40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56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756" y="140043"/>
            <a:ext cx="8773297" cy="923330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285665"/>
                </a:solidFill>
                <a:latin typeface="Arial Black" panose="020B0A04020102020204" pitchFamily="34" charset="0"/>
              </a:rPr>
              <a:t>1 CORINTHIANS 13:13</a:t>
            </a:r>
            <a:endParaRPr lang="en-US" sz="5400" dirty="0">
              <a:solidFill>
                <a:srgbClr val="285665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757" y="1153297"/>
            <a:ext cx="87732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Swiss 721 Condensed" panose="02000506040000020004" pitchFamily="2" charset="0"/>
              </a:rPr>
              <a:t>And now abide faith, hope, love, these three; but the greatest of these is love.</a:t>
            </a:r>
            <a:endParaRPr lang="en-US" sz="5400" dirty="0">
              <a:solidFill>
                <a:schemeClr val="bg1"/>
              </a:solidFill>
              <a:latin typeface="Swiss 721 Condensed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79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56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946" y="930875"/>
            <a:ext cx="8773297" cy="3785652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5400" dirty="0" smtClean="0">
              <a:solidFill>
                <a:srgbClr val="285665"/>
              </a:solidFill>
              <a:latin typeface="Swiss 721 Condensed" panose="02000506040000020004" pitchFamily="2" charset="0"/>
            </a:endParaRPr>
          </a:p>
          <a:p>
            <a:pPr algn="ctr"/>
            <a:r>
              <a:rPr lang="en-US" sz="6600" dirty="0" smtClean="0">
                <a:solidFill>
                  <a:srgbClr val="285665"/>
                </a:solidFill>
                <a:latin typeface="Swiss 721 Condensed" panose="02000506040000020004" pitchFamily="2" charset="0"/>
              </a:rPr>
              <a:t>When believers love like Christ people </a:t>
            </a:r>
            <a:r>
              <a:rPr lang="en-US" sz="6600" b="1" u="sng" dirty="0" smtClean="0">
                <a:latin typeface="Swiss 721 Condensed" panose="02000506040000020004" pitchFamily="2" charset="0"/>
              </a:rPr>
              <a:t>NOTICE</a:t>
            </a:r>
            <a:r>
              <a:rPr lang="en-US" sz="6600" dirty="0" smtClean="0">
                <a:solidFill>
                  <a:srgbClr val="285665"/>
                </a:solidFill>
                <a:latin typeface="Swiss 721 Condensed" panose="02000506040000020004" pitchFamily="2" charset="0"/>
              </a:rPr>
              <a:t>.</a:t>
            </a:r>
          </a:p>
          <a:p>
            <a:pPr algn="ctr"/>
            <a:endParaRPr lang="en-US" sz="5400" dirty="0">
              <a:solidFill>
                <a:srgbClr val="285665"/>
              </a:solidFill>
              <a:latin typeface="Swiss 721 Condensed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09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56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756" y="140043"/>
            <a:ext cx="8773297" cy="923330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285665"/>
                </a:solidFill>
                <a:latin typeface="Arial Black" panose="020B0A04020102020204" pitchFamily="34" charset="0"/>
              </a:rPr>
              <a:t>1 PETER 3:15</a:t>
            </a:r>
            <a:endParaRPr lang="en-US" sz="5400" dirty="0">
              <a:solidFill>
                <a:srgbClr val="285665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757" y="1153297"/>
            <a:ext cx="877329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Swiss 721 Condensed" panose="02000506040000020004" pitchFamily="2" charset="0"/>
              </a:rPr>
              <a:t>But sanctify the Lord God in your hearts, and always be ready to give a defense to everyone who asks you a reason for the hope that is in you, with meekness and fear;</a:t>
            </a:r>
            <a:endParaRPr lang="en-US" sz="5400" dirty="0">
              <a:solidFill>
                <a:schemeClr val="bg1"/>
              </a:solidFill>
              <a:latin typeface="Swiss 721 Condensed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1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00616" y="459595"/>
            <a:ext cx="50662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bg1"/>
                </a:solidFill>
                <a:latin typeface="Swiss 721 Condensed" panose="02000506040000020004" pitchFamily="2" charset="0"/>
              </a:rPr>
              <a:t>CORRECTIVE</a:t>
            </a:r>
            <a:endParaRPr lang="en-US" sz="7200" b="1" dirty="0">
              <a:solidFill>
                <a:schemeClr val="bg1"/>
              </a:solidFill>
              <a:latin typeface="Swiss 721 Condensed" panose="02000506040000020004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76583" y="1503404"/>
            <a:ext cx="4596713" cy="12464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500" b="1" dirty="0" smtClean="0">
                <a:gradFill flip="none" rotWithShape="1">
                  <a:gsLst>
                    <a:gs pos="0">
                      <a:srgbClr val="90B2B4"/>
                    </a:gs>
                    <a:gs pos="100000">
                      <a:srgbClr val="285665"/>
                    </a:gs>
                  </a:gsLst>
                  <a:lin ang="0" scaled="1"/>
                  <a:tileRect/>
                </a:gradFill>
                <a:latin typeface="Swiss 721 Extended" panose="02000505030000020004" pitchFamily="2" charset="0"/>
              </a:rPr>
              <a:t>LENSES</a:t>
            </a:r>
            <a:endParaRPr lang="en-US" sz="7500" b="1" dirty="0">
              <a:gradFill flip="none" rotWithShape="1">
                <a:gsLst>
                  <a:gs pos="0">
                    <a:srgbClr val="90B2B4"/>
                  </a:gs>
                  <a:gs pos="100000">
                    <a:srgbClr val="285665"/>
                  </a:gs>
                </a:gsLst>
                <a:lin ang="0" scaled="1"/>
                <a:tileRect/>
              </a:gradFill>
              <a:latin typeface="Swiss 721 Extended" panose="02000505030000020004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71136" y="3377513"/>
            <a:ext cx="3207606" cy="1323439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285665"/>
                </a:solidFill>
                <a:latin typeface="Arial Black" panose="020B0A04020102020204" pitchFamily="34" charset="0"/>
              </a:rPr>
              <a:t>MATTHEW 9:35-38</a:t>
            </a:r>
            <a:endParaRPr lang="en-US" sz="4000" dirty="0">
              <a:solidFill>
                <a:srgbClr val="285665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13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873" y="0"/>
            <a:ext cx="5410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67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756"/>
            <a:ext cx="10397370" cy="651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47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745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56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756" y="140043"/>
            <a:ext cx="8773297" cy="923330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285665"/>
                </a:solidFill>
                <a:latin typeface="Arial Black" panose="020B0A04020102020204" pitchFamily="34" charset="0"/>
              </a:rPr>
              <a:t>LUKE 7:34</a:t>
            </a:r>
            <a:endParaRPr lang="en-US" sz="5400" dirty="0">
              <a:solidFill>
                <a:srgbClr val="285665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757" y="1153297"/>
            <a:ext cx="885567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Swiss 721 Condensed" panose="02000506040000020004" pitchFamily="2" charset="0"/>
              </a:rPr>
              <a:t>The Son of Man has come eating and drinking, and you say, ‘Look, a glutton and a winebibber, a friend of tax collectors and sinners!’</a:t>
            </a:r>
            <a:endParaRPr lang="en-US" sz="5400" dirty="0">
              <a:solidFill>
                <a:schemeClr val="bg1"/>
              </a:solidFill>
              <a:latin typeface="Swiss 721 Condensed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09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56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756" y="140043"/>
            <a:ext cx="8773297" cy="923330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285665"/>
                </a:solidFill>
                <a:latin typeface="Arial Black" panose="020B0A04020102020204" pitchFamily="34" charset="0"/>
              </a:rPr>
              <a:t>LUKE 15:2</a:t>
            </a:r>
            <a:endParaRPr lang="en-US" sz="5400" dirty="0">
              <a:solidFill>
                <a:srgbClr val="285665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757" y="1153297"/>
            <a:ext cx="88556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Swiss 721 Condensed" panose="02000506040000020004" pitchFamily="2" charset="0"/>
              </a:rPr>
              <a:t>And the Pharisees and scribes complained, saying, “This Man receives sinners and eats with them.”</a:t>
            </a:r>
            <a:endParaRPr lang="en-US" sz="5400" dirty="0">
              <a:solidFill>
                <a:schemeClr val="bg1"/>
              </a:solidFill>
              <a:latin typeface="Swiss 721 Condensed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87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56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756" y="140043"/>
            <a:ext cx="8773297" cy="923330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285665"/>
                </a:solidFill>
                <a:latin typeface="Arial Black" panose="020B0A04020102020204" pitchFamily="34" charset="0"/>
              </a:rPr>
              <a:t>MATTHEW 9:35</a:t>
            </a:r>
            <a:endParaRPr lang="en-US" sz="5400" dirty="0">
              <a:solidFill>
                <a:srgbClr val="285665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757" y="1153297"/>
            <a:ext cx="885567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Swiss 721 Condensed" panose="02000506040000020004" pitchFamily="2" charset="0"/>
              </a:rPr>
              <a:t>Then Jesus went about all the cities and villages, teaching in their synagogues, preaching the gospel of the kingdom, and healing every sickness and every disease among the people.</a:t>
            </a:r>
            <a:endParaRPr lang="en-US" sz="5400" dirty="0">
              <a:solidFill>
                <a:schemeClr val="bg1"/>
              </a:solidFill>
              <a:latin typeface="Swiss 721 Condensed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72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</TotalTime>
  <Words>689</Words>
  <Application>Microsoft Office PowerPoint</Application>
  <PresentationFormat>On-screen Show (4:3)</PresentationFormat>
  <Paragraphs>62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Arial Black</vt:lpstr>
      <vt:lpstr>Calibri</vt:lpstr>
      <vt:lpstr>Calibri Light</vt:lpstr>
      <vt:lpstr>Swiss 721 Condensed</vt:lpstr>
      <vt:lpstr>Swiss 721 Extended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Seifert</dc:creator>
  <cp:lastModifiedBy>Heather Seifert</cp:lastModifiedBy>
  <cp:revision>7</cp:revision>
  <dcterms:created xsi:type="dcterms:W3CDTF">2017-09-15T13:26:42Z</dcterms:created>
  <dcterms:modified xsi:type="dcterms:W3CDTF">2017-09-15T14:52:40Z</dcterms:modified>
</cp:coreProperties>
</file>