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2" r:id="rId5"/>
    <p:sldId id="260"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61" r:id="rId35"/>
    <p:sldId id="29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CDCADB-54AB-44C3-BB28-4F4A614B6C51}" type="datetimeFigureOut">
              <a:rPr lang="en-US" smtClean="0"/>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581B7-A000-4D7C-B563-B40B6DD839C8}" type="slidenum">
              <a:rPr lang="en-US" smtClean="0"/>
              <a:t>‹#›</a:t>
            </a:fld>
            <a:endParaRPr lang="en-US"/>
          </a:p>
        </p:txBody>
      </p:sp>
    </p:spTree>
    <p:extLst>
      <p:ext uri="{BB962C8B-B14F-4D97-AF65-F5344CB8AC3E}">
        <p14:creationId xmlns:p14="http://schemas.microsoft.com/office/powerpoint/2010/main" val="3114139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CDCADB-54AB-44C3-BB28-4F4A614B6C51}" type="datetimeFigureOut">
              <a:rPr lang="en-US" smtClean="0"/>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581B7-A000-4D7C-B563-B40B6DD839C8}" type="slidenum">
              <a:rPr lang="en-US" smtClean="0"/>
              <a:t>‹#›</a:t>
            </a:fld>
            <a:endParaRPr lang="en-US"/>
          </a:p>
        </p:txBody>
      </p:sp>
    </p:spTree>
    <p:extLst>
      <p:ext uri="{BB962C8B-B14F-4D97-AF65-F5344CB8AC3E}">
        <p14:creationId xmlns:p14="http://schemas.microsoft.com/office/powerpoint/2010/main" val="274670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CDCADB-54AB-44C3-BB28-4F4A614B6C51}" type="datetimeFigureOut">
              <a:rPr lang="en-US" smtClean="0"/>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581B7-A000-4D7C-B563-B40B6DD839C8}" type="slidenum">
              <a:rPr lang="en-US" smtClean="0"/>
              <a:t>‹#›</a:t>
            </a:fld>
            <a:endParaRPr lang="en-US"/>
          </a:p>
        </p:txBody>
      </p:sp>
    </p:spTree>
    <p:extLst>
      <p:ext uri="{BB962C8B-B14F-4D97-AF65-F5344CB8AC3E}">
        <p14:creationId xmlns:p14="http://schemas.microsoft.com/office/powerpoint/2010/main" val="2359173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CDCADB-54AB-44C3-BB28-4F4A614B6C51}" type="datetimeFigureOut">
              <a:rPr lang="en-US" smtClean="0"/>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581B7-A000-4D7C-B563-B40B6DD839C8}" type="slidenum">
              <a:rPr lang="en-US" smtClean="0"/>
              <a:t>‹#›</a:t>
            </a:fld>
            <a:endParaRPr lang="en-US"/>
          </a:p>
        </p:txBody>
      </p:sp>
    </p:spTree>
    <p:extLst>
      <p:ext uri="{BB962C8B-B14F-4D97-AF65-F5344CB8AC3E}">
        <p14:creationId xmlns:p14="http://schemas.microsoft.com/office/powerpoint/2010/main" val="4198373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CDCADB-54AB-44C3-BB28-4F4A614B6C51}" type="datetimeFigureOut">
              <a:rPr lang="en-US" smtClean="0"/>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581B7-A000-4D7C-B563-B40B6DD839C8}" type="slidenum">
              <a:rPr lang="en-US" smtClean="0"/>
              <a:t>‹#›</a:t>
            </a:fld>
            <a:endParaRPr lang="en-US"/>
          </a:p>
        </p:txBody>
      </p:sp>
    </p:spTree>
    <p:extLst>
      <p:ext uri="{BB962C8B-B14F-4D97-AF65-F5344CB8AC3E}">
        <p14:creationId xmlns:p14="http://schemas.microsoft.com/office/powerpoint/2010/main" val="3030585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CDCADB-54AB-44C3-BB28-4F4A614B6C51}" type="datetimeFigureOut">
              <a:rPr lang="en-US" smtClean="0"/>
              <a:t>8/4/2017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581B7-A000-4D7C-B563-B40B6DD839C8}" type="slidenum">
              <a:rPr lang="en-US" smtClean="0"/>
              <a:t>‹#›</a:t>
            </a:fld>
            <a:endParaRPr lang="en-US"/>
          </a:p>
        </p:txBody>
      </p:sp>
    </p:spTree>
    <p:extLst>
      <p:ext uri="{BB962C8B-B14F-4D97-AF65-F5344CB8AC3E}">
        <p14:creationId xmlns:p14="http://schemas.microsoft.com/office/powerpoint/2010/main" val="3391804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CDCADB-54AB-44C3-BB28-4F4A614B6C51}" type="datetimeFigureOut">
              <a:rPr lang="en-US" smtClean="0"/>
              <a:t>8/4/2017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8581B7-A000-4D7C-B563-B40B6DD839C8}" type="slidenum">
              <a:rPr lang="en-US" smtClean="0"/>
              <a:t>‹#›</a:t>
            </a:fld>
            <a:endParaRPr lang="en-US"/>
          </a:p>
        </p:txBody>
      </p:sp>
    </p:spTree>
    <p:extLst>
      <p:ext uri="{BB962C8B-B14F-4D97-AF65-F5344CB8AC3E}">
        <p14:creationId xmlns:p14="http://schemas.microsoft.com/office/powerpoint/2010/main" val="3986199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2CDCADB-54AB-44C3-BB28-4F4A614B6C51}" type="datetimeFigureOut">
              <a:rPr lang="en-US" smtClean="0"/>
              <a:t>8/4/2017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8581B7-A000-4D7C-B563-B40B6DD839C8}" type="slidenum">
              <a:rPr lang="en-US" smtClean="0"/>
              <a:t>‹#›</a:t>
            </a:fld>
            <a:endParaRPr lang="en-US"/>
          </a:p>
        </p:txBody>
      </p:sp>
    </p:spTree>
    <p:extLst>
      <p:ext uri="{BB962C8B-B14F-4D97-AF65-F5344CB8AC3E}">
        <p14:creationId xmlns:p14="http://schemas.microsoft.com/office/powerpoint/2010/main" val="3624200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CDCADB-54AB-44C3-BB28-4F4A614B6C51}" type="datetimeFigureOut">
              <a:rPr lang="en-US" smtClean="0"/>
              <a:t>8/4/2017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8581B7-A000-4D7C-B563-B40B6DD839C8}" type="slidenum">
              <a:rPr lang="en-US" smtClean="0"/>
              <a:t>‹#›</a:t>
            </a:fld>
            <a:endParaRPr lang="en-US"/>
          </a:p>
        </p:txBody>
      </p:sp>
    </p:spTree>
    <p:extLst>
      <p:ext uri="{BB962C8B-B14F-4D97-AF65-F5344CB8AC3E}">
        <p14:creationId xmlns:p14="http://schemas.microsoft.com/office/powerpoint/2010/main" val="4290740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CDCADB-54AB-44C3-BB28-4F4A614B6C51}" type="datetimeFigureOut">
              <a:rPr lang="en-US" smtClean="0"/>
              <a:t>8/4/2017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581B7-A000-4D7C-B563-B40B6DD839C8}" type="slidenum">
              <a:rPr lang="en-US" smtClean="0"/>
              <a:t>‹#›</a:t>
            </a:fld>
            <a:endParaRPr lang="en-US"/>
          </a:p>
        </p:txBody>
      </p:sp>
    </p:spTree>
    <p:extLst>
      <p:ext uri="{BB962C8B-B14F-4D97-AF65-F5344CB8AC3E}">
        <p14:creationId xmlns:p14="http://schemas.microsoft.com/office/powerpoint/2010/main" val="2977171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CDCADB-54AB-44C3-BB28-4F4A614B6C51}" type="datetimeFigureOut">
              <a:rPr lang="en-US" smtClean="0"/>
              <a:t>8/4/2017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581B7-A000-4D7C-B563-B40B6DD839C8}" type="slidenum">
              <a:rPr lang="en-US" smtClean="0"/>
              <a:t>‹#›</a:t>
            </a:fld>
            <a:endParaRPr lang="en-US"/>
          </a:p>
        </p:txBody>
      </p:sp>
    </p:spTree>
    <p:extLst>
      <p:ext uri="{BB962C8B-B14F-4D97-AF65-F5344CB8AC3E}">
        <p14:creationId xmlns:p14="http://schemas.microsoft.com/office/powerpoint/2010/main" val="1514963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CDCADB-54AB-44C3-BB28-4F4A614B6C51}" type="datetimeFigureOut">
              <a:rPr lang="en-US" smtClean="0"/>
              <a:t>8/4/2017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581B7-A000-4D7C-B563-B40B6DD839C8}" type="slidenum">
              <a:rPr lang="en-US" smtClean="0"/>
              <a:t>‹#›</a:t>
            </a:fld>
            <a:endParaRPr lang="en-US"/>
          </a:p>
        </p:txBody>
      </p:sp>
    </p:spTree>
    <p:extLst>
      <p:ext uri="{BB962C8B-B14F-4D97-AF65-F5344CB8AC3E}">
        <p14:creationId xmlns:p14="http://schemas.microsoft.com/office/powerpoint/2010/main" val="27531598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21345958">
            <a:off x="205947" y="2156595"/>
            <a:ext cx="7867135" cy="1938992"/>
          </a:xfrm>
          <a:prstGeom prst="rect">
            <a:avLst/>
          </a:prstGeom>
          <a:noFill/>
        </p:spPr>
        <p:txBody>
          <a:bodyPr wrap="square" rtlCol="0">
            <a:spAutoFit/>
          </a:bodyPr>
          <a:lstStyle/>
          <a:p>
            <a:pPr algn="ctr"/>
            <a:r>
              <a:rPr lang="en-US" sz="6000" dirty="0" smtClean="0">
                <a:solidFill>
                  <a:srgbClr val="C00000"/>
                </a:solidFill>
                <a:latin typeface="KG Blank Space Sketch" panose="02000000000000000000" pitchFamily="2" charset="0"/>
              </a:rPr>
              <a:t>The Greatest Teacher’s Aide</a:t>
            </a:r>
            <a:endParaRPr lang="en-US" sz="6000" dirty="0">
              <a:solidFill>
                <a:srgbClr val="C00000"/>
              </a:solidFill>
              <a:latin typeface="KG Blank Space Sketch" panose="02000000000000000000" pitchFamily="2" charset="0"/>
            </a:endParaRPr>
          </a:p>
        </p:txBody>
      </p:sp>
      <p:sp>
        <p:nvSpPr>
          <p:cNvPr id="3" name="TextBox 2"/>
          <p:cNvSpPr txBox="1"/>
          <p:nvPr/>
        </p:nvSpPr>
        <p:spPr>
          <a:xfrm rot="21376082">
            <a:off x="6345917" y="3753490"/>
            <a:ext cx="1933853" cy="646331"/>
          </a:xfrm>
          <a:prstGeom prst="rect">
            <a:avLst/>
          </a:prstGeom>
          <a:solidFill>
            <a:srgbClr val="FFFF00"/>
          </a:solidFill>
        </p:spPr>
        <p:txBody>
          <a:bodyPr wrap="square" rtlCol="0" anchor="ctr">
            <a:spAutoFit/>
          </a:bodyPr>
          <a:lstStyle/>
          <a:p>
            <a:pPr algn="ctr">
              <a:lnSpc>
                <a:spcPct val="150000"/>
              </a:lnSpc>
            </a:pPr>
            <a:r>
              <a:rPr lang="en-US" sz="2400" b="1" dirty="0" smtClean="0">
                <a:latin typeface="KG Ten Thousand Reasons" panose="02000000000000000000" pitchFamily="2" charset="0"/>
              </a:rPr>
              <a:t>EXODUS 20</a:t>
            </a:r>
            <a:endParaRPr lang="en-US" sz="2400" b="1" dirty="0">
              <a:latin typeface="KG Ten Thousand Reasons" panose="02000000000000000000" pitchFamily="2" charset="0"/>
            </a:endParaRPr>
          </a:p>
        </p:txBody>
      </p:sp>
    </p:spTree>
    <p:extLst>
      <p:ext uri="{BB962C8B-B14F-4D97-AF65-F5344CB8AC3E}">
        <p14:creationId xmlns:p14="http://schemas.microsoft.com/office/powerpoint/2010/main" val="3079746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21343673">
            <a:off x="683743" y="5878156"/>
            <a:ext cx="5132172" cy="923330"/>
          </a:xfrm>
          <a:prstGeom prst="rect">
            <a:avLst/>
          </a:prstGeom>
          <a:noFill/>
        </p:spPr>
        <p:txBody>
          <a:bodyPr wrap="square" rtlCol="0">
            <a:spAutoFit/>
          </a:bodyPr>
          <a:lstStyle/>
          <a:p>
            <a:r>
              <a:rPr lang="en-US" sz="5400" dirty="0" smtClean="0">
                <a:solidFill>
                  <a:srgbClr val="C00000"/>
                </a:solidFill>
                <a:latin typeface="KG Ten Thousand Reasons" panose="02000000000000000000" pitchFamily="2" charset="0"/>
              </a:rPr>
              <a:t>EXODUS 20:1-11</a:t>
            </a:r>
            <a:endParaRPr lang="en-US" sz="5400" dirty="0">
              <a:solidFill>
                <a:srgbClr val="C00000"/>
              </a:solidFill>
              <a:latin typeface="KG Ten Thousand Reasons" panose="02000000000000000000" pitchFamily="2" charset="0"/>
            </a:endParaRPr>
          </a:p>
        </p:txBody>
      </p:sp>
      <p:sp>
        <p:nvSpPr>
          <p:cNvPr id="3" name="TextBox 2"/>
          <p:cNvSpPr txBox="1"/>
          <p:nvPr/>
        </p:nvSpPr>
        <p:spPr>
          <a:xfrm>
            <a:off x="90616" y="156519"/>
            <a:ext cx="8929816" cy="2585323"/>
          </a:xfrm>
          <a:prstGeom prst="rect">
            <a:avLst/>
          </a:prstGeom>
          <a:solidFill>
            <a:schemeClr val="bg1">
              <a:alpha val="71000"/>
            </a:schemeClr>
          </a:solidFill>
        </p:spPr>
        <p:txBody>
          <a:bodyPr wrap="square" rtlCol="0">
            <a:spAutoFit/>
          </a:bodyPr>
          <a:lstStyle/>
          <a:p>
            <a:pPr algn="ctr"/>
            <a:r>
              <a:rPr lang="en-US" sz="5400" dirty="0" smtClean="0">
                <a:solidFill>
                  <a:srgbClr val="C00000"/>
                </a:solidFill>
                <a:latin typeface="Swiss 721 Condensed" panose="02000506040000020004" pitchFamily="2" charset="0"/>
              </a:rPr>
              <a:t>6. </a:t>
            </a:r>
            <a:r>
              <a:rPr lang="en-US" sz="5400" dirty="0" smtClean="0">
                <a:latin typeface="Swiss 721 Condensed" panose="02000506040000020004" pitchFamily="2" charset="0"/>
              </a:rPr>
              <a:t>but showing mercy to thousands, to those who love Me and keep My commandments.</a:t>
            </a:r>
            <a:endParaRPr lang="en-US" sz="5400" dirty="0">
              <a:solidFill>
                <a:srgbClr val="C00000"/>
              </a:solidFill>
              <a:latin typeface="Swiss 721 Condensed" panose="02000506040000020004" pitchFamily="2" charset="0"/>
            </a:endParaRPr>
          </a:p>
        </p:txBody>
      </p:sp>
    </p:spTree>
    <p:extLst>
      <p:ext uri="{BB962C8B-B14F-4D97-AF65-F5344CB8AC3E}">
        <p14:creationId xmlns:p14="http://schemas.microsoft.com/office/powerpoint/2010/main" val="3995228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21343673">
            <a:off x="683743" y="5878156"/>
            <a:ext cx="5132172" cy="923330"/>
          </a:xfrm>
          <a:prstGeom prst="rect">
            <a:avLst/>
          </a:prstGeom>
          <a:noFill/>
        </p:spPr>
        <p:txBody>
          <a:bodyPr wrap="square" rtlCol="0">
            <a:spAutoFit/>
          </a:bodyPr>
          <a:lstStyle/>
          <a:p>
            <a:r>
              <a:rPr lang="en-US" sz="5400" dirty="0" smtClean="0">
                <a:solidFill>
                  <a:srgbClr val="C00000"/>
                </a:solidFill>
                <a:latin typeface="KG Ten Thousand Reasons" panose="02000000000000000000" pitchFamily="2" charset="0"/>
              </a:rPr>
              <a:t>EXODUS 20:1-11</a:t>
            </a:r>
            <a:endParaRPr lang="en-US" sz="5400" dirty="0">
              <a:solidFill>
                <a:srgbClr val="C00000"/>
              </a:solidFill>
              <a:latin typeface="KG Ten Thousand Reasons" panose="02000000000000000000" pitchFamily="2" charset="0"/>
            </a:endParaRPr>
          </a:p>
        </p:txBody>
      </p:sp>
      <p:sp>
        <p:nvSpPr>
          <p:cNvPr id="3" name="TextBox 2"/>
          <p:cNvSpPr txBox="1"/>
          <p:nvPr/>
        </p:nvSpPr>
        <p:spPr>
          <a:xfrm>
            <a:off x="90616" y="156519"/>
            <a:ext cx="8929816" cy="4247317"/>
          </a:xfrm>
          <a:prstGeom prst="rect">
            <a:avLst/>
          </a:prstGeom>
          <a:solidFill>
            <a:schemeClr val="bg1">
              <a:alpha val="71000"/>
            </a:schemeClr>
          </a:solidFill>
        </p:spPr>
        <p:txBody>
          <a:bodyPr wrap="square" rtlCol="0">
            <a:spAutoFit/>
          </a:bodyPr>
          <a:lstStyle/>
          <a:p>
            <a:pPr algn="ctr"/>
            <a:r>
              <a:rPr lang="en-US" sz="5400" dirty="0">
                <a:solidFill>
                  <a:srgbClr val="C00000"/>
                </a:solidFill>
                <a:latin typeface="Swiss 721 Condensed" panose="02000506040000020004" pitchFamily="2" charset="0"/>
              </a:rPr>
              <a:t>7</a:t>
            </a:r>
            <a:r>
              <a:rPr lang="en-US" sz="5400" dirty="0" smtClean="0">
                <a:solidFill>
                  <a:srgbClr val="C00000"/>
                </a:solidFill>
                <a:latin typeface="Swiss 721 Condensed" panose="02000506040000020004" pitchFamily="2" charset="0"/>
              </a:rPr>
              <a:t>. </a:t>
            </a:r>
            <a:r>
              <a:rPr lang="en-US" sz="5400" dirty="0" smtClean="0">
                <a:latin typeface="Swiss 721 Condensed" panose="02000506040000020004" pitchFamily="2" charset="0"/>
              </a:rPr>
              <a:t>“You shall not take the name of the Lord your God in vain, for the Lord will not hold him guiltless who takes His name </a:t>
            </a:r>
          </a:p>
          <a:p>
            <a:pPr algn="ctr"/>
            <a:r>
              <a:rPr lang="en-US" sz="5400" dirty="0" smtClean="0">
                <a:latin typeface="Swiss 721 Condensed" panose="02000506040000020004" pitchFamily="2" charset="0"/>
              </a:rPr>
              <a:t>in vain.</a:t>
            </a:r>
            <a:endParaRPr lang="en-US" sz="5400" dirty="0">
              <a:solidFill>
                <a:srgbClr val="C00000"/>
              </a:solidFill>
              <a:latin typeface="Swiss 721 Condensed" panose="02000506040000020004" pitchFamily="2" charset="0"/>
            </a:endParaRPr>
          </a:p>
        </p:txBody>
      </p:sp>
    </p:spTree>
    <p:extLst>
      <p:ext uri="{BB962C8B-B14F-4D97-AF65-F5344CB8AC3E}">
        <p14:creationId xmlns:p14="http://schemas.microsoft.com/office/powerpoint/2010/main" val="1377183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21343673">
            <a:off x="683743" y="5878156"/>
            <a:ext cx="5132172" cy="923330"/>
          </a:xfrm>
          <a:prstGeom prst="rect">
            <a:avLst/>
          </a:prstGeom>
          <a:noFill/>
        </p:spPr>
        <p:txBody>
          <a:bodyPr wrap="square" rtlCol="0">
            <a:spAutoFit/>
          </a:bodyPr>
          <a:lstStyle/>
          <a:p>
            <a:r>
              <a:rPr lang="en-US" sz="5400" dirty="0" smtClean="0">
                <a:solidFill>
                  <a:srgbClr val="C00000"/>
                </a:solidFill>
                <a:latin typeface="KG Ten Thousand Reasons" panose="02000000000000000000" pitchFamily="2" charset="0"/>
              </a:rPr>
              <a:t>EXODUS 20:1-11</a:t>
            </a:r>
            <a:endParaRPr lang="en-US" sz="5400" dirty="0">
              <a:solidFill>
                <a:srgbClr val="C00000"/>
              </a:solidFill>
              <a:latin typeface="KG Ten Thousand Reasons" panose="02000000000000000000" pitchFamily="2" charset="0"/>
            </a:endParaRPr>
          </a:p>
        </p:txBody>
      </p:sp>
      <p:sp>
        <p:nvSpPr>
          <p:cNvPr id="3" name="TextBox 2"/>
          <p:cNvSpPr txBox="1"/>
          <p:nvPr/>
        </p:nvSpPr>
        <p:spPr>
          <a:xfrm>
            <a:off x="90616" y="156519"/>
            <a:ext cx="8929816" cy="1754326"/>
          </a:xfrm>
          <a:prstGeom prst="rect">
            <a:avLst/>
          </a:prstGeom>
          <a:solidFill>
            <a:schemeClr val="bg1">
              <a:alpha val="71000"/>
            </a:schemeClr>
          </a:solidFill>
        </p:spPr>
        <p:txBody>
          <a:bodyPr wrap="square" rtlCol="0">
            <a:spAutoFit/>
          </a:bodyPr>
          <a:lstStyle/>
          <a:p>
            <a:pPr algn="ctr"/>
            <a:r>
              <a:rPr lang="en-US" sz="5400" dirty="0" smtClean="0">
                <a:solidFill>
                  <a:srgbClr val="C00000"/>
                </a:solidFill>
                <a:latin typeface="Swiss 721 Condensed" panose="02000506040000020004" pitchFamily="2" charset="0"/>
              </a:rPr>
              <a:t>8. </a:t>
            </a:r>
            <a:r>
              <a:rPr lang="en-US" sz="5400" dirty="0" smtClean="0">
                <a:latin typeface="Swiss 721 Condensed" panose="02000506040000020004" pitchFamily="2" charset="0"/>
              </a:rPr>
              <a:t>“Remember the Sabbath day, to keep it holy.</a:t>
            </a:r>
            <a:endParaRPr lang="en-US" sz="5400" dirty="0">
              <a:solidFill>
                <a:srgbClr val="C00000"/>
              </a:solidFill>
              <a:latin typeface="Swiss 721 Condensed" panose="02000506040000020004" pitchFamily="2" charset="0"/>
            </a:endParaRPr>
          </a:p>
        </p:txBody>
      </p:sp>
    </p:spTree>
    <p:extLst>
      <p:ext uri="{BB962C8B-B14F-4D97-AF65-F5344CB8AC3E}">
        <p14:creationId xmlns:p14="http://schemas.microsoft.com/office/powerpoint/2010/main" val="2097026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21343673">
            <a:off x="683743" y="5878156"/>
            <a:ext cx="5132172" cy="923330"/>
          </a:xfrm>
          <a:prstGeom prst="rect">
            <a:avLst/>
          </a:prstGeom>
          <a:noFill/>
        </p:spPr>
        <p:txBody>
          <a:bodyPr wrap="square" rtlCol="0">
            <a:spAutoFit/>
          </a:bodyPr>
          <a:lstStyle/>
          <a:p>
            <a:r>
              <a:rPr lang="en-US" sz="5400" dirty="0" smtClean="0">
                <a:solidFill>
                  <a:srgbClr val="C00000"/>
                </a:solidFill>
                <a:latin typeface="KG Ten Thousand Reasons" panose="02000000000000000000" pitchFamily="2" charset="0"/>
              </a:rPr>
              <a:t>EXODUS 20:1-11</a:t>
            </a:r>
            <a:endParaRPr lang="en-US" sz="5400" dirty="0">
              <a:solidFill>
                <a:srgbClr val="C00000"/>
              </a:solidFill>
              <a:latin typeface="KG Ten Thousand Reasons" panose="02000000000000000000" pitchFamily="2" charset="0"/>
            </a:endParaRPr>
          </a:p>
        </p:txBody>
      </p:sp>
      <p:sp>
        <p:nvSpPr>
          <p:cNvPr id="3" name="TextBox 2"/>
          <p:cNvSpPr txBox="1"/>
          <p:nvPr/>
        </p:nvSpPr>
        <p:spPr>
          <a:xfrm>
            <a:off x="90616" y="156519"/>
            <a:ext cx="8929816" cy="1754326"/>
          </a:xfrm>
          <a:prstGeom prst="rect">
            <a:avLst/>
          </a:prstGeom>
          <a:solidFill>
            <a:schemeClr val="bg1">
              <a:alpha val="71000"/>
            </a:schemeClr>
          </a:solidFill>
        </p:spPr>
        <p:txBody>
          <a:bodyPr wrap="square" rtlCol="0">
            <a:spAutoFit/>
          </a:bodyPr>
          <a:lstStyle/>
          <a:p>
            <a:pPr algn="ctr"/>
            <a:r>
              <a:rPr lang="en-US" sz="5400" dirty="0">
                <a:solidFill>
                  <a:srgbClr val="C00000"/>
                </a:solidFill>
                <a:latin typeface="Swiss 721 Condensed" panose="02000506040000020004" pitchFamily="2" charset="0"/>
              </a:rPr>
              <a:t>9</a:t>
            </a:r>
            <a:r>
              <a:rPr lang="en-US" sz="5400" dirty="0" smtClean="0">
                <a:solidFill>
                  <a:srgbClr val="C00000"/>
                </a:solidFill>
                <a:latin typeface="Swiss 721 Condensed" panose="02000506040000020004" pitchFamily="2" charset="0"/>
              </a:rPr>
              <a:t>. </a:t>
            </a:r>
            <a:r>
              <a:rPr lang="en-US" sz="5400" dirty="0" smtClean="0">
                <a:latin typeface="Swiss 721 Condensed" panose="02000506040000020004" pitchFamily="2" charset="0"/>
              </a:rPr>
              <a:t>Six days you shall labor and do all your work,</a:t>
            </a:r>
            <a:endParaRPr lang="en-US" sz="5400" dirty="0">
              <a:solidFill>
                <a:srgbClr val="C00000"/>
              </a:solidFill>
              <a:latin typeface="Swiss 721 Condensed" panose="02000506040000020004" pitchFamily="2" charset="0"/>
            </a:endParaRPr>
          </a:p>
        </p:txBody>
      </p:sp>
    </p:spTree>
    <p:extLst>
      <p:ext uri="{BB962C8B-B14F-4D97-AF65-F5344CB8AC3E}">
        <p14:creationId xmlns:p14="http://schemas.microsoft.com/office/powerpoint/2010/main" val="526300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21343673">
            <a:off x="683743" y="5878156"/>
            <a:ext cx="5132172" cy="923330"/>
          </a:xfrm>
          <a:prstGeom prst="rect">
            <a:avLst/>
          </a:prstGeom>
          <a:noFill/>
        </p:spPr>
        <p:txBody>
          <a:bodyPr wrap="square" rtlCol="0">
            <a:spAutoFit/>
          </a:bodyPr>
          <a:lstStyle/>
          <a:p>
            <a:r>
              <a:rPr lang="en-US" sz="5400" dirty="0" smtClean="0">
                <a:solidFill>
                  <a:srgbClr val="C00000"/>
                </a:solidFill>
                <a:latin typeface="KG Ten Thousand Reasons" panose="02000000000000000000" pitchFamily="2" charset="0"/>
              </a:rPr>
              <a:t>EXODUS 20:1-11</a:t>
            </a:r>
            <a:endParaRPr lang="en-US" sz="5400" dirty="0">
              <a:solidFill>
                <a:srgbClr val="C00000"/>
              </a:solidFill>
              <a:latin typeface="KG Ten Thousand Reasons" panose="02000000000000000000" pitchFamily="2" charset="0"/>
            </a:endParaRPr>
          </a:p>
        </p:txBody>
      </p:sp>
      <p:sp>
        <p:nvSpPr>
          <p:cNvPr id="3" name="TextBox 2"/>
          <p:cNvSpPr txBox="1"/>
          <p:nvPr/>
        </p:nvSpPr>
        <p:spPr>
          <a:xfrm>
            <a:off x="90616" y="156519"/>
            <a:ext cx="8929816" cy="5262979"/>
          </a:xfrm>
          <a:prstGeom prst="rect">
            <a:avLst/>
          </a:prstGeom>
          <a:solidFill>
            <a:schemeClr val="bg1">
              <a:alpha val="71000"/>
            </a:schemeClr>
          </a:solidFill>
        </p:spPr>
        <p:txBody>
          <a:bodyPr wrap="square" rtlCol="0">
            <a:spAutoFit/>
          </a:bodyPr>
          <a:lstStyle/>
          <a:p>
            <a:pPr algn="ctr"/>
            <a:r>
              <a:rPr lang="en-US" sz="4800" dirty="0" smtClean="0">
                <a:solidFill>
                  <a:srgbClr val="C00000"/>
                </a:solidFill>
                <a:latin typeface="Swiss 721 Condensed" panose="02000506040000020004" pitchFamily="2" charset="0"/>
              </a:rPr>
              <a:t>10. </a:t>
            </a:r>
            <a:r>
              <a:rPr lang="en-US" sz="4800" dirty="0" smtClean="0">
                <a:latin typeface="Swiss 721 Condensed" panose="02000506040000020004" pitchFamily="2" charset="0"/>
              </a:rPr>
              <a:t>but the seventh day is the Sabbath of the Lord your God. In it you shall do no work: you, nor your son, nor your daughter, nor your male servant, nor your female servant, nor your cattle, nor your stranger who is within your gates.</a:t>
            </a:r>
            <a:endParaRPr lang="en-US" sz="4800" dirty="0">
              <a:solidFill>
                <a:srgbClr val="C00000"/>
              </a:solidFill>
              <a:latin typeface="Swiss 721 Condensed" panose="02000506040000020004" pitchFamily="2" charset="0"/>
            </a:endParaRPr>
          </a:p>
        </p:txBody>
      </p:sp>
    </p:spTree>
    <p:extLst>
      <p:ext uri="{BB962C8B-B14F-4D97-AF65-F5344CB8AC3E}">
        <p14:creationId xmlns:p14="http://schemas.microsoft.com/office/powerpoint/2010/main" val="5664902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21343673">
            <a:off x="683743" y="5878156"/>
            <a:ext cx="5132172" cy="923330"/>
          </a:xfrm>
          <a:prstGeom prst="rect">
            <a:avLst/>
          </a:prstGeom>
          <a:noFill/>
        </p:spPr>
        <p:txBody>
          <a:bodyPr wrap="square" rtlCol="0">
            <a:spAutoFit/>
          </a:bodyPr>
          <a:lstStyle/>
          <a:p>
            <a:r>
              <a:rPr lang="en-US" sz="5400" dirty="0" smtClean="0">
                <a:solidFill>
                  <a:srgbClr val="C00000"/>
                </a:solidFill>
                <a:latin typeface="KG Ten Thousand Reasons" panose="02000000000000000000" pitchFamily="2" charset="0"/>
              </a:rPr>
              <a:t>EXODUS 20:1-11</a:t>
            </a:r>
            <a:endParaRPr lang="en-US" sz="5400" dirty="0">
              <a:solidFill>
                <a:srgbClr val="C00000"/>
              </a:solidFill>
              <a:latin typeface="KG Ten Thousand Reasons" panose="02000000000000000000" pitchFamily="2" charset="0"/>
            </a:endParaRPr>
          </a:p>
        </p:txBody>
      </p:sp>
      <p:sp>
        <p:nvSpPr>
          <p:cNvPr id="3" name="TextBox 2"/>
          <p:cNvSpPr txBox="1"/>
          <p:nvPr/>
        </p:nvSpPr>
        <p:spPr>
          <a:xfrm>
            <a:off x="90616" y="156519"/>
            <a:ext cx="8929816" cy="5078313"/>
          </a:xfrm>
          <a:prstGeom prst="rect">
            <a:avLst/>
          </a:prstGeom>
          <a:solidFill>
            <a:schemeClr val="bg1">
              <a:alpha val="71000"/>
            </a:schemeClr>
          </a:solidFill>
        </p:spPr>
        <p:txBody>
          <a:bodyPr wrap="square" rtlCol="0">
            <a:spAutoFit/>
          </a:bodyPr>
          <a:lstStyle/>
          <a:p>
            <a:pPr algn="ctr"/>
            <a:r>
              <a:rPr lang="en-US" sz="5400" dirty="0" smtClean="0">
                <a:solidFill>
                  <a:srgbClr val="C00000"/>
                </a:solidFill>
                <a:latin typeface="Swiss 721 Condensed" panose="02000506040000020004" pitchFamily="2" charset="0"/>
              </a:rPr>
              <a:t>11. </a:t>
            </a:r>
            <a:r>
              <a:rPr lang="en-US" sz="5400" dirty="0" smtClean="0">
                <a:latin typeface="Swiss 721 Condensed" panose="02000506040000020004" pitchFamily="2" charset="0"/>
              </a:rPr>
              <a:t>For in six days the Lord made the heavens and the earth, the sea, and all that is in them, and rested the seventh day. Therefore the Lord blessed the Sabbath day and hallowed it.</a:t>
            </a:r>
            <a:endParaRPr lang="en-US" sz="5400" dirty="0">
              <a:solidFill>
                <a:srgbClr val="C00000"/>
              </a:solidFill>
              <a:latin typeface="Swiss 721 Condensed" panose="02000506040000020004" pitchFamily="2" charset="0"/>
            </a:endParaRPr>
          </a:p>
        </p:txBody>
      </p:sp>
    </p:spTree>
    <p:extLst>
      <p:ext uri="{BB962C8B-B14F-4D97-AF65-F5344CB8AC3E}">
        <p14:creationId xmlns:p14="http://schemas.microsoft.com/office/powerpoint/2010/main" val="2377151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38897" y="428367"/>
            <a:ext cx="8674443" cy="3477875"/>
          </a:xfrm>
          <a:prstGeom prst="rect">
            <a:avLst/>
          </a:prstGeom>
          <a:solidFill>
            <a:schemeClr val="bg1">
              <a:alpha val="82000"/>
            </a:schemeClr>
          </a:solidFill>
        </p:spPr>
        <p:txBody>
          <a:bodyPr wrap="square" rtlCol="0">
            <a:spAutoFit/>
          </a:bodyPr>
          <a:lstStyle/>
          <a:p>
            <a:pPr algn="ctr"/>
            <a:endParaRPr lang="en-US" sz="2000" dirty="0" smtClean="0">
              <a:latin typeface="Swiss 721 Condensed" panose="02000506040000020004" pitchFamily="2" charset="0"/>
            </a:endParaRPr>
          </a:p>
          <a:p>
            <a:pPr algn="ctr"/>
            <a:r>
              <a:rPr lang="en-US" sz="6000" dirty="0" smtClean="0">
                <a:latin typeface="Swiss 721 Condensed" panose="02000506040000020004" pitchFamily="2" charset="0"/>
              </a:rPr>
              <a:t>The last six commandments deal with man’s relationship with </a:t>
            </a:r>
            <a:r>
              <a:rPr lang="en-US" sz="6000" b="1" u="sng" dirty="0" smtClean="0">
                <a:solidFill>
                  <a:srgbClr val="C00000"/>
                </a:solidFill>
                <a:latin typeface="Swiss 721 Condensed" panose="02000506040000020004" pitchFamily="2" charset="0"/>
              </a:rPr>
              <a:t>EACH</a:t>
            </a:r>
            <a:r>
              <a:rPr lang="en-US" sz="6000" b="1" dirty="0" smtClean="0">
                <a:solidFill>
                  <a:srgbClr val="C00000"/>
                </a:solidFill>
                <a:latin typeface="Swiss 721 Condensed" panose="02000506040000020004" pitchFamily="2" charset="0"/>
              </a:rPr>
              <a:t> </a:t>
            </a:r>
            <a:r>
              <a:rPr lang="en-US" sz="6000" b="1" u="sng" dirty="0" smtClean="0">
                <a:solidFill>
                  <a:srgbClr val="C00000"/>
                </a:solidFill>
                <a:latin typeface="Swiss 721 Condensed" panose="02000506040000020004" pitchFamily="2" charset="0"/>
              </a:rPr>
              <a:t>OTHER</a:t>
            </a:r>
            <a:r>
              <a:rPr lang="en-US" sz="6000" dirty="0" smtClean="0">
                <a:latin typeface="Swiss 721 Condensed" panose="02000506040000020004" pitchFamily="2" charset="0"/>
              </a:rPr>
              <a:t>.</a:t>
            </a:r>
          </a:p>
          <a:p>
            <a:pPr algn="ctr"/>
            <a:endParaRPr lang="en-US" sz="2000" dirty="0">
              <a:latin typeface="Swiss 721 Condensed" panose="02000506040000020004" pitchFamily="2" charset="0"/>
            </a:endParaRPr>
          </a:p>
        </p:txBody>
      </p:sp>
    </p:spTree>
    <p:extLst>
      <p:ext uri="{BB962C8B-B14F-4D97-AF65-F5344CB8AC3E}">
        <p14:creationId xmlns:p14="http://schemas.microsoft.com/office/powerpoint/2010/main" val="113880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21343673">
            <a:off x="501794" y="5884942"/>
            <a:ext cx="5314374" cy="923330"/>
          </a:xfrm>
          <a:prstGeom prst="rect">
            <a:avLst/>
          </a:prstGeom>
          <a:noFill/>
        </p:spPr>
        <p:txBody>
          <a:bodyPr wrap="square" rtlCol="0">
            <a:spAutoFit/>
          </a:bodyPr>
          <a:lstStyle/>
          <a:p>
            <a:r>
              <a:rPr lang="en-US" sz="5400" dirty="0" smtClean="0">
                <a:solidFill>
                  <a:srgbClr val="C00000"/>
                </a:solidFill>
                <a:latin typeface="KG Ten Thousand Reasons" panose="02000000000000000000" pitchFamily="2" charset="0"/>
              </a:rPr>
              <a:t>EXODUS 20:12-17</a:t>
            </a:r>
            <a:endParaRPr lang="en-US" sz="5400" dirty="0">
              <a:solidFill>
                <a:srgbClr val="C00000"/>
              </a:solidFill>
              <a:latin typeface="KG Ten Thousand Reasons" panose="02000000000000000000" pitchFamily="2" charset="0"/>
            </a:endParaRPr>
          </a:p>
        </p:txBody>
      </p:sp>
      <p:sp>
        <p:nvSpPr>
          <p:cNvPr id="3" name="TextBox 2"/>
          <p:cNvSpPr txBox="1"/>
          <p:nvPr/>
        </p:nvSpPr>
        <p:spPr>
          <a:xfrm>
            <a:off x="90616" y="156519"/>
            <a:ext cx="8929816" cy="3416320"/>
          </a:xfrm>
          <a:prstGeom prst="rect">
            <a:avLst/>
          </a:prstGeom>
          <a:solidFill>
            <a:schemeClr val="bg1">
              <a:alpha val="71000"/>
            </a:schemeClr>
          </a:solidFill>
        </p:spPr>
        <p:txBody>
          <a:bodyPr wrap="square" rtlCol="0">
            <a:spAutoFit/>
          </a:bodyPr>
          <a:lstStyle/>
          <a:p>
            <a:pPr algn="ctr"/>
            <a:r>
              <a:rPr lang="en-US" sz="5400" dirty="0" smtClean="0">
                <a:solidFill>
                  <a:srgbClr val="C00000"/>
                </a:solidFill>
                <a:latin typeface="Swiss 721 Condensed" panose="02000506040000020004" pitchFamily="2" charset="0"/>
              </a:rPr>
              <a:t>12. </a:t>
            </a:r>
            <a:r>
              <a:rPr lang="en-US" sz="5400" dirty="0" smtClean="0">
                <a:latin typeface="Swiss 721 Condensed" panose="02000506040000020004" pitchFamily="2" charset="0"/>
              </a:rPr>
              <a:t>“Honor your father and your mother, that your days may be long upon the land which the Lord your God is giving you.</a:t>
            </a:r>
            <a:endParaRPr lang="en-US" sz="5400" dirty="0">
              <a:solidFill>
                <a:srgbClr val="C00000"/>
              </a:solidFill>
              <a:latin typeface="Swiss 721 Condensed" panose="02000506040000020004" pitchFamily="2" charset="0"/>
            </a:endParaRPr>
          </a:p>
        </p:txBody>
      </p:sp>
    </p:spTree>
    <p:extLst>
      <p:ext uri="{BB962C8B-B14F-4D97-AF65-F5344CB8AC3E}">
        <p14:creationId xmlns:p14="http://schemas.microsoft.com/office/powerpoint/2010/main" val="732095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21343673">
            <a:off x="501794" y="5884942"/>
            <a:ext cx="5314374" cy="923330"/>
          </a:xfrm>
          <a:prstGeom prst="rect">
            <a:avLst/>
          </a:prstGeom>
          <a:noFill/>
        </p:spPr>
        <p:txBody>
          <a:bodyPr wrap="square" rtlCol="0">
            <a:spAutoFit/>
          </a:bodyPr>
          <a:lstStyle/>
          <a:p>
            <a:r>
              <a:rPr lang="en-US" sz="5400" dirty="0" smtClean="0">
                <a:solidFill>
                  <a:srgbClr val="C00000"/>
                </a:solidFill>
                <a:latin typeface="KG Ten Thousand Reasons" panose="02000000000000000000" pitchFamily="2" charset="0"/>
              </a:rPr>
              <a:t>EXODUS 20:12-17</a:t>
            </a:r>
            <a:endParaRPr lang="en-US" sz="5400" dirty="0">
              <a:solidFill>
                <a:srgbClr val="C00000"/>
              </a:solidFill>
              <a:latin typeface="KG Ten Thousand Reasons" panose="02000000000000000000" pitchFamily="2" charset="0"/>
            </a:endParaRPr>
          </a:p>
        </p:txBody>
      </p:sp>
      <p:sp>
        <p:nvSpPr>
          <p:cNvPr id="3" name="TextBox 2"/>
          <p:cNvSpPr txBox="1"/>
          <p:nvPr/>
        </p:nvSpPr>
        <p:spPr>
          <a:xfrm>
            <a:off x="90616" y="156519"/>
            <a:ext cx="8929816" cy="923330"/>
          </a:xfrm>
          <a:prstGeom prst="rect">
            <a:avLst/>
          </a:prstGeom>
          <a:solidFill>
            <a:schemeClr val="bg1">
              <a:alpha val="71000"/>
            </a:schemeClr>
          </a:solidFill>
        </p:spPr>
        <p:txBody>
          <a:bodyPr wrap="square" rtlCol="0">
            <a:spAutoFit/>
          </a:bodyPr>
          <a:lstStyle/>
          <a:p>
            <a:pPr algn="ctr"/>
            <a:r>
              <a:rPr lang="en-US" sz="5400" dirty="0" smtClean="0">
                <a:solidFill>
                  <a:srgbClr val="C00000"/>
                </a:solidFill>
                <a:latin typeface="Swiss 721 Condensed" panose="02000506040000020004" pitchFamily="2" charset="0"/>
              </a:rPr>
              <a:t>13. </a:t>
            </a:r>
            <a:r>
              <a:rPr lang="en-US" sz="5400" dirty="0" smtClean="0">
                <a:latin typeface="Swiss 721 Condensed" panose="02000506040000020004" pitchFamily="2" charset="0"/>
              </a:rPr>
              <a:t>“You shall not murder.</a:t>
            </a:r>
            <a:endParaRPr lang="en-US" sz="5400" dirty="0">
              <a:solidFill>
                <a:srgbClr val="C00000"/>
              </a:solidFill>
              <a:latin typeface="Swiss 721 Condensed" panose="02000506040000020004" pitchFamily="2" charset="0"/>
            </a:endParaRPr>
          </a:p>
        </p:txBody>
      </p:sp>
    </p:spTree>
    <p:extLst>
      <p:ext uri="{BB962C8B-B14F-4D97-AF65-F5344CB8AC3E}">
        <p14:creationId xmlns:p14="http://schemas.microsoft.com/office/powerpoint/2010/main" val="4218106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21343673">
            <a:off x="501794" y="5884942"/>
            <a:ext cx="5314374" cy="923330"/>
          </a:xfrm>
          <a:prstGeom prst="rect">
            <a:avLst/>
          </a:prstGeom>
          <a:noFill/>
        </p:spPr>
        <p:txBody>
          <a:bodyPr wrap="square" rtlCol="0">
            <a:spAutoFit/>
          </a:bodyPr>
          <a:lstStyle/>
          <a:p>
            <a:r>
              <a:rPr lang="en-US" sz="5400" dirty="0" smtClean="0">
                <a:solidFill>
                  <a:srgbClr val="C00000"/>
                </a:solidFill>
                <a:latin typeface="KG Ten Thousand Reasons" panose="02000000000000000000" pitchFamily="2" charset="0"/>
              </a:rPr>
              <a:t>EXODUS 20:12-17</a:t>
            </a:r>
            <a:endParaRPr lang="en-US" sz="5400" dirty="0">
              <a:solidFill>
                <a:srgbClr val="C00000"/>
              </a:solidFill>
              <a:latin typeface="KG Ten Thousand Reasons" panose="02000000000000000000" pitchFamily="2" charset="0"/>
            </a:endParaRPr>
          </a:p>
        </p:txBody>
      </p:sp>
      <p:sp>
        <p:nvSpPr>
          <p:cNvPr id="3" name="TextBox 2"/>
          <p:cNvSpPr txBox="1"/>
          <p:nvPr/>
        </p:nvSpPr>
        <p:spPr>
          <a:xfrm>
            <a:off x="90616" y="156519"/>
            <a:ext cx="8929816" cy="1754326"/>
          </a:xfrm>
          <a:prstGeom prst="rect">
            <a:avLst/>
          </a:prstGeom>
          <a:solidFill>
            <a:schemeClr val="bg1">
              <a:alpha val="71000"/>
            </a:schemeClr>
          </a:solidFill>
        </p:spPr>
        <p:txBody>
          <a:bodyPr wrap="square" rtlCol="0">
            <a:spAutoFit/>
          </a:bodyPr>
          <a:lstStyle/>
          <a:p>
            <a:pPr algn="ctr"/>
            <a:r>
              <a:rPr lang="en-US" sz="5400" dirty="0" smtClean="0">
                <a:solidFill>
                  <a:srgbClr val="C00000"/>
                </a:solidFill>
                <a:latin typeface="Swiss 721 Condensed" panose="02000506040000020004" pitchFamily="2" charset="0"/>
              </a:rPr>
              <a:t>14. </a:t>
            </a:r>
            <a:r>
              <a:rPr lang="en-US" sz="5400" dirty="0" smtClean="0">
                <a:latin typeface="Swiss 721 Condensed" panose="02000506040000020004" pitchFamily="2" charset="0"/>
              </a:rPr>
              <a:t>“You shall not commit adultery.</a:t>
            </a:r>
            <a:endParaRPr lang="en-US" sz="5400" dirty="0">
              <a:solidFill>
                <a:srgbClr val="C00000"/>
              </a:solidFill>
              <a:latin typeface="Swiss 721 Condensed" panose="02000506040000020004" pitchFamily="2" charset="0"/>
            </a:endParaRPr>
          </a:p>
        </p:txBody>
      </p:sp>
    </p:spTree>
    <p:extLst>
      <p:ext uri="{BB962C8B-B14F-4D97-AF65-F5344CB8AC3E}">
        <p14:creationId xmlns:p14="http://schemas.microsoft.com/office/powerpoint/2010/main" val="421822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13989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21343673">
            <a:off x="501794" y="5884942"/>
            <a:ext cx="5314374" cy="923330"/>
          </a:xfrm>
          <a:prstGeom prst="rect">
            <a:avLst/>
          </a:prstGeom>
          <a:noFill/>
        </p:spPr>
        <p:txBody>
          <a:bodyPr wrap="square" rtlCol="0">
            <a:spAutoFit/>
          </a:bodyPr>
          <a:lstStyle/>
          <a:p>
            <a:r>
              <a:rPr lang="en-US" sz="5400" dirty="0" smtClean="0">
                <a:solidFill>
                  <a:srgbClr val="C00000"/>
                </a:solidFill>
                <a:latin typeface="KG Ten Thousand Reasons" panose="02000000000000000000" pitchFamily="2" charset="0"/>
              </a:rPr>
              <a:t>EXODUS 20:12-17</a:t>
            </a:r>
            <a:endParaRPr lang="en-US" sz="5400" dirty="0">
              <a:solidFill>
                <a:srgbClr val="C00000"/>
              </a:solidFill>
              <a:latin typeface="KG Ten Thousand Reasons" panose="02000000000000000000" pitchFamily="2" charset="0"/>
            </a:endParaRPr>
          </a:p>
        </p:txBody>
      </p:sp>
      <p:sp>
        <p:nvSpPr>
          <p:cNvPr id="3" name="TextBox 2"/>
          <p:cNvSpPr txBox="1"/>
          <p:nvPr/>
        </p:nvSpPr>
        <p:spPr>
          <a:xfrm>
            <a:off x="90616" y="156519"/>
            <a:ext cx="8929816" cy="923330"/>
          </a:xfrm>
          <a:prstGeom prst="rect">
            <a:avLst/>
          </a:prstGeom>
          <a:solidFill>
            <a:schemeClr val="bg1">
              <a:alpha val="71000"/>
            </a:schemeClr>
          </a:solidFill>
        </p:spPr>
        <p:txBody>
          <a:bodyPr wrap="square" rtlCol="0">
            <a:spAutoFit/>
          </a:bodyPr>
          <a:lstStyle/>
          <a:p>
            <a:pPr algn="ctr"/>
            <a:r>
              <a:rPr lang="en-US" sz="5400" dirty="0" smtClean="0">
                <a:solidFill>
                  <a:srgbClr val="C00000"/>
                </a:solidFill>
                <a:latin typeface="Swiss 721 Condensed" panose="02000506040000020004" pitchFamily="2" charset="0"/>
              </a:rPr>
              <a:t>15. </a:t>
            </a:r>
            <a:r>
              <a:rPr lang="en-US" sz="5400" dirty="0" smtClean="0">
                <a:latin typeface="Swiss 721 Condensed" panose="02000506040000020004" pitchFamily="2" charset="0"/>
              </a:rPr>
              <a:t>“You shall not steal.</a:t>
            </a:r>
            <a:endParaRPr lang="en-US" sz="5400" dirty="0">
              <a:solidFill>
                <a:srgbClr val="C00000"/>
              </a:solidFill>
              <a:latin typeface="Swiss 721 Condensed" panose="02000506040000020004" pitchFamily="2" charset="0"/>
            </a:endParaRPr>
          </a:p>
        </p:txBody>
      </p:sp>
    </p:spTree>
    <p:extLst>
      <p:ext uri="{BB962C8B-B14F-4D97-AF65-F5344CB8AC3E}">
        <p14:creationId xmlns:p14="http://schemas.microsoft.com/office/powerpoint/2010/main" val="29235282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21343673">
            <a:off x="501794" y="5884942"/>
            <a:ext cx="5314374" cy="923330"/>
          </a:xfrm>
          <a:prstGeom prst="rect">
            <a:avLst/>
          </a:prstGeom>
          <a:noFill/>
        </p:spPr>
        <p:txBody>
          <a:bodyPr wrap="square" rtlCol="0">
            <a:spAutoFit/>
          </a:bodyPr>
          <a:lstStyle/>
          <a:p>
            <a:r>
              <a:rPr lang="en-US" sz="5400" dirty="0" smtClean="0">
                <a:solidFill>
                  <a:srgbClr val="C00000"/>
                </a:solidFill>
                <a:latin typeface="KG Ten Thousand Reasons" panose="02000000000000000000" pitchFamily="2" charset="0"/>
              </a:rPr>
              <a:t>EXODUS 20:12-17</a:t>
            </a:r>
            <a:endParaRPr lang="en-US" sz="5400" dirty="0">
              <a:solidFill>
                <a:srgbClr val="C00000"/>
              </a:solidFill>
              <a:latin typeface="KG Ten Thousand Reasons" panose="02000000000000000000" pitchFamily="2" charset="0"/>
            </a:endParaRPr>
          </a:p>
        </p:txBody>
      </p:sp>
      <p:sp>
        <p:nvSpPr>
          <p:cNvPr id="3" name="TextBox 2"/>
          <p:cNvSpPr txBox="1"/>
          <p:nvPr/>
        </p:nvSpPr>
        <p:spPr>
          <a:xfrm>
            <a:off x="90616" y="156519"/>
            <a:ext cx="8929816" cy="1754326"/>
          </a:xfrm>
          <a:prstGeom prst="rect">
            <a:avLst/>
          </a:prstGeom>
          <a:solidFill>
            <a:schemeClr val="bg1">
              <a:alpha val="71000"/>
            </a:schemeClr>
          </a:solidFill>
        </p:spPr>
        <p:txBody>
          <a:bodyPr wrap="square" rtlCol="0">
            <a:spAutoFit/>
          </a:bodyPr>
          <a:lstStyle/>
          <a:p>
            <a:pPr algn="ctr"/>
            <a:r>
              <a:rPr lang="en-US" sz="5400" dirty="0" smtClean="0">
                <a:solidFill>
                  <a:srgbClr val="C00000"/>
                </a:solidFill>
                <a:latin typeface="Swiss 721 Condensed" panose="02000506040000020004" pitchFamily="2" charset="0"/>
              </a:rPr>
              <a:t>16. </a:t>
            </a:r>
            <a:r>
              <a:rPr lang="en-US" sz="5400" dirty="0" smtClean="0">
                <a:latin typeface="Swiss 721 Condensed" panose="02000506040000020004" pitchFamily="2" charset="0"/>
              </a:rPr>
              <a:t>“You shall not bear false witness against your neighbor.</a:t>
            </a:r>
            <a:endParaRPr lang="en-US" sz="5400" dirty="0">
              <a:solidFill>
                <a:srgbClr val="C00000"/>
              </a:solidFill>
              <a:latin typeface="Swiss 721 Condensed" panose="02000506040000020004" pitchFamily="2" charset="0"/>
            </a:endParaRPr>
          </a:p>
        </p:txBody>
      </p:sp>
    </p:spTree>
    <p:extLst>
      <p:ext uri="{BB962C8B-B14F-4D97-AF65-F5344CB8AC3E}">
        <p14:creationId xmlns:p14="http://schemas.microsoft.com/office/powerpoint/2010/main" val="19746598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21343673">
            <a:off x="501794" y="5884942"/>
            <a:ext cx="5314374" cy="923330"/>
          </a:xfrm>
          <a:prstGeom prst="rect">
            <a:avLst/>
          </a:prstGeom>
          <a:noFill/>
        </p:spPr>
        <p:txBody>
          <a:bodyPr wrap="square" rtlCol="0">
            <a:spAutoFit/>
          </a:bodyPr>
          <a:lstStyle/>
          <a:p>
            <a:r>
              <a:rPr lang="en-US" sz="5400" dirty="0" smtClean="0">
                <a:solidFill>
                  <a:srgbClr val="C00000"/>
                </a:solidFill>
                <a:latin typeface="KG Ten Thousand Reasons" panose="02000000000000000000" pitchFamily="2" charset="0"/>
              </a:rPr>
              <a:t>EXODUS 20:12-17</a:t>
            </a:r>
            <a:endParaRPr lang="en-US" sz="5400" dirty="0">
              <a:solidFill>
                <a:srgbClr val="C00000"/>
              </a:solidFill>
              <a:latin typeface="KG Ten Thousand Reasons" panose="02000000000000000000" pitchFamily="2" charset="0"/>
            </a:endParaRPr>
          </a:p>
        </p:txBody>
      </p:sp>
      <p:sp>
        <p:nvSpPr>
          <p:cNvPr id="3" name="TextBox 2"/>
          <p:cNvSpPr txBox="1"/>
          <p:nvPr/>
        </p:nvSpPr>
        <p:spPr>
          <a:xfrm>
            <a:off x="90616" y="123569"/>
            <a:ext cx="8954530" cy="5511374"/>
          </a:xfrm>
          <a:prstGeom prst="rect">
            <a:avLst/>
          </a:prstGeom>
          <a:solidFill>
            <a:schemeClr val="bg1">
              <a:alpha val="71000"/>
            </a:schemeClr>
          </a:solidFill>
        </p:spPr>
        <p:txBody>
          <a:bodyPr wrap="square" rtlCol="0">
            <a:spAutoFit/>
          </a:bodyPr>
          <a:lstStyle/>
          <a:p>
            <a:pPr algn="ctr"/>
            <a:r>
              <a:rPr lang="en-US" sz="5000" dirty="0" smtClean="0">
                <a:solidFill>
                  <a:srgbClr val="C00000"/>
                </a:solidFill>
                <a:latin typeface="Swiss 721 Condensed" panose="02000506040000020004" pitchFamily="2" charset="0"/>
              </a:rPr>
              <a:t>17. </a:t>
            </a:r>
            <a:r>
              <a:rPr lang="en-US" sz="5000" dirty="0" smtClean="0">
                <a:latin typeface="Swiss 721 Condensed" panose="02000506040000020004" pitchFamily="2" charset="0"/>
              </a:rPr>
              <a:t>“You shall not covet your neighbor’s house; you shall not covet your neighbor’s wife, nor his male servant, nor his female servant, nor his ox, nor his donkey, nor anything that is your neighbor’s.”</a:t>
            </a:r>
            <a:endParaRPr lang="en-US" sz="5000" dirty="0">
              <a:solidFill>
                <a:srgbClr val="C00000"/>
              </a:solidFill>
              <a:latin typeface="Swiss 721 Condensed" panose="02000506040000020004" pitchFamily="2" charset="0"/>
            </a:endParaRPr>
          </a:p>
        </p:txBody>
      </p:sp>
    </p:spTree>
    <p:extLst>
      <p:ext uri="{BB962C8B-B14F-4D97-AF65-F5344CB8AC3E}">
        <p14:creationId xmlns:p14="http://schemas.microsoft.com/office/powerpoint/2010/main" val="6838651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63611" y="420129"/>
            <a:ext cx="8674443" cy="2554545"/>
          </a:xfrm>
          <a:prstGeom prst="rect">
            <a:avLst/>
          </a:prstGeom>
          <a:solidFill>
            <a:schemeClr val="bg1">
              <a:alpha val="82000"/>
            </a:schemeClr>
          </a:solidFill>
        </p:spPr>
        <p:txBody>
          <a:bodyPr wrap="square" rtlCol="0">
            <a:spAutoFit/>
          </a:bodyPr>
          <a:lstStyle/>
          <a:p>
            <a:pPr algn="ctr"/>
            <a:endParaRPr lang="en-US" sz="2000" dirty="0" smtClean="0">
              <a:latin typeface="Swiss 721 Condensed" panose="02000506040000020004" pitchFamily="2" charset="0"/>
            </a:endParaRPr>
          </a:p>
          <a:p>
            <a:pPr algn="ctr"/>
            <a:r>
              <a:rPr lang="en-US" sz="6000" dirty="0" smtClean="0">
                <a:latin typeface="Swiss 721 Condensed" panose="02000506040000020004" pitchFamily="2" charset="0"/>
              </a:rPr>
              <a:t>Israel’s </a:t>
            </a:r>
            <a:r>
              <a:rPr lang="en-US" sz="6000" b="1" u="sng" dirty="0" smtClean="0">
                <a:solidFill>
                  <a:srgbClr val="C00000"/>
                </a:solidFill>
                <a:latin typeface="Swiss 721 Condensed" panose="02000506040000020004" pitchFamily="2" charset="0"/>
              </a:rPr>
              <a:t>RESPONSE</a:t>
            </a:r>
            <a:r>
              <a:rPr lang="en-US" sz="6000" b="1" dirty="0" smtClean="0">
                <a:solidFill>
                  <a:srgbClr val="C00000"/>
                </a:solidFill>
                <a:latin typeface="Swiss 721 Condensed" panose="02000506040000020004" pitchFamily="2" charset="0"/>
              </a:rPr>
              <a:t> </a:t>
            </a:r>
            <a:r>
              <a:rPr lang="en-US" sz="6000" dirty="0" smtClean="0">
                <a:latin typeface="Swiss 721 Condensed" panose="02000506040000020004" pitchFamily="2" charset="0"/>
              </a:rPr>
              <a:t>to</a:t>
            </a:r>
          </a:p>
          <a:p>
            <a:pPr algn="ctr"/>
            <a:r>
              <a:rPr lang="en-US" sz="6000" dirty="0" smtClean="0">
                <a:latin typeface="Swiss 721 Condensed" panose="02000506040000020004" pitchFamily="2" charset="0"/>
              </a:rPr>
              <a:t>God’s words.</a:t>
            </a:r>
          </a:p>
          <a:p>
            <a:pPr algn="ctr"/>
            <a:endParaRPr lang="en-US" sz="2000" dirty="0">
              <a:latin typeface="Swiss 721 Condensed" panose="02000506040000020004" pitchFamily="2" charset="0"/>
            </a:endParaRPr>
          </a:p>
        </p:txBody>
      </p:sp>
    </p:spTree>
    <p:extLst>
      <p:ext uri="{BB962C8B-B14F-4D97-AF65-F5344CB8AC3E}">
        <p14:creationId xmlns:p14="http://schemas.microsoft.com/office/powerpoint/2010/main" val="10438662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21343673">
            <a:off x="501794" y="5884942"/>
            <a:ext cx="5314374" cy="923330"/>
          </a:xfrm>
          <a:prstGeom prst="rect">
            <a:avLst/>
          </a:prstGeom>
          <a:noFill/>
        </p:spPr>
        <p:txBody>
          <a:bodyPr wrap="square" rtlCol="0">
            <a:spAutoFit/>
          </a:bodyPr>
          <a:lstStyle/>
          <a:p>
            <a:r>
              <a:rPr lang="en-US" sz="5400" dirty="0" smtClean="0">
                <a:solidFill>
                  <a:srgbClr val="C00000"/>
                </a:solidFill>
                <a:latin typeface="KG Ten Thousand Reasons" panose="02000000000000000000" pitchFamily="2" charset="0"/>
              </a:rPr>
              <a:t>EXODUS 20:18-21</a:t>
            </a:r>
            <a:endParaRPr lang="en-US" sz="5400" dirty="0">
              <a:solidFill>
                <a:srgbClr val="C00000"/>
              </a:solidFill>
              <a:latin typeface="KG Ten Thousand Reasons" panose="02000000000000000000" pitchFamily="2" charset="0"/>
            </a:endParaRPr>
          </a:p>
        </p:txBody>
      </p:sp>
      <p:sp>
        <p:nvSpPr>
          <p:cNvPr id="3" name="TextBox 2"/>
          <p:cNvSpPr txBox="1"/>
          <p:nvPr/>
        </p:nvSpPr>
        <p:spPr>
          <a:xfrm>
            <a:off x="90616" y="156519"/>
            <a:ext cx="8929816" cy="4893647"/>
          </a:xfrm>
          <a:prstGeom prst="rect">
            <a:avLst/>
          </a:prstGeom>
          <a:solidFill>
            <a:schemeClr val="bg1">
              <a:alpha val="71000"/>
            </a:schemeClr>
          </a:solidFill>
        </p:spPr>
        <p:txBody>
          <a:bodyPr wrap="square" rtlCol="0">
            <a:spAutoFit/>
          </a:bodyPr>
          <a:lstStyle/>
          <a:p>
            <a:pPr algn="ctr"/>
            <a:r>
              <a:rPr lang="en-US" sz="5200" dirty="0" smtClean="0">
                <a:solidFill>
                  <a:srgbClr val="C00000"/>
                </a:solidFill>
                <a:latin typeface="Swiss 721 Condensed" panose="02000506040000020004" pitchFamily="2" charset="0"/>
              </a:rPr>
              <a:t>18. </a:t>
            </a:r>
            <a:r>
              <a:rPr lang="en-US" sz="5200" dirty="0" smtClean="0">
                <a:latin typeface="Swiss 721 Condensed" panose="02000506040000020004" pitchFamily="2" charset="0"/>
              </a:rPr>
              <a:t>Now all the people witnessed the </a:t>
            </a:r>
            <a:r>
              <a:rPr lang="en-US" sz="5200" dirty="0" err="1" smtClean="0">
                <a:latin typeface="Swiss 721 Condensed" panose="02000506040000020004" pitchFamily="2" charset="0"/>
              </a:rPr>
              <a:t>thunderings</a:t>
            </a:r>
            <a:r>
              <a:rPr lang="en-US" sz="5200" dirty="0" smtClean="0">
                <a:latin typeface="Swiss 721 Condensed" panose="02000506040000020004" pitchFamily="2" charset="0"/>
              </a:rPr>
              <a:t>, the lightning flashes, the sound of the trumpet, and the mountain smoking; and when the people saw it, they trembled and stood afar off.</a:t>
            </a:r>
            <a:endParaRPr lang="en-US" sz="5200" dirty="0">
              <a:solidFill>
                <a:srgbClr val="C00000"/>
              </a:solidFill>
              <a:latin typeface="Swiss 721 Condensed" panose="02000506040000020004" pitchFamily="2" charset="0"/>
            </a:endParaRPr>
          </a:p>
        </p:txBody>
      </p:sp>
    </p:spTree>
    <p:extLst>
      <p:ext uri="{BB962C8B-B14F-4D97-AF65-F5344CB8AC3E}">
        <p14:creationId xmlns:p14="http://schemas.microsoft.com/office/powerpoint/2010/main" val="15093432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21343673">
            <a:off x="501794" y="5884942"/>
            <a:ext cx="5314374" cy="923330"/>
          </a:xfrm>
          <a:prstGeom prst="rect">
            <a:avLst/>
          </a:prstGeom>
          <a:noFill/>
        </p:spPr>
        <p:txBody>
          <a:bodyPr wrap="square" rtlCol="0">
            <a:spAutoFit/>
          </a:bodyPr>
          <a:lstStyle/>
          <a:p>
            <a:r>
              <a:rPr lang="en-US" sz="5400" dirty="0" smtClean="0">
                <a:solidFill>
                  <a:srgbClr val="C00000"/>
                </a:solidFill>
                <a:latin typeface="KG Ten Thousand Reasons" panose="02000000000000000000" pitchFamily="2" charset="0"/>
              </a:rPr>
              <a:t>EXODUS 20:18-21</a:t>
            </a:r>
            <a:endParaRPr lang="en-US" sz="5400" dirty="0">
              <a:solidFill>
                <a:srgbClr val="C00000"/>
              </a:solidFill>
              <a:latin typeface="KG Ten Thousand Reasons" panose="02000000000000000000" pitchFamily="2" charset="0"/>
            </a:endParaRPr>
          </a:p>
        </p:txBody>
      </p:sp>
      <p:sp>
        <p:nvSpPr>
          <p:cNvPr id="3" name="TextBox 2"/>
          <p:cNvSpPr txBox="1"/>
          <p:nvPr/>
        </p:nvSpPr>
        <p:spPr>
          <a:xfrm>
            <a:off x="90616" y="156519"/>
            <a:ext cx="8929816" cy="3416320"/>
          </a:xfrm>
          <a:prstGeom prst="rect">
            <a:avLst/>
          </a:prstGeom>
          <a:solidFill>
            <a:schemeClr val="bg1">
              <a:alpha val="71000"/>
            </a:schemeClr>
          </a:solidFill>
        </p:spPr>
        <p:txBody>
          <a:bodyPr wrap="square" rtlCol="0">
            <a:spAutoFit/>
          </a:bodyPr>
          <a:lstStyle/>
          <a:p>
            <a:pPr algn="ctr"/>
            <a:r>
              <a:rPr lang="en-US" sz="5400" dirty="0" smtClean="0">
                <a:solidFill>
                  <a:srgbClr val="C00000"/>
                </a:solidFill>
                <a:latin typeface="Swiss 721 Condensed" panose="02000506040000020004" pitchFamily="2" charset="0"/>
              </a:rPr>
              <a:t>19. </a:t>
            </a:r>
            <a:r>
              <a:rPr lang="en-US" sz="5400" dirty="0" smtClean="0">
                <a:latin typeface="Swiss 721 Condensed" panose="02000506040000020004" pitchFamily="2" charset="0"/>
              </a:rPr>
              <a:t>Then they said to Moses, “You speak with us, and we will hear; but let not God speak with us, lest we die.”</a:t>
            </a:r>
            <a:endParaRPr lang="en-US" sz="5400" dirty="0">
              <a:solidFill>
                <a:srgbClr val="C00000"/>
              </a:solidFill>
              <a:latin typeface="Swiss 721 Condensed" panose="02000506040000020004" pitchFamily="2" charset="0"/>
            </a:endParaRPr>
          </a:p>
        </p:txBody>
      </p:sp>
    </p:spTree>
    <p:extLst>
      <p:ext uri="{BB962C8B-B14F-4D97-AF65-F5344CB8AC3E}">
        <p14:creationId xmlns:p14="http://schemas.microsoft.com/office/powerpoint/2010/main" val="12853648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21343673">
            <a:off x="501794" y="5884942"/>
            <a:ext cx="5314374" cy="923330"/>
          </a:xfrm>
          <a:prstGeom prst="rect">
            <a:avLst/>
          </a:prstGeom>
          <a:noFill/>
        </p:spPr>
        <p:txBody>
          <a:bodyPr wrap="square" rtlCol="0">
            <a:spAutoFit/>
          </a:bodyPr>
          <a:lstStyle/>
          <a:p>
            <a:r>
              <a:rPr lang="en-US" sz="5400" dirty="0" smtClean="0">
                <a:solidFill>
                  <a:srgbClr val="C00000"/>
                </a:solidFill>
                <a:latin typeface="KG Ten Thousand Reasons" panose="02000000000000000000" pitchFamily="2" charset="0"/>
              </a:rPr>
              <a:t>EXODUS 20:18-21</a:t>
            </a:r>
            <a:endParaRPr lang="en-US" sz="5400" dirty="0">
              <a:solidFill>
                <a:srgbClr val="C00000"/>
              </a:solidFill>
              <a:latin typeface="KG Ten Thousand Reasons" panose="02000000000000000000" pitchFamily="2" charset="0"/>
            </a:endParaRPr>
          </a:p>
        </p:txBody>
      </p:sp>
      <p:sp>
        <p:nvSpPr>
          <p:cNvPr id="3" name="TextBox 2"/>
          <p:cNvSpPr txBox="1"/>
          <p:nvPr/>
        </p:nvSpPr>
        <p:spPr>
          <a:xfrm>
            <a:off x="90616" y="156519"/>
            <a:ext cx="8929816" cy="4247317"/>
          </a:xfrm>
          <a:prstGeom prst="rect">
            <a:avLst/>
          </a:prstGeom>
          <a:solidFill>
            <a:schemeClr val="bg1">
              <a:alpha val="71000"/>
            </a:schemeClr>
          </a:solidFill>
        </p:spPr>
        <p:txBody>
          <a:bodyPr wrap="square" rtlCol="0">
            <a:spAutoFit/>
          </a:bodyPr>
          <a:lstStyle/>
          <a:p>
            <a:pPr algn="ctr"/>
            <a:r>
              <a:rPr lang="en-US" sz="5400" dirty="0" smtClean="0">
                <a:solidFill>
                  <a:srgbClr val="C00000"/>
                </a:solidFill>
                <a:latin typeface="Swiss 721 Condensed" panose="02000506040000020004" pitchFamily="2" charset="0"/>
              </a:rPr>
              <a:t>20. </a:t>
            </a:r>
            <a:r>
              <a:rPr lang="en-US" sz="5400" dirty="0" smtClean="0">
                <a:latin typeface="Swiss 721 Condensed" panose="02000506040000020004" pitchFamily="2" charset="0"/>
              </a:rPr>
              <a:t>And Moses said to the people, “Do not fear; for God has come to test you, and that His fear may be before you, so that you may not sin.”</a:t>
            </a:r>
            <a:endParaRPr lang="en-US" sz="5400" dirty="0">
              <a:solidFill>
                <a:srgbClr val="C00000"/>
              </a:solidFill>
              <a:latin typeface="Swiss 721 Condensed" panose="02000506040000020004" pitchFamily="2" charset="0"/>
            </a:endParaRPr>
          </a:p>
        </p:txBody>
      </p:sp>
    </p:spTree>
    <p:extLst>
      <p:ext uri="{BB962C8B-B14F-4D97-AF65-F5344CB8AC3E}">
        <p14:creationId xmlns:p14="http://schemas.microsoft.com/office/powerpoint/2010/main" val="1451620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21343673">
            <a:off x="501794" y="5884942"/>
            <a:ext cx="5314374" cy="923330"/>
          </a:xfrm>
          <a:prstGeom prst="rect">
            <a:avLst/>
          </a:prstGeom>
          <a:noFill/>
        </p:spPr>
        <p:txBody>
          <a:bodyPr wrap="square" rtlCol="0">
            <a:spAutoFit/>
          </a:bodyPr>
          <a:lstStyle/>
          <a:p>
            <a:r>
              <a:rPr lang="en-US" sz="5400" dirty="0" smtClean="0">
                <a:solidFill>
                  <a:srgbClr val="C00000"/>
                </a:solidFill>
                <a:latin typeface="KG Ten Thousand Reasons" panose="02000000000000000000" pitchFamily="2" charset="0"/>
              </a:rPr>
              <a:t>EXODUS 20:18-21</a:t>
            </a:r>
            <a:endParaRPr lang="en-US" sz="5400" dirty="0">
              <a:solidFill>
                <a:srgbClr val="C00000"/>
              </a:solidFill>
              <a:latin typeface="KG Ten Thousand Reasons" panose="02000000000000000000" pitchFamily="2" charset="0"/>
            </a:endParaRPr>
          </a:p>
        </p:txBody>
      </p:sp>
      <p:sp>
        <p:nvSpPr>
          <p:cNvPr id="3" name="TextBox 2"/>
          <p:cNvSpPr txBox="1"/>
          <p:nvPr/>
        </p:nvSpPr>
        <p:spPr>
          <a:xfrm>
            <a:off x="90616" y="156519"/>
            <a:ext cx="8929816" cy="2585323"/>
          </a:xfrm>
          <a:prstGeom prst="rect">
            <a:avLst/>
          </a:prstGeom>
          <a:solidFill>
            <a:schemeClr val="bg1">
              <a:alpha val="71000"/>
            </a:schemeClr>
          </a:solidFill>
        </p:spPr>
        <p:txBody>
          <a:bodyPr wrap="square" rtlCol="0">
            <a:spAutoFit/>
          </a:bodyPr>
          <a:lstStyle/>
          <a:p>
            <a:pPr algn="ctr"/>
            <a:r>
              <a:rPr lang="en-US" sz="5400" dirty="0" smtClean="0">
                <a:solidFill>
                  <a:srgbClr val="C00000"/>
                </a:solidFill>
                <a:latin typeface="Swiss 721 Condensed" panose="02000506040000020004" pitchFamily="2" charset="0"/>
              </a:rPr>
              <a:t>21. </a:t>
            </a:r>
            <a:r>
              <a:rPr lang="en-US" sz="5400" dirty="0" smtClean="0">
                <a:latin typeface="Swiss 721 Condensed" panose="02000506040000020004" pitchFamily="2" charset="0"/>
              </a:rPr>
              <a:t>So the people stood afar off, but Moses drew near the thick darkness where God was.</a:t>
            </a:r>
            <a:endParaRPr lang="en-US" sz="5400" dirty="0">
              <a:solidFill>
                <a:srgbClr val="C00000"/>
              </a:solidFill>
              <a:latin typeface="Swiss 721 Condensed" panose="02000506040000020004" pitchFamily="2" charset="0"/>
            </a:endParaRPr>
          </a:p>
        </p:txBody>
      </p:sp>
    </p:spTree>
    <p:extLst>
      <p:ext uri="{BB962C8B-B14F-4D97-AF65-F5344CB8AC3E}">
        <p14:creationId xmlns:p14="http://schemas.microsoft.com/office/powerpoint/2010/main" val="22108029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63611" y="420130"/>
            <a:ext cx="8600303" cy="2553730"/>
          </a:xfrm>
          <a:prstGeom prst="rect">
            <a:avLst/>
          </a:prstGeom>
          <a:solidFill>
            <a:schemeClr val="bg1">
              <a:alpha val="82000"/>
            </a:schemeClr>
          </a:solidFill>
        </p:spPr>
        <p:txBody>
          <a:bodyPr wrap="square" rtlCol="0">
            <a:spAutoFit/>
          </a:bodyPr>
          <a:lstStyle/>
          <a:p>
            <a:pPr algn="ctr"/>
            <a:endParaRPr lang="en-US" sz="2000" dirty="0" smtClean="0">
              <a:latin typeface="Swiss 721 Condensed" panose="02000506040000020004" pitchFamily="2" charset="0"/>
            </a:endParaRPr>
          </a:p>
          <a:p>
            <a:pPr algn="ctr"/>
            <a:r>
              <a:rPr lang="en-US" sz="6000" dirty="0" smtClean="0">
                <a:latin typeface="Swiss 721 Condensed" panose="02000506040000020004" pitchFamily="2" charset="0"/>
              </a:rPr>
              <a:t>It does not provide </a:t>
            </a:r>
            <a:r>
              <a:rPr lang="en-US" sz="6000" b="1" u="sng" dirty="0" smtClean="0">
                <a:solidFill>
                  <a:srgbClr val="C00000"/>
                </a:solidFill>
                <a:latin typeface="Swiss 721 Condensed" panose="02000506040000020004" pitchFamily="2" charset="0"/>
              </a:rPr>
              <a:t>SALVATION</a:t>
            </a:r>
            <a:r>
              <a:rPr lang="en-US" sz="6000" dirty="0" smtClean="0">
                <a:latin typeface="Swiss 721 Condensed" panose="02000506040000020004" pitchFamily="2" charset="0"/>
              </a:rPr>
              <a:t>.</a:t>
            </a:r>
          </a:p>
          <a:p>
            <a:pPr algn="ctr"/>
            <a:endParaRPr lang="en-US" sz="2000" dirty="0">
              <a:latin typeface="Swiss 721 Condensed" panose="02000506040000020004" pitchFamily="2" charset="0"/>
            </a:endParaRPr>
          </a:p>
        </p:txBody>
      </p:sp>
    </p:spTree>
    <p:extLst>
      <p:ext uri="{BB962C8B-B14F-4D97-AF65-F5344CB8AC3E}">
        <p14:creationId xmlns:p14="http://schemas.microsoft.com/office/powerpoint/2010/main" val="2221344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21343673">
            <a:off x="411177" y="5917895"/>
            <a:ext cx="5314374" cy="923330"/>
          </a:xfrm>
          <a:prstGeom prst="rect">
            <a:avLst/>
          </a:prstGeom>
          <a:noFill/>
        </p:spPr>
        <p:txBody>
          <a:bodyPr wrap="square" rtlCol="0">
            <a:spAutoFit/>
          </a:bodyPr>
          <a:lstStyle/>
          <a:p>
            <a:pPr algn="ctr"/>
            <a:r>
              <a:rPr lang="en-US" sz="5400" dirty="0" smtClean="0">
                <a:solidFill>
                  <a:srgbClr val="C00000"/>
                </a:solidFill>
                <a:latin typeface="KG Ten Thousand Reasons" panose="02000000000000000000" pitchFamily="2" charset="0"/>
              </a:rPr>
              <a:t>ROMANS 3:20</a:t>
            </a:r>
            <a:endParaRPr lang="en-US" sz="5400" dirty="0">
              <a:solidFill>
                <a:srgbClr val="C00000"/>
              </a:solidFill>
              <a:latin typeface="KG Ten Thousand Reasons" panose="02000000000000000000" pitchFamily="2" charset="0"/>
            </a:endParaRPr>
          </a:p>
        </p:txBody>
      </p:sp>
      <p:sp>
        <p:nvSpPr>
          <p:cNvPr id="3" name="TextBox 2"/>
          <p:cNvSpPr txBox="1"/>
          <p:nvPr/>
        </p:nvSpPr>
        <p:spPr>
          <a:xfrm>
            <a:off x="90616" y="156519"/>
            <a:ext cx="8929816" cy="3416320"/>
          </a:xfrm>
          <a:prstGeom prst="rect">
            <a:avLst/>
          </a:prstGeom>
          <a:solidFill>
            <a:schemeClr val="bg1">
              <a:alpha val="71000"/>
            </a:schemeClr>
          </a:solidFill>
        </p:spPr>
        <p:txBody>
          <a:bodyPr wrap="square" rtlCol="0">
            <a:spAutoFit/>
          </a:bodyPr>
          <a:lstStyle/>
          <a:p>
            <a:pPr algn="ctr"/>
            <a:r>
              <a:rPr lang="en-US" sz="5400" dirty="0" smtClean="0">
                <a:solidFill>
                  <a:srgbClr val="C00000"/>
                </a:solidFill>
                <a:latin typeface="Swiss 721 Condensed" panose="02000506040000020004" pitchFamily="2" charset="0"/>
              </a:rPr>
              <a:t>20. </a:t>
            </a:r>
            <a:r>
              <a:rPr lang="en-US" sz="5400" dirty="0" smtClean="0">
                <a:latin typeface="Swiss 721 Condensed" panose="02000506040000020004" pitchFamily="2" charset="0"/>
              </a:rPr>
              <a:t>Therefore by the deeds of the law no flesh will be justified in His sight, for by the law is the knowledge of sin.</a:t>
            </a:r>
            <a:endParaRPr lang="en-US" sz="5400" dirty="0">
              <a:solidFill>
                <a:srgbClr val="C00000"/>
              </a:solidFill>
              <a:latin typeface="Swiss 721 Condensed" panose="02000506040000020004" pitchFamily="2" charset="0"/>
            </a:endParaRPr>
          </a:p>
        </p:txBody>
      </p:sp>
    </p:spTree>
    <p:extLst>
      <p:ext uri="{BB962C8B-B14F-4D97-AF65-F5344CB8AC3E}">
        <p14:creationId xmlns:p14="http://schemas.microsoft.com/office/powerpoint/2010/main" val="572238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37282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21343673">
            <a:off x="411177" y="5917895"/>
            <a:ext cx="5314374" cy="923330"/>
          </a:xfrm>
          <a:prstGeom prst="rect">
            <a:avLst/>
          </a:prstGeom>
          <a:noFill/>
        </p:spPr>
        <p:txBody>
          <a:bodyPr wrap="square" rtlCol="0">
            <a:spAutoFit/>
          </a:bodyPr>
          <a:lstStyle/>
          <a:p>
            <a:pPr algn="ctr"/>
            <a:r>
              <a:rPr lang="en-US" sz="5400" dirty="0" smtClean="0">
                <a:solidFill>
                  <a:srgbClr val="C00000"/>
                </a:solidFill>
                <a:latin typeface="KG Ten Thousand Reasons" panose="02000000000000000000" pitchFamily="2" charset="0"/>
              </a:rPr>
              <a:t>ROMANS 5:1</a:t>
            </a:r>
            <a:endParaRPr lang="en-US" sz="5400" dirty="0">
              <a:solidFill>
                <a:srgbClr val="C00000"/>
              </a:solidFill>
              <a:latin typeface="KG Ten Thousand Reasons" panose="02000000000000000000" pitchFamily="2" charset="0"/>
            </a:endParaRPr>
          </a:p>
        </p:txBody>
      </p:sp>
      <p:sp>
        <p:nvSpPr>
          <p:cNvPr id="3" name="TextBox 2"/>
          <p:cNvSpPr txBox="1"/>
          <p:nvPr/>
        </p:nvSpPr>
        <p:spPr>
          <a:xfrm>
            <a:off x="90616" y="156519"/>
            <a:ext cx="8929816" cy="3416320"/>
          </a:xfrm>
          <a:prstGeom prst="rect">
            <a:avLst/>
          </a:prstGeom>
          <a:solidFill>
            <a:schemeClr val="bg1">
              <a:alpha val="71000"/>
            </a:schemeClr>
          </a:solidFill>
        </p:spPr>
        <p:txBody>
          <a:bodyPr wrap="square" rtlCol="0">
            <a:spAutoFit/>
          </a:bodyPr>
          <a:lstStyle/>
          <a:p>
            <a:pPr algn="ctr"/>
            <a:r>
              <a:rPr lang="en-US" sz="5400" dirty="0" smtClean="0">
                <a:solidFill>
                  <a:srgbClr val="C00000"/>
                </a:solidFill>
                <a:latin typeface="Swiss 721 Condensed" panose="02000506040000020004" pitchFamily="2" charset="0"/>
              </a:rPr>
              <a:t>1. </a:t>
            </a:r>
            <a:r>
              <a:rPr lang="en-US" sz="5400" dirty="0" smtClean="0">
                <a:latin typeface="Swiss 721 Condensed" panose="02000506040000020004" pitchFamily="2" charset="0"/>
              </a:rPr>
              <a:t>Therefore, having been justified by faith, we have peace with God through our </a:t>
            </a:r>
          </a:p>
          <a:p>
            <a:pPr algn="ctr"/>
            <a:r>
              <a:rPr lang="en-US" sz="5400" dirty="0" smtClean="0">
                <a:latin typeface="Swiss 721 Condensed" panose="02000506040000020004" pitchFamily="2" charset="0"/>
              </a:rPr>
              <a:t>Lord Jesus Christ,</a:t>
            </a:r>
            <a:endParaRPr lang="en-US" sz="5400" dirty="0">
              <a:solidFill>
                <a:srgbClr val="C00000"/>
              </a:solidFill>
              <a:latin typeface="Swiss 721 Condensed" panose="02000506040000020004" pitchFamily="2" charset="0"/>
            </a:endParaRPr>
          </a:p>
        </p:txBody>
      </p:sp>
    </p:spTree>
    <p:extLst>
      <p:ext uri="{BB962C8B-B14F-4D97-AF65-F5344CB8AC3E}">
        <p14:creationId xmlns:p14="http://schemas.microsoft.com/office/powerpoint/2010/main" val="40270613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63611" y="420130"/>
            <a:ext cx="8600303" cy="2554545"/>
          </a:xfrm>
          <a:prstGeom prst="rect">
            <a:avLst/>
          </a:prstGeom>
          <a:solidFill>
            <a:schemeClr val="bg1">
              <a:alpha val="82000"/>
            </a:schemeClr>
          </a:solidFill>
        </p:spPr>
        <p:txBody>
          <a:bodyPr wrap="square" rtlCol="0">
            <a:spAutoFit/>
          </a:bodyPr>
          <a:lstStyle/>
          <a:p>
            <a:pPr algn="ctr"/>
            <a:endParaRPr lang="en-US" sz="2000" dirty="0" smtClean="0">
              <a:latin typeface="Swiss 721 Condensed" panose="02000506040000020004" pitchFamily="2" charset="0"/>
            </a:endParaRPr>
          </a:p>
          <a:p>
            <a:pPr algn="ctr"/>
            <a:r>
              <a:rPr lang="en-US" sz="6000" dirty="0" smtClean="0">
                <a:latin typeface="Swiss 721 Condensed" panose="02000506040000020004" pitchFamily="2" charset="0"/>
              </a:rPr>
              <a:t>The law is a </a:t>
            </a:r>
          </a:p>
          <a:p>
            <a:pPr algn="ctr"/>
            <a:r>
              <a:rPr lang="en-US" sz="6000" b="1" u="sng" dirty="0" smtClean="0">
                <a:solidFill>
                  <a:srgbClr val="C00000"/>
                </a:solidFill>
                <a:latin typeface="Swiss 721 Condensed" panose="02000506040000020004" pitchFamily="2" charset="0"/>
              </a:rPr>
              <a:t>TUTOR</a:t>
            </a:r>
            <a:r>
              <a:rPr lang="en-US" sz="6000" dirty="0" smtClean="0">
                <a:latin typeface="Swiss 721 Condensed" panose="02000506040000020004" pitchFamily="2" charset="0"/>
              </a:rPr>
              <a:t>.</a:t>
            </a:r>
          </a:p>
          <a:p>
            <a:pPr algn="ctr"/>
            <a:endParaRPr lang="en-US" sz="2000" dirty="0">
              <a:latin typeface="Swiss 721 Condensed" panose="02000506040000020004" pitchFamily="2" charset="0"/>
            </a:endParaRPr>
          </a:p>
        </p:txBody>
      </p:sp>
    </p:spTree>
    <p:extLst>
      <p:ext uri="{BB962C8B-B14F-4D97-AF65-F5344CB8AC3E}">
        <p14:creationId xmlns:p14="http://schemas.microsoft.com/office/powerpoint/2010/main" val="24582812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21343673">
            <a:off x="-145551" y="5953385"/>
            <a:ext cx="6479182" cy="861774"/>
          </a:xfrm>
          <a:prstGeom prst="rect">
            <a:avLst/>
          </a:prstGeom>
          <a:noFill/>
        </p:spPr>
        <p:txBody>
          <a:bodyPr wrap="square" rtlCol="0">
            <a:spAutoFit/>
          </a:bodyPr>
          <a:lstStyle/>
          <a:p>
            <a:pPr algn="ctr"/>
            <a:r>
              <a:rPr lang="en-US" sz="4800" dirty="0" smtClean="0">
                <a:solidFill>
                  <a:srgbClr val="C00000"/>
                </a:solidFill>
                <a:latin typeface="KG Ten Thousand Reasons" panose="02000000000000000000" pitchFamily="2" charset="0"/>
              </a:rPr>
              <a:t>GALATIANS 3:24-25</a:t>
            </a:r>
            <a:endParaRPr lang="en-US" sz="4800" dirty="0">
              <a:solidFill>
                <a:srgbClr val="C00000"/>
              </a:solidFill>
              <a:latin typeface="KG Ten Thousand Reasons" panose="02000000000000000000" pitchFamily="2" charset="0"/>
            </a:endParaRPr>
          </a:p>
        </p:txBody>
      </p:sp>
      <p:sp>
        <p:nvSpPr>
          <p:cNvPr id="3" name="TextBox 2"/>
          <p:cNvSpPr txBox="1"/>
          <p:nvPr/>
        </p:nvSpPr>
        <p:spPr>
          <a:xfrm>
            <a:off x="90616" y="156519"/>
            <a:ext cx="8929816" cy="2585323"/>
          </a:xfrm>
          <a:prstGeom prst="rect">
            <a:avLst/>
          </a:prstGeom>
          <a:solidFill>
            <a:schemeClr val="bg1">
              <a:alpha val="71000"/>
            </a:schemeClr>
          </a:solidFill>
        </p:spPr>
        <p:txBody>
          <a:bodyPr wrap="square" rtlCol="0">
            <a:spAutoFit/>
          </a:bodyPr>
          <a:lstStyle/>
          <a:p>
            <a:pPr algn="ctr"/>
            <a:r>
              <a:rPr lang="en-US" sz="5400" dirty="0" smtClean="0">
                <a:solidFill>
                  <a:srgbClr val="C00000"/>
                </a:solidFill>
                <a:latin typeface="Swiss 721 Condensed" panose="02000506040000020004" pitchFamily="2" charset="0"/>
              </a:rPr>
              <a:t>24. </a:t>
            </a:r>
            <a:r>
              <a:rPr lang="en-US" sz="5400" dirty="0" smtClean="0">
                <a:latin typeface="Swiss 721 Condensed" panose="02000506040000020004" pitchFamily="2" charset="0"/>
              </a:rPr>
              <a:t>Therefore the law was our tutor to bring us to Christ, that </a:t>
            </a:r>
          </a:p>
          <a:p>
            <a:pPr algn="ctr"/>
            <a:r>
              <a:rPr lang="en-US" sz="5400" dirty="0" smtClean="0">
                <a:latin typeface="Swiss 721 Condensed" panose="02000506040000020004" pitchFamily="2" charset="0"/>
              </a:rPr>
              <a:t>we might be justified by faith.</a:t>
            </a:r>
            <a:endParaRPr lang="en-US" sz="5400" dirty="0">
              <a:solidFill>
                <a:srgbClr val="C00000"/>
              </a:solidFill>
              <a:latin typeface="Swiss 721 Condensed" panose="02000506040000020004" pitchFamily="2" charset="0"/>
            </a:endParaRPr>
          </a:p>
        </p:txBody>
      </p:sp>
    </p:spTree>
    <p:extLst>
      <p:ext uri="{BB962C8B-B14F-4D97-AF65-F5344CB8AC3E}">
        <p14:creationId xmlns:p14="http://schemas.microsoft.com/office/powerpoint/2010/main" val="17648221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21343673">
            <a:off x="-145551" y="5953385"/>
            <a:ext cx="6479182" cy="861774"/>
          </a:xfrm>
          <a:prstGeom prst="rect">
            <a:avLst/>
          </a:prstGeom>
          <a:noFill/>
        </p:spPr>
        <p:txBody>
          <a:bodyPr wrap="square" rtlCol="0">
            <a:spAutoFit/>
          </a:bodyPr>
          <a:lstStyle/>
          <a:p>
            <a:pPr algn="ctr"/>
            <a:r>
              <a:rPr lang="en-US" sz="4800" dirty="0" smtClean="0">
                <a:solidFill>
                  <a:srgbClr val="C00000"/>
                </a:solidFill>
                <a:latin typeface="KG Ten Thousand Reasons" panose="02000000000000000000" pitchFamily="2" charset="0"/>
              </a:rPr>
              <a:t>GALATIANS 3:24-25</a:t>
            </a:r>
            <a:endParaRPr lang="en-US" sz="4800" dirty="0">
              <a:solidFill>
                <a:srgbClr val="C00000"/>
              </a:solidFill>
              <a:latin typeface="KG Ten Thousand Reasons" panose="02000000000000000000" pitchFamily="2" charset="0"/>
            </a:endParaRPr>
          </a:p>
        </p:txBody>
      </p:sp>
      <p:sp>
        <p:nvSpPr>
          <p:cNvPr id="3" name="TextBox 2"/>
          <p:cNvSpPr txBox="1"/>
          <p:nvPr/>
        </p:nvSpPr>
        <p:spPr>
          <a:xfrm>
            <a:off x="90616" y="156519"/>
            <a:ext cx="8929816" cy="1754326"/>
          </a:xfrm>
          <a:prstGeom prst="rect">
            <a:avLst/>
          </a:prstGeom>
          <a:solidFill>
            <a:schemeClr val="bg1">
              <a:alpha val="71000"/>
            </a:schemeClr>
          </a:solidFill>
        </p:spPr>
        <p:txBody>
          <a:bodyPr wrap="square" rtlCol="0">
            <a:spAutoFit/>
          </a:bodyPr>
          <a:lstStyle/>
          <a:p>
            <a:pPr algn="ctr"/>
            <a:r>
              <a:rPr lang="en-US" sz="5400" dirty="0" smtClean="0">
                <a:solidFill>
                  <a:srgbClr val="C00000"/>
                </a:solidFill>
                <a:latin typeface="Swiss 721 Condensed" panose="02000506040000020004" pitchFamily="2" charset="0"/>
              </a:rPr>
              <a:t>25. </a:t>
            </a:r>
            <a:r>
              <a:rPr lang="en-US" sz="5400" dirty="0" smtClean="0">
                <a:latin typeface="Swiss 721 Condensed" panose="02000506040000020004" pitchFamily="2" charset="0"/>
              </a:rPr>
              <a:t>But after faith has come, we are no longer under a tutor.</a:t>
            </a:r>
            <a:endParaRPr lang="en-US" sz="5400" dirty="0">
              <a:solidFill>
                <a:srgbClr val="C00000"/>
              </a:solidFill>
              <a:latin typeface="Swiss 721 Condensed" panose="02000506040000020004" pitchFamily="2" charset="0"/>
            </a:endParaRPr>
          </a:p>
        </p:txBody>
      </p:sp>
    </p:spTree>
    <p:extLst>
      <p:ext uri="{BB962C8B-B14F-4D97-AF65-F5344CB8AC3E}">
        <p14:creationId xmlns:p14="http://schemas.microsoft.com/office/powerpoint/2010/main" val="40049791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3872"/>
            <a:ext cx="4840631" cy="577985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2692" y="1647060"/>
            <a:ext cx="4871308" cy="3653481"/>
          </a:xfrm>
          <a:prstGeom prst="rect">
            <a:avLst/>
          </a:prstGeom>
        </p:spPr>
      </p:pic>
    </p:spTree>
    <p:extLst>
      <p:ext uri="{BB962C8B-B14F-4D97-AF65-F5344CB8AC3E}">
        <p14:creationId xmlns:p14="http://schemas.microsoft.com/office/powerpoint/2010/main" val="30811615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21345958">
            <a:off x="205947" y="2156595"/>
            <a:ext cx="7867135" cy="1938992"/>
          </a:xfrm>
          <a:prstGeom prst="rect">
            <a:avLst/>
          </a:prstGeom>
          <a:noFill/>
        </p:spPr>
        <p:txBody>
          <a:bodyPr wrap="square" rtlCol="0">
            <a:spAutoFit/>
          </a:bodyPr>
          <a:lstStyle/>
          <a:p>
            <a:pPr algn="ctr"/>
            <a:r>
              <a:rPr lang="en-US" sz="6000" dirty="0" smtClean="0">
                <a:solidFill>
                  <a:srgbClr val="C00000"/>
                </a:solidFill>
                <a:latin typeface="KG Blank Space Sketch" panose="02000000000000000000" pitchFamily="2" charset="0"/>
              </a:rPr>
              <a:t>The Greatest Teacher’s Aide</a:t>
            </a:r>
            <a:endParaRPr lang="en-US" sz="6000" dirty="0">
              <a:solidFill>
                <a:srgbClr val="C00000"/>
              </a:solidFill>
              <a:latin typeface="KG Blank Space Sketch" panose="02000000000000000000" pitchFamily="2" charset="0"/>
            </a:endParaRPr>
          </a:p>
        </p:txBody>
      </p:sp>
      <p:sp>
        <p:nvSpPr>
          <p:cNvPr id="3" name="TextBox 2"/>
          <p:cNvSpPr txBox="1"/>
          <p:nvPr/>
        </p:nvSpPr>
        <p:spPr>
          <a:xfrm rot="21376082">
            <a:off x="6345917" y="3753490"/>
            <a:ext cx="1933853" cy="646331"/>
          </a:xfrm>
          <a:prstGeom prst="rect">
            <a:avLst/>
          </a:prstGeom>
          <a:solidFill>
            <a:srgbClr val="FFFF00"/>
          </a:solidFill>
        </p:spPr>
        <p:txBody>
          <a:bodyPr wrap="square" rtlCol="0" anchor="ctr">
            <a:spAutoFit/>
          </a:bodyPr>
          <a:lstStyle/>
          <a:p>
            <a:pPr algn="ctr">
              <a:lnSpc>
                <a:spcPct val="150000"/>
              </a:lnSpc>
            </a:pPr>
            <a:r>
              <a:rPr lang="en-US" sz="2400" b="1" dirty="0" smtClean="0">
                <a:latin typeface="KG Ten Thousand Reasons" panose="02000000000000000000" pitchFamily="2" charset="0"/>
              </a:rPr>
              <a:t>EXODUS 20</a:t>
            </a:r>
            <a:endParaRPr lang="en-US" sz="2400" b="1" dirty="0">
              <a:latin typeface="KG Ten Thousand Reasons" panose="02000000000000000000" pitchFamily="2" charset="0"/>
            </a:endParaRPr>
          </a:p>
        </p:txBody>
      </p:sp>
    </p:spTree>
    <p:extLst>
      <p:ext uri="{BB962C8B-B14F-4D97-AF65-F5344CB8AC3E}">
        <p14:creationId xmlns:p14="http://schemas.microsoft.com/office/powerpoint/2010/main" val="734275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38897" y="428367"/>
            <a:ext cx="8674443" cy="4401205"/>
          </a:xfrm>
          <a:prstGeom prst="rect">
            <a:avLst/>
          </a:prstGeom>
          <a:solidFill>
            <a:schemeClr val="bg1">
              <a:alpha val="82000"/>
            </a:schemeClr>
          </a:solidFill>
        </p:spPr>
        <p:txBody>
          <a:bodyPr wrap="square" rtlCol="0">
            <a:spAutoFit/>
          </a:bodyPr>
          <a:lstStyle/>
          <a:p>
            <a:pPr algn="ctr"/>
            <a:endParaRPr lang="en-US" sz="2000" dirty="0" smtClean="0">
              <a:latin typeface="Swiss 721 Condensed" panose="02000506040000020004" pitchFamily="2" charset="0"/>
            </a:endParaRPr>
          </a:p>
          <a:p>
            <a:pPr algn="ctr"/>
            <a:r>
              <a:rPr lang="en-US" sz="6000" dirty="0" smtClean="0">
                <a:latin typeface="Swiss 721 Condensed" panose="02000506040000020004" pitchFamily="2" charset="0"/>
              </a:rPr>
              <a:t>The first four commandments deal with man’s relationship </a:t>
            </a:r>
          </a:p>
          <a:p>
            <a:pPr algn="ctr"/>
            <a:r>
              <a:rPr lang="en-US" sz="6000" dirty="0" smtClean="0">
                <a:latin typeface="Swiss 721 Condensed" panose="02000506040000020004" pitchFamily="2" charset="0"/>
              </a:rPr>
              <a:t>with </a:t>
            </a:r>
            <a:r>
              <a:rPr lang="en-US" sz="6000" b="1" u="sng" dirty="0" smtClean="0">
                <a:solidFill>
                  <a:srgbClr val="C00000"/>
                </a:solidFill>
                <a:latin typeface="Swiss 721 Condensed" panose="02000506040000020004" pitchFamily="2" charset="0"/>
              </a:rPr>
              <a:t>GOD</a:t>
            </a:r>
            <a:r>
              <a:rPr lang="en-US" sz="6000" dirty="0" smtClean="0">
                <a:latin typeface="Swiss 721 Condensed" panose="02000506040000020004" pitchFamily="2" charset="0"/>
              </a:rPr>
              <a:t>.</a:t>
            </a:r>
          </a:p>
          <a:p>
            <a:pPr algn="ctr"/>
            <a:endParaRPr lang="en-US" sz="2000" dirty="0">
              <a:latin typeface="Swiss 721 Condensed" panose="02000506040000020004" pitchFamily="2" charset="0"/>
            </a:endParaRPr>
          </a:p>
        </p:txBody>
      </p:sp>
    </p:spTree>
    <p:extLst>
      <p:ext uri="{BB962C8B-B14F-4D97-AF65-F5344CB8AC3E}">
        <p14:creationId xmlns:p14="http://schemas.microsoft.com/office/powerpoint/2010/main" val="3892419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21343673">
            <a:off x="683743" y="5878156"/>
            <a:ext cx="5132172" cy="923330"/>
          </a:xfrm>
          <a:prstGeom prst="rect">
            <a:avLst/>
          </a:prstGeom>
          <a:noFill/>
        </p:spPr>
        <p:txBody>
          <a:bodyPr wrap="square" rtlCol="0">
            <a:spAutoFit/>
          </a:bodyPr>
          <a:lstStyle/>
          <a:p>
            <a:r>
              <a:rPr lang="en-US" sz="5400" dirty="0" smtClean="0">
                <a:solidFill>
                  <a:srgbClr val="C00000"/>
                </a:solidFill>
                <a:latin typeface="KG Ten Thousand Reasons" panose="02000000000000000000" pitchFamily="2" charset="0"/>
              </a:rPr>
              <a:t>EXODUS 20:1-11</a:t>
            </a:r>
            <a:endParaRPr lang="en-US" sz="5400" dirty="0">
              <a:solidFill>
                <a:srgbClr val="C00000"/>
              </a:solidFill>
              <a:latin typeface="KG Ten Thousand Reasons" panose="02000000000000000000" pitchFamily="2" charset="0"/>
            </a:endParaRPr>
          </a:p>
        </p:txBody>
      </p:sp>
      <p:sp>
        <p:nvSpPr>
          <p:cNvPr id="3" name="TextBox 2"/>
          <p:cNvSpPr txBox="1"/>
          <p:nvPr/>
        </p:nvSpPr>
        <p:spPr>
          <a:xfrm>
            <a:off x="90616" y="156519"/>
            <a:ext cx="8929816" cy="1754326"/>
          </a:xfrm>
          <a:prstGeom prst="rect">
            <a:avLst/>
          </a:prstGeom>
          <a:solidFill>
            <a:schemeClr val="bg1">
              <a:alpha val="71000"/>
            </a:schemeClr>
          </a:solidFill>
        </p:spPr>
        <p:txBody>
          <a:bodyPr wrap="square" rtlCol="0">
            <a:spAutoFit/>
          </a:bodyPr>
          <a:lstStyle/>
          <a:p>
            <a:pPr algn="ctr"/>
            <a:r>
              <a:rPr lang="en-US" sz="5400" dirty="0" smtClean="0">
                <a:solidFill>
                  <a:srgbClr val="C00000"/>
                </a:solidFill>
                <a:latin typeface="Swiss 721 Condensed" panose="02000506040000020004" pitchFamily="2" charset="0"/>
              </a:rPr>
              <a:t>1. </a:t>
            </a:r>
            <a:r>
              <a:rPr lang="en-US" sz="5400" dirty="0" smtClean="0">
                <a:latin typeface="Swiss 721 Condensed" panose="02000506040000020004" pitchFamily="2" charset="0"/>
              </a:rPr>
              <a:t>And God spoke all these words, saying:</a:t>
            </a:r>
            <a:endParaRPr lang="en-US" sz="5400" dirty="0">
              <a:solidFill>
                <a:srgbClr val="C00000"/>
              </a:solidFill>
              <a:latin typeface="Swiss 721 Condensed" panose="02000506040000020004" pitchFamily="2" charset="0"/>
            </a:endParaRPr>
          </a:p>
        </p:txBody>
      </p:sp>
    </p:spTree>
    <p:extLst>
      <p:ext uri="{BB962C8B-B14F-4D97-AF65-F5344CB8AC3E}">
        <p14:creationId xmlns:p14="http://schemas.microsoft.com/office/powerpoint/2010/main" val="3571991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21343673">
            <a:off x="683743" y="5878156"/>
            <a:ext cx="5132172" cy="923330"/>
          </a:xfrm>
          <a:prstGeom prst="rect">
            <a:avLst/>
          </a:prstGeom>
          <a:noFill/>
        </p:spPr>
        <p:txBody>
          <a:bodyPr wrap="square" rtlCol="0">
            <a:spAutoFit/>
          </a:bodyPr>
          <a:lstStyle/>
          <a:p>
            <a:r>
              <a:rPr lang="en-US" sz="5400" dirty="0" smtClean="0">
                <a:solidFill>
                  <a:srgbClr val="C00000"/>
                </a:solidFill>
                <a:latin typeface="KG Ten Thousand Reasons" panose="02000000000000000000" pitchFamily="2" charset="0"/>
              </a:rPr>
              <a:t>EXODUS 20:1-11</a:t>
            </a:r>
            <a:endParaRPr lang="en-US" sz="5400" dirty="0">
              <a:solidFill>
                <a:srgbClr val="C00000"/>
              </a:solidFill>
              <a:latin typeface="KG Ten Thousand Reasons" panose="02000000000000000000" pitchFamily="2" charset="0"/>
            </a:endParaRPr>
          </a:p>
        </p:txBody>
      </p:sp>
      <p:sp>
        <p:nvSpPr>
          <p:cNvPr id="3" name="TextBox 2"/>
          <p:cNvSpPr txBox="1"/>
          <p:nvPr/>
        </p:nvSpPr>
        <p:spPr>
          <a:xfrm>
            <a:off x="90616" y="156519"/>
            <a:ext cx="8929816" cy="3416320"/>
          </a:xfrm>
          <a:prstGeom prst="rect">
            <a:avLst/>
          </a:prstGeom>
          <a:solidFill>
            <a:schemeClr val="bg1">
              <a:alpha val="71000"/>
            </a:schemeClr>
          </a:solidFill>
        </p:spPr>
        <p:txBody>
          <a:bodyPr wrap="square" rtlCol="0">
            <a:spAutoFit/>
          </a:bodyPr>
          <a:lstStyle/>
          <a:p>
            <a:pPr algn="ctr"/>
            <a:r>
              <a:rPr lang="en-US" sz="5400" dirty="0">
                <a:solidFill>
                  <a:srgbClr val="C00000"/>
                </a:solidFill>
                <a:latin typeface="Swiss 721 Condensed" panose="02000506040000020004" pitchFamily="2" charset="0"/>
              </a:rPr>
              <a:t>2</a:t>
            </a:r>
            <a:r>
              <a:rPr lang="en-US" sz="5400" dirty="0" smtClean="0">
                <a:solidFill>
                  <a:srgbClr val="C00000"/>
                </a:solidFill>
                <a:latin typeface="Swiss 721 Condensed" panose="02000506040000020004" pitchFamily="2" charset="0"/>
              </a:rPr>
              <a:t>. </a:t>
            </a:r>
            <a:r>
              <a:rPr lang="en-US" sz="5400" dirty="0" smtClean="0">
                <a:latin typeface="Swiss 721 Condensed" panose="02000506040000020004" pitchFamily="2" charset="0"/>
              </a:rPr>
              <a:t>“I am the Lord your God, who brought you out of the land of Egypt, out of the house of bondage.</a:t>
            </a:r>
            <a:endParaRPr lang="en-US" sz="5400" dirty="0">
              <a:solidFill>
                <a:srgbClr val="C00000"/>
              </a:solidFill>
              <a:latin typeface="Swiss 721 Condensed" panose="02000506040000020004" pitchFamily="2" charset="0"/>
            </a:endParaRPr>
          </a:p>
        </p:txBody>
      </p:sp>
    </p:spTree>
    <p:extLst>
      <p:ext uri="{BB962C8B-B14F-4D97-AF65-F5344CB8AC3E}">
        <p14:creationId xmlns:p14="http://schemas.microsoft.com/office/powerpoint/2010/main" val="2657210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21343673">
            <a:off x="683743" y="5878156"/>
            <a:ext cx="5132172" cy="923330"/>
          </a:xfrm>
          <a:prstGeom prst="rect">
            <a:avLst/>
          </a:prstGeom>
          <a:noFill/>
        </p:spPr>
        <p:txBody>
          <a:bodyPr wrap="square" rtlCol="0">
            <a:spAutoFit/>
          </a:bodyPr>
          <a:lstStyle/>
          <a:p>
            <a:r>
              <a:rPr lang="en-US" sz="5400" dirty="0" smtClean="0">
                <a:solidFill>
                  <a:srgbClr val="C00000"/>
                </a:solidFill>
                <a:latin typeface="KG Ten Thousand Reasons" panose="02000000000000000000" pitchFamily="2" charset="0"/>
              </a:rPr>
              <a:t>EXODUS 20:1-11</a:t>
            </a:r>
            <a:endParaRPr lang="en-US" sz="5400" dirty="0">
              <a:solidFill>
                <a:srgbClr val="C00000"/>
              </a:solidFill>
              <a:latin typeface="KG Ten Thousand Reasons" panose="02000000000000000000" pitchFamily="2" charset="0"/>
            </a:endParaRPr>
          </a:p>
        </p:txBody>
      </p:sp>
      <p:sp>
        <p:nvSpPr>
          <p:cNvPr id="3" name="TextBox 2"/>
          <p:cNvSpPr txBox="1"/>
          <p:nvPr/>
        </p:nvSpPr>
        <p:spPr>
          <a:xfrm>
            <a:off x="90616" y="156519"/>
            <a:ext cx="8929816" cy="1754326"/>
          </a:xfrm>
          <a:prstGeom prst="rect">
            <a:avLst/>
          </a:prstGeom>
          <a:solidFill>
            <a:schemeClr val="bg1">
              <a:alpha val="71000"/>
            </a:schemeClr>
          </a:solidFill>
        </p:spPr>
        <p:txBody>
          <a:bodyPr wrap="square" rtlCol="0">
            <a:spAutoFit/>
          </a:bodyPr>
          <a:lstStyle/>
          <a:p>
            <a:pPr algn="ctr"/>
            <a:r>
              <a:rPr lang="en-US" sz="5400" dirty="0" smtClean="0">
                <a:solidFill>
                  <a:srgbClr val="C00000"/>
                </a:solidFill>
                <a:latin typeface="Swiss 721 Condensed" panose="02000506040000020004" pitchFamily="2" charset="0"/>
              </a:rPr>
              <a:t>3. </a:t>
            </a:r>
            <a:r>
              <a:rPr lang="en-US" sz="5400" dirty="0" smtClean="0">
                <a:latin typeface="Swiss 721 Condensed" panose="02000506040000020004" pitchFamily="2" charset="0"/>
              </a:rPr>
              <a:t>“You shall have no other gods before Me.</a:t>
            </a:r>
            <a:endParaRPr lang="en-US" sz="5400" dirty="0">
              <a:solidFill>
                <a:srgbClr val="C00000"/>
              </a:solidFill>
              <a:latin typeface="Swiss 721 Condensed" panose="02000506040000020004" pitchFamily="2" charset="0"/>
            </a:endParaRPr>
          </a:p>
        </p:txBody>
      </p:sp>
    </p:spTree>
    <p:extLst>
      <p:ext uri="{BB962C8B-B14F-4D97-AF65-F5344CB8AC3E}">
        <p14:creationId xmlns:p14="http://schemas.microsoft.com/office/powerpoint/2010/main" val="395299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21343673">
            <a:off x="683743" y="5878156"/>
            <a:ext cx="5132172" cy="923330"/>
          </a:xfrm>
          <a:prstGeom prst="rect">
            <a:avLst/>
          </a:prstGeom>
          <a:noFill/>
        </p:spPr>
        <p:txBody>
          <a:bodyPr wrap="square" rtlCol="0">
            <a:spAutoFit/>
          </a:bodyPr>
          <a:lstStyle/>
          <a:p>
            <a:r>
              <a:rPr lang="en-US" sz="5400" dirty="0" smtClean="0">
                <a:solidFill>
                  <a:srgbClr val="C00000"/>
                </a:solidFill>
                <a:latin typeface="KG Ten Thousand Reasons" panose="02000000000000000000" pitchFamily="2" charset="0"/>
              </a:rPr>
              <a:t>EXODUS 20:1-11</a:t>
            </a:r>
            <a:endParaRPr lang="en-US" sz="5400" dirty="0">
              <a:solidFill>
                <a:srgbClr val="C00000"/>
              </a:solidFill>
              <a:latin typeface="KG Ten Thousand Reasons" panose="02000000000000000000" pitchFamily="2" charset="0"/>
            </a:endParaRPr>
          </a:p>
        </p:txBody>
      </p:sp>
      <p:sp>
        <p:nvSpPr>
          <p:cNvPr id="3" name="TextBox 2"/>
          <p:cNvSpPr txBox="1"/>
          <p:nvPr/>
        </p:nvSpPr>
        <p:spPr>
          <a:xfrm>
            <a:off x="90616" y="156519"/>
            <a:ext cx="8929816" cy="5078313"/>
          </a:xfrm>
          <a:prstGeom prst="rect">
            <a:avLst/>
          </a:prstGeom>
          <a:solidFill>
            <a:schemeClr val="bg1">
              <a:alpha val="71000"/>
            </a:schemeClr>
          </a:solidFill>
        </p:spPr>
        <p:txBody>
          <a:bodyPr wrap="square" rtlCol="0">
            <a:spAutoFit/>
          </a:bodyPr>
          <a:lstStyle/>
          <a:p>
            <a:pPr algn="ctr"/>
            <a:r>
              <a:rPr lang="en-US" sz="5400" dirty="0">
                <a:solidFill>
                  <a:srgbClr val="C00000"/>
                </a:solidFill>
                <a:latin typeface="Swiss 721 Condensed" panose="02000506040000020004" pitchFamily="2" charset="0"/>
              </a:rPr>
              <a:t>4</a:t>
            </a:r>
            <a:r>
              <a:rPr lang="en-US" sz="5400" dirty="0" smtClean="0">
                <a:solidFill>
                  <a:srgbClr val="C00000"/>
                </a:solidFill>
                <a:latin typeface="Swiss 721 Condensed" panose="02000506040000020004" pitchFamily="2" charset="0"/>
              </a:rPr>
              <a:t>. </a:t>
            </a:r>
            <a:r>
              <a:rPr lang="en-US" sz="5400" dirty="0" smtClean="0">
                <a:latin typeface="Swiss 721 Condensed" panose="02000506040000020004" pitchFamily="2" charset="0"/>
              </a:rPr>
              <a:t>“You shall not make for yourself a carved image – any likeness of anything that is in heaven above, or that is in the earth beneath, or that is in the water under the earth;</a:t>
            </a:r>
            <a:endParaRPr lang="en-US" sz="5400" dirty="0">
              <a:solidFill>
                <a:srgbClr val="C00000"/>
              </a:solidFill>
              <a:latin typeface="Swiss 721 Condensed" panose="02000506040000020004" pitchFamily="2" charset="0"/>
            </a:endParaRPr>
          </a:p>
        </p:txBody>
      </p:sp>
    </p:spTree>
    <p:extLst>
      <p:ext uri="{BB962C8B-B14F-4D97-AF65-F5344CB8AC3E}">
        <p14:creationId xmlns:p14="http://schemas.microsoft.com/office/powerpoint/2010/main" val="1953893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21343673">
            <a:off x="683743" y="5878156"/>
            <a:ext cx="5132172" cy="923330"/>
          </a:xfrm>
          <a:prstGeom prst="rect">
            <a:avLst/>
          </a:prstGeom>
          <a:noFill/>
        </p:spPr>
        <p:txBody>
          <a:bodyPr wrap="square" rtlCol="0">
            <a:spAutoFit/>
          </a:bodyPr>
          <a:lstStyle/>
          <a:p>
            <a:r>
              <a:rPr lang="en-US" sz="5400" dirty="0" smtClean="0">
                <a:solidFill>
                  <a:srgbClr val="C00000"/>
                </a:solidFill>
                <a:latin typeface="KG Ten Thousand Reasons" panose="02000000000000000000" pitchFamily="2" charset="0"/>
              </a:rPr>
              <a:t>EXODUS 20:1-11</a:t>
            </a:r>
            <a:endParaRPr lang="en-US" sz="5400" dirty="0">
              <a:solidFill>
                <a:srgbClr val="C00000"/>
              </a:solidFill>
              <a:latin typeface="KG Ten Thousand Reasons" panose="02000000000000000000" pitchFamily="2" charset="0"/>
            </a:endParaRPr>
          </a:p>
        </p:txBody>
      </p:sp>
      <p:sp>
        <p:nvSpPr>
          <p:cNvPr id="3" name="TextBox 2"/>
          <p:cNvSpPr txBox="1"/>
          <p:nvPr/>
        </p:nvSpPr>
        <p:spPr>
          <a:xfrm>
            <a:off x="90616" y="156519"/>
            <a:ext cx="8929816" cy="4708981"/>
          </a:xfrm>
          <a:prstGeom prst="rect">
            <a:avLst/>
          </a:prstGeom>
          <a:solidFill>
            <a:schemeClr val="bg1">
              <a:alpha val="71000"/>
            </a:schemeClr>
          </a:solidFill>
        </p:spPr>
        <p:txBody>
          <a:bodyPr wrap="square" rtlCol="0">
            <a:spAutoFit/>
          </a:bodyPr>
          <a:lstStyle/>
          <a:p>
            <a:pPr algn="ctr"/>
            <a:r>
              <a:rPr lang="en-US" sz="5000" dirty="0" smtClean="0">
                <a:solidFill>
                  <a:srgbClr val="C00000"/>
                </a:solidFill>
                <a:latin typeface="Swiss 721 Condensed" panose="02000506040000020004" pitchFamily="2" charset="0"/>
              </a:rPr>
              <a:t>5. </a:t>
            </a:r>
            <a:r>
              <a:rPr lang="en-US" sz="5000" dirty="0" smtClean="0">
                <a:latin typeface="Swiss 721 Condensed" panose="02000506040000020004" pitchFamily="2" charset="0"/>
              </a:rPr>
              <a:t>you shall not bow down to them nor serve them. For I, the Lord your God, am a jealous God, visiting the iniquity of the fathers upon the children to the third and fourth generations of those who hate Me,</a:t>
            </a:r>
            <a:endParaRPr lang="en-US" sz="5000" dirty="0">
              <a:solidFill>
                <a:srgbClr val="C00000"/>
              </a:solidFill>
              <a:latin typeface="Swiss 721 Condensed" panose="02000506040000020004" pitchFamily="2" charset="0"/>
            </a:endParaRPr>
          </a:p>
        </p:txBody>
      </p:sp>
    </p:spTree>
    <p:extLst>
      <p:ext uri="{BB962C8B-B14F-4D97-AF65-F5344CB8AC3E}">
        <p14:creationId xmlns:p14="http://schemas.microsoft.com/office/powerpoint/2010/main" val="21598362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TotalTime>
  <Words>740</Words>
  <Application>Microsoft Office PowerPoint</Application>
  <PresentationFormat>On-screen Show (4:3)</PresentationFormat>
  <Paragraphs>70</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KG Blank Space Sketch</vt:lpstr>
      <vt:lpstr>KG Ten Thousand Reasons</vt:lpstr>
      <vt:lpstr>Swiss 721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9</cp:revision>
  <dcterms:created xsi:type="dcterms:W3CDTF">2017-08-03T18:27:08Z</dcterms:created>
  <dcterms:modified xsi:type="dcterms:W3CDTF">2017-08-04T14:49:33Z</dcterms:modified>
</cp:coreProperties>
</file>