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EAEA80-D112-4991-B3A8-C9565D9CAE15}"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64715-5872-43E0-85FD-19657D6C6A4B}" type="slidenum">
              <a:rPr lang="en-US" smtClean="0"/>
              <a:t>‹#›</a:t>
            </a:fld>
            <a:endParaRPr lang="en-US"/>
          </a:p>
        </p:txBody>
      </p:sp>
    </p:spTree>
    <p:extLst>
      <p:ext uri="{BB962C8B-B14F-4D97-AF65-F5344CB8AC3E}">
        <p14:creationId xmlns:p14="http://schemas.microsoft.com/office/powerpoint/2010/main" val="217847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EAEA80-D112-4991-B3A8-C9565D9CAE15}"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64715-5872-43E0-85FD-19657D6C6A4B}" type="slidenum">
              <a:rPr lang="en-US" smtClean="0"/>
              <a:t>‹#›</a:t>
            </a:fld>
            <a:endParaRPr lang="en-US"/>
          </a:p>
        </p:txBody>
      </p:sp>
    </p:spTree>
    <p:extLst>
      <p:ext uri="{BB962C8B-B14F-4D97-AF65-F5344CB8AC3E}">
        <p14:creationId xmlns:p14="http://schemas.microsoft.com/office/powerpoint/2010/main" val="177805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EAEA80-D112-4991-B3A8-C9565D9CAE15}"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64715-5872-43E0-85FD-19657D6C6A4B}" type="slidenum">
              <a:rPr lang="en-US" smtClean="0"/>
              <a:t>‹#›</a:t>
            </a:fld>
            <a:endParaRPr lang="en-US"/>
          </a:p>
        </p:txBody>
      </p:sp>
    </p:spTree>
    <p:extLst>
      <p:ext uri="{BB962C8B-B14F-4D97-AF65-F5344CB8AC3E}">
        <p14:creationId xmlns:p14="http://schemas.microsoft.com/office/powerpoint/2010/main" val="101681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EAEA80-D112-4991-B3A8-C9565D9CAE15}"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64715-5872-43E0-85FD-19657D6C6A4B}" type="slidenum">
              <a:rPr lang="en-US" smtClean="0"/>
              <a:t>‹#›</a:t>
            </a:fld>
            <a:endParaRPr lang="en-US"/>
          </a:p>
        </p:txBody>
      </p:sp>
    </p:spTree>
    <p:extLst>
      <p:ext uri="{BB962C8B-B14F-4D97-AF65-F5344CB8AC3E}">
        <p14:creationId xmlns:p14="http://schemas.microsoft.com/office/powerpoint/2010/main" val="32572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AEA80-D112-4991-B3A8-C9565D9CAE15}"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64715-5872-43E0-85FD-19657D6C6A4B}" type="slidenum">
              <a:rPr lang="en-US" smtClean="0"/>
              <a:t>‹#›</a:t>
            </a:fld>
            <a:endParaRPr lang="en-US"/>
          </a:p>
        </p:txBody>
      </p:sp>
    </p:spTree>
    <p:extLst>
      <p:ext uri="{BB962C8B-B14F-4D97-AF65-F5344CB8AC3E}">
        <p14:creationId xmlns:p14="http://schemas.microsoft.com/office/powerpoint/2010/main" val="107832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EAEA80-D112-4991-B3A8-C9565D9CAE15}" type="datetimeFigureOut">
              <a:rPr lang="en-US" smtClean="0"/>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64715-5872-43E0-85FD-19657D6C6A4B}" type="slidenum">
              <a:rPr lang="en-US" smtClean="0"/>
              <a:t>‹#›</a:t>
            </a:fld>
            <a:endParaRPr lang="en-US"/>
          </a:p>
        </p:txBody>
      </p:sp>
    </p:spTree>
    <p:extLst>
      <p:ext uri="{BB962C8B-B14F-4D97-AF65-F5344CB8AC3E}">
        <p14:creationId xmlns:p14="http://schemas.microsoft.com/office/powerpoint/2010/main" val="193484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EAEA80-D112-4991-B3A8-C9565D9CAE15}" type="datetimeFigureOut">
              <a:rPr lang="en-US" smtClean="0"/>
              <a:t>7/28/2017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64715-5872-43E0-85FD-19657D6C6A4B}" type="slidenum">
              <a:rPr lang="en-US" smtClean="0"/>
              <a:t>‹#›</a:t>
            </a:fld>
            <a:endParaRPr lang="en-US"/>
          </a:p>
        </p:txBody>
      </p:sp>
    </p:spTree>
    <p:extLst>
      <p:ext uri="{BB962C8B-B14F-4D97-AF65-F5344CB8AC3E}">
        <p14:creationId xmlns:p14="http://schemas.microsoft.com/office/powerpoint/2010/main" val="123877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EAEA80-D112-4991-B3A8-C9565D9CAE15}" type="datetimeFigureOut">
              <a:rPr lang="en-US" smtClean="0"/>
              <a:t>7/28/2017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64715-5872-43E0-85FD-19657D6C6A4B}" type="slidenum">
              <a:rPr lang="en-US" smtClean="0"/>
              <a:t>‹#›</a:t>
            </a:fld>
            <a:endParaRPr lang="en-US"/>
          </a:p>
        </p:txBody>
      </p:sp>
    </p:spTree>
    <p:extLst>
      <p:ext uri="{BB962C8B-B14F-4D97-AF65-F5344CB8AC3E}">
        <p14:creationId xmlns:p14="http://schemas.microsoft.com/office/powerpoint/2010/main" val="200737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AEA80-D112-4991-B3A8-C9565D9CAE15}" type="datetimeFigureOut">
              <a:rPr lang="en-US" smtClean="0"/>
              <a:t>7/28/2017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64715-5872-43E0-85FD-19657D6C6A4B}" type="slidenum">
              <a:rPr lang="en-US" smtClean="0"/>
              <a:t>‹#›</a:t>
            </a:fld>
            <a:endParaRPr lang="en-US"/>
          </a:p>
        </p:txBody>
      </p:sp>
    </p:spTree>
    <p:extLst>
      <p:ext uri="{BB962C8B-B14F-4D97-AF65-F5344CB8AC3E}">
        <p14:creationId xmlns:p14="http://schemas.microsoft.com/office/powerpoint/2010/main" val="377201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AEA80-D112-4991-B3A8-C9565D9CAE15}" type="datetimeFigureOut">
              <a:rPr lang="en-US" smtClean="0"/>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64715-5872-43E0-85FD-19657D6C6A4B}" type="slidenum">
              <a:rPr lang="en-US" smtClean="0"/>
              <a:t>‹#›</a:t>
            </a:fld>
            <a:endParaRPr lang="en-US"/>
          </a:p>
        </p:txBody>
      </p:sp>
    </p:spTree>
    <p:extLst>
      <p:ext uri="{BB962C8B-B14F-4D97-AF65-F5344CB8AC3E}">
        <p14:creationId xmlns:p14="http://schemas.microsoft.com/office/powerpoint/2010/main" val="29197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AEA80-D112-4991-B3A8-C9565D9CAE15}" type="datetimeFigureOut">
              <a:rPr lang="en-US" smtClean="0"/>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64715-5872-43E0-85FD-19657D6C6A4B}" type="slidenum">
              <a:rPr lang="en-US" smtClean="0"/>
              <a:t>‹#›</a:t>
            </a:fld>
            <a:endParaRPr lang="en-US"/>
          </a:p>
        </p:txBody>
      </p:sp>
    </p:spTree>
    <p:extLst>
      <p:ext uri="{BB962C8B-B14F-4D97-AF65-F5344CB8AC3E}">
        <p14:creationId xmlns:p14="http://schemas.microsoft.com/office/powerpoint/2010/main" val="3989903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AEA80-D112-4991-B3A8-C9565D9CAE15}" type="datetimeFigureOut">
              <a:rPr lang="en-US" smtClean="0"/>
              <a:t>7/28/2017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64715-5872-43E0-85FD-19657D6C6A4B}" type="slidenum">
              <a:rPr lang="en-US" smtClean="0"/>
              <a:t>‹#›</a:t>
            </a:fld>
            <a:endParaRPr lang="en-US"/>
          </a:p>
        </p:txBody>
      </p:sp>
    </p:spTree>
    <p:extLst>
      <p:ext uri="{BB962C8B-B14F-4D97-AF65-F5344CB8AC3E}">
        <p14:creationId xmlns:p14="http://schemas.microsoft.com/office/powerpoint/2010/main" val="3539177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extBox 1"/>
          <p:cNvSpPr txBox="1"/>
          <p:nvPr/>
        </p:nvSpPr>
        <p:spPr>
          <a:xfrm>
            <a:off x="1548714" y="4143632"/>
            <a:ext cx="5478162" cy="2380736"/>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947352" y="4027036"/>
            <a:ext cx="5609967" cy="1569660"/>
          </a:xfrm>
          <a:prstGeom prst="rect">
            <a:avLst/>
          </a:prstGeom>
          <a:noFill/>
        </p:spPr>
        <p:txBody>
          <a:bodyPr wrap="square" rtlCol="0">
            <a:spAutoFit/>
          </a:bodyPr>
          <a:lstStyle/>
          <a:p>
            <a:pPr algn="ctr"/>
            <a:r>
              <a:rPr lang="en-US" sz="9600" dirty="0" smtClean="0">
                <a:solidFill>
                  <a:schemeClr val="bg1"/>
                </a:solidFill>
                <a:latin typeface="Eras Bold ITC" panose="020B0907030504020204" pitchFamily="34" charset="0"/>
              </a:rPr>
              <a:t>Running</a:t>
            </a:r>
            <a:endParaRPr lang="en-US" sz="9600" dirty="0">
              <a:solidFill>
                <a:schemeClr val="bg1"/>
              </a:solidFill>
              <a:latin typeface="Eras Bold ITC" panose="020B0907030504020204" pitchFamily="34" charset="0"/>
            </a:endParaRPr>
          </a:p>
        </p:txBody>
      </p:sp>
      <p:sp>
        <p:nvSpPr>
          <p:cNvPr id="4" name="TextBox 3"/>
          <p:cNvSpPr txBox="1"/>
          <p:nvPr/>
        </p:nvSpPr>
        <p:spPr>
          <a:xfrm>
            <a:off x="4207476" y="4811866"/>
            <a:ext cx="1626973" cy="1323439"/>
          </a:xfrm>
          <a:prstGeom prst="rect">
            <a:avLst/>
          </a:prstGeom>
          <a:noFill/>
        </p:spPr>
        <p:txBody>
          <a:bodyPr wrap="square" rtlCol="0">
            <a:spAutoFit/>
          </a:bodyPr>
          <a:lstStyle/>
          <a:p>
            <a:pPr algn="ctr"/>
            <a:r>
              <a:rPr lang="en-US" sz="8000" dirty="0" smtClean="0">
                <a:solidFill>
                  <a:schemeClr val="bg1"/>
                </a:solidFill>
                <a:latin typeface="Eras Bold ITC" panose="020B0907030504020204" pitchFamily="34" charset="0"/>
              </a:rPr>
              <a:t>on</a:t>
            </a:r>
            <a:endParaRPr lang="en-US" sz="8000" dirty="0">
              <a:solidFill>
                <a:schemeClr val="bg1"/>
              </a:solidFill>
              <a:latin typeface="Eras Bold ITC" panose="020B0907030504020204" pitchFamily="34" charset="0"/>
            </a:endParaRPr>
          </a:p>
        </p:txBody>
      </p:sp>
      <p:sp>
        <p:nvSpPr>
          <p:cNvPr id="6" name="TextBox 5"/>
          <p:cNvSpPr txBox="1"/>
          <p:nvPr/>
        </p:nvSpPr>
        <p:spPr>
          <a:xfrm>
            <a:off x="6105268" y="3703290"/>
            <a:ext cx="1626973" cy="3154710"/>
          </a:xfrm>
          <a:prstGeom prst="rect">
            <a:avLst/>
          </a:prstGeom>
          <a:noFill/>
        </p:spPr>
        <p:txBody>
          <a:bodyPr wrap="square" rtlCol="0">
            <a:spAutoFit/>
          </a:bodyPr>
          <a:lstStyle/>
          <a:p>
            <a:pPr algn="ctr"/>
            <a:r>
              <a:rPr lang="en-US" sz="19900" i="1" dirty="0" smtClean="0">
                <a:ln w="76200">
                  <a:solidFill>
                    <a:srgbClr val="C00000"/>
                  </a:solidFill>
                </a:ln>
                <a:solidFill>
                  <a:schemeClr val="bg1"/>
                </a:solidFill>
                <a:latin typeface="Eras Bold ITC" panose="020B0907030504020204" pitchFamily="34" charset="0"/>
              </a:rPr>
              <a:t>E</a:t>
            </a:r>
            <a:endParaRPr lang="en-US" sz="19900" i="1" dirty="0">
              <a:ln w="76200">
                <a:solidFill>
                  <a:srgbClr val="C00000"/>
                </a:solidFill>
              </a:ln>
              <a:solidFill>
                <a:schemeClr val="bg1"/>
              </a:solidFill>
              <a:latin typeface="Eras Bold ITC" panose="020B0907030504020204" pitchFamily="34" charset="0"/>
            </a:endParaRPr>
          </a:p>
        </p:txBody>
      </p:sp>
      <p:sp>
        <p:nvSpPr>
          <p:cNvPr id="5" name="TextBox 4"/>
          <p:cNvSpPr txBox="1"/>
          <p:nvPr/>
        </p:nvSpPr>
        <p:spPr>
          <a:xfrm>
            <a:off x="362463" y="5809967"/>
            <a:ext cx="3039764" cy="923330"/>
          </a:xfrm>
          <a:prstGeom prst="rect">
            <a:avLst/>
          </a:prstGeom>
          <a:noFill/>
        </p:spPr>
        <p:txBody>
          <a:bodyPr wrap="square" rtlCol="0">
            <a:spAutoFit/>
          </a:bodyPr>
          <a:lstStyle/>
          <a:p>
            <a:r>
              <a:rPr lang="en-US" sz="5400" b="1" dirty="0" smtClean="0">
                <a:solidFill>
                  <a:srgbClr val="FFFF00"/>
                </a:solidFill>
                <a:latin typeface="Arial Narrow" panose="020B0606020202030204" pitchFamily="34" charset="0"/>
              </a:rPr>
              <a:t>Exodus 19</a:t>
            </a:r>
            <a:endParaRPr lang="en-US" sz="5400" b="1"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1301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07831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a:t>
            </a:r>
          </a:p>
          <a:p>
            <a:pPr algn="ctr"/>
            <a:r>
              <a:rPr lang="en-US" sz="5400" dirty="0" smtClean="0">
                <a:solidFill>
                  <a:srgbClr val="FFFF00"/>
                </a:solidFill>
                <a:latin typeface="Swiss 721 Condensed" panose="02000506040000020004" pitchFamily="2" charset="0"/>
              </a:rPr>
              <a:t>5. </a:t>
            </a:r>
            <a:r>
              <a:rPr lang="en-US" sz="5400" dirty="0" smtClean="0">
                <a:solidFill>
                  <a:schemeClr val="bg1"/>
                </a:solidFill>
                <a:latin typeface="Swiss 721 Condensed" panose="02000506040000020004" pitchFamily="2" charset="0"/>
              </a:rPr>
              <a:t>Now therefore, if you will indeed obey My voice and keep My covenant, then you shall be a special treasure to Me above all people; for all the earth is Mine.</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1377390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07831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a:t>
            </a:r>
          </a:p>
          <a:p>
            <a:pPr algn="ctr"/>
            <a:r>
              <a:rPr lang="en-US" sz="5400" dirty="0">
                <a:solidFill>
                  <a:srgbClr val="FFFF00"/>
                </a:solidFill>
                <a:latin typeface="Swiss 721 Condensed" panose="02000506040000020004" pitchFamily="2" charset="0"/>
              </a:rPr>
              <a:t>6</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And you shall be to Me a kingdom of priests and a holy nation.’ These are the words which you shall speak to the children of Israel.”</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1245065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424731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a:t>
            </a:r>
          </a:p>
          <a:p>
            <a:pPr algn="ctr"/>
            <a:r>
              <a:rPr lang="en-US" sz="5400" dirty="0" smtClean="0">
                <a:solidFill>
                  <a:srgbClr val="FFFF00"/>
                </a:solidFill>
                <a:latin typeface="Swiss 721 Condensed" panose="02000506040000020004" pitchFamily="2" charset="0"/>
              </a:rPr>
              <a:t>7. </a:t>
            </a:r>
            <a:r>
              <a:rPr lang="en-US" sz="5400" dirty="0" smtClean="0">
                <a:solidFill>
                  <a:schemeClr val="bg1"/>
                </a:solidFill>
                <a:latin typeface="Swiss 721 Condensed" panose="02000506040000020004" pitchFamily="2" charset="0"/>
              </a:rPr>
              <a:t>So Moses came and called for the elders of the people, and laid before them all these words which the Lord commanded him.</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2586505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355312"/>
          </a:xfrm>
          <a:prstGeom prst="rect">
            <a:avLst/>
          </a:prstGeom>
          <a:noFill/>
        </p:spPr>
        <p:txBody>
          <a:bodyPr wrap="square" rtlCol="0">
            <a:spAutoFit/>
          </a:bodyPr>
          <a:lstStyle/>
          <a:p>
            <a:pPr algn="ctr"/>
            <a:endParaRPr lang="en-US" sz="4800" dirty="0" smtClean="0">
              <a:solidFill>
                <a:schemeClr val="bg1"/>
              </a:solidFill>
              <a:latin typeface="Swiss 721 Condensed" panose="02000506040000020004" pitchFamily="2" charset="0"/>
            </a:endParaRPr>
          </a:p>
          <a:p>
            <a:pPr algn="ctr"/>
            <a:r>
              <a:rPr lang="en-US" sz="7200" dirty="0" smtClean="0">
                <a:solidFill>
                  <a:schemeClr val="bg1"/>
                </a:solidFill>
                <a:latin typeface="Swiss 721 Condensed" panose="02000506040000020004" pitchFamily="2" charset="0"/>
              </a:rPr>
              <a:t>God wanted to </a:t>
            </a:r>
          </a:p>
          <a:p>
            <a:pPr algn="ctr"/>
            <a:r>
              <a:rPr lang="en-US" sz="7200" dirty="0" smtClean="0">
                <a:solidFill>
                  <a:schemeClr val="bg1"/>
                </a:solidFill>
                <a:latin typeface="Swiss 721 Condensed" panose="02000506040000020004" pitchFamily="2" charset="0"/>
              </a:rPr>
              <a:t>know if they would </a:t>
            </a:r>
          </a:p>
          <a:p>
            <a:pPr algn="ctr"/>
            <a:r>
              <a:rPr lang="en-US" sz="7200" b="1" u="sng" dirty="0" smtClean="0">
                <a:solidFill>
                  <a:srgbClr val="FFFF00"/>
                </a:solidFill>
                <a:latin typeface="Swiss 721 Condensed" panose="02000506040000020004" pitchFamily="2" charset="0"/>
              </a:rPr>
              <a:t>OBEY</a:t>
            </a:r>
            <a:r>
              <a:rPr lang="en-US" sz="7200" dirty="0" smtClean="0">
                <a:solidFill>
                  <a:schemeClr val="bg1"/>
                </a:solidFill>
                <a:latin typeface="Swiss 721 Condensed" panose="02000506040000020004" pitchFamily="2" charset="0"/>
              </a:rPr>
              <a:t> Him before He met with them.</a:t>
            </a:r>
            <a:endParaRPr lang="en-US" sz="72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844730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07831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19:8-13</a:t>
            </a:r>
          </a:p>
          <a:p>
            <a:pPr algn="ctr"/>
            <a:r>
              <a:rPr lang="en-US" sz="5400" dirty="0">
                <a:solidFill>
                  <a:srgbClr val="FFFF00"/>
                </a:solidFill>
                <a:latin typeface="Swiss 721 Condensed" panose="02000506040000020004" pitchFamily="2" charset="0"/>
              </a:rPr>
              <a:t>8</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Then all the people answered together and said, “All that the Lord has spoken we will do.” So Moses brought back the words of the people to the Lord.</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58016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674030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19:8-13</a:t>
            </a:r>
          </a:p>
          <a:p>
            <a:pPr algn="ctr"/>
            <a:r>
              <a:rPr lang="en-US" sz="5400" dirty="0" smtClean="0">
                <a:solidFill>
                  <a:srgbClr val="FFFF00"/>
                </a:solidFill>
                <a:latin typeface="Swiss 721 Condensed" panose="02000506040000020004" pitchFamily="2" charset="0"/>
              </a:rPr>
              <a:t>9. </a:t>
            </a:r>
            <a:r>
              <a:rPr lang="en-US" sz="5400" dirty="0" smtClean="0">
                <a:solidFill>
                  <a:schemeClr val="bg1"/>
                </a:solidFill>
                <a:latin typeface="Swiss 721 Condensed" panose="02000506040000020004" pitchFamily="2" charset="0"/>
              </a:rPr>
              <a:t>And the Lord said to Moses, “Behold, I come to you in the thick cloud, that the people may hear when I speak with you, and believe you forever.” So Moses told the words of the people to the Lord.</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703798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07831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19:8-13</a:t>
            </a:r>
          </a:p>
          <a:p>
            <a:pPr algn="ctr"/>
            <a:r>
              <a:rPr lang="en-US" sz="5400" dirty="0" smtClean="0">
                <a:solidFill>
                  <a:srgbClr val="FFFF00"/>
                </a:solidFill>
                <a:latin typeface="Swiss 721 Condensed" panose="02000506040000020004" pitchFamily="2" charset="0"/>
              </a:rPr>
              <a:t>10. </a:t>
            </a:r>
            <a:r>
              <a:rPr lang="en-US" sz="5400" dirty="0" smtClean="0">
                <a:solidFill>
                  <a:schemeClr val="bg1"/>
                </a:solidFill>
                <a:latin typeface="Swiss 721 Condensed" panose="02000506040000020004" pitchFamily="2" charset="0"/>
              </a:rPr>
              <a:t>Then the Lord said to Moses, “Go to the people and consecrate them today and tomorrow, and let them wash their clothes.</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296995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07831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19:8-13</a:t>
            </a:r>
          </a:p>
          <a:p>
            <a:pPr algn="ctr"/>
            <a:r>
              <a:rPr lang="en-US" sz="5400" dirty="0" smtClean="0">
                <a:solidFill>
                  <a:srgbClr val="FFFF00"/>
                </a:solidFill>
                <a:latin typeface="Swiss 721 Condensed" panose="02000506040000020004" pitchFamily="2" charset="0"/>
              </a:rPr>
              <a:t>11. </a:t>
            </a:r>
            <a:r>
              <a:rPr lang="en-US" sz="5400" dirty="0" smtClean="0">
                <a:solidFill>
                  <a:schemeClr val="bg1"/>
                </a:solidFill>
                <a:latin typeface="Swiss 721 Condensed" panose="02000506040000020004" pitchFamily="2" charset="0"/>
              </a:rPr>
              <a:t>And let them be ready for the third day. For on the third day the Lord will come down upon Mount Sinai in the sight of all the people.</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731421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674030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19:8-13</a:t>
            </a:r>
          </a:p>
          <a:p>
            <a:pPr algn="ctr"/>
            <a:r>
              <a:rPr lang="en-US" sz="5400" dirty="0" smtClean="0">
                <a:solidFill>
                  <a:srgbClr val="FFFF00"/>
                </a:solidFill>
                <a:latin typeface="Swiss 721 Condensed" panose="02000506040000020004" pitchFamily="2" charset="0"/>
              </a:rPr>
              <a:t>12. </a:t>
            </a:r>
            <a:r>
              <a:rPr lang="en-US" sz="5400" dirty="0" smtClean="0">
                <a:solidFill>
                  <a:schemeClr val="bg1"/>
                </a:solidFill>
                <a:latin typeface="Swiss 721 Condensed" panose="02000506040000020004" pitchFamily="2" charset="0"/>
              </a:rPr>
              <a:t>You shall set bounds for the people all around, saying, ‘Take heed to yourselves that you do not go up to the mountain or touch its base. Whoever touches the mountain shall surely be put to death.</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035042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90931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19:8-13</a:t>
            </a:r>
          </a:p>
          <a:p>
            <a:pPr algn="ctr"/>
            <a:r>
              <a:rPr lang="en-US" sz="5400" dirty="0" smtClean="0">
                <a:solidFill>
                  <a:srgbClr val="FFFF00"/>
                </a:solidFill>
                <a:latin typeface="Swiss 721 Condensed" panose="02000506040000020004" pitchFamily="2" charset="0"/>
              </a:rPr>
              <a:t>13. </a:t>
            </a:r>
            <a:r>
              <a:rPr lang="en-US" sz="5400" dirty="0" smtClean="0">
                <a:solidFill>
                  <a:schemeClr val="bg1"/>
                </a:solidFill>
                <a:latin typeface="Swiss 721 Condensed" panose="02000506040000020004" pitchFamily="2" charset="0"/>
              </a:rPr>
              <a:t>Not a hand shall touch him, but he shall surely be stoned or shot with an arrow; whether man or beast, he shall not live.’ When the trumpet sounds long, they shall come near the mountain.”</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615998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633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262979"/>
          </a:xfrm>
          <a:prstGeom prst="rect">
            <a:avLst/>
          </a:prstGeom>
          <a:noFill/>
        </p:spPr>
        <p:txBody>
          <a:bodyPr wrap="square" rtlCol="0">
            <a:spAutoFit/>
          </a:bodyPr>
          <a:lstStyle/>
          <a:p>
            <a:pPr algn="ctr"/>
            <a:endParaRPr lang="en-US" sz="4800" dirty="0" smtClean="0">
              <a:solidFill>
                <a:schemeClr val="bg1"/>
              </a:solidFill>
              <a:latin typeface="Swiss 721 Condensed" panose="02000506040000020004" pitchFamily="2" charset="0"/>
            </a:endParaRPr>
          </a:p>
          <a:p>
            <a:pPr algn="ctr"/>
            <a:r>
              <a:rPr lang="en-US" sz="7200" dirty="0" smtClean="0">
                <a:solidFill>
                  <a:schemeClr val="bg1"/>
                </a:solidFill>
                <a:latin typeface="Swiss 721 Condensed" panose="02000506040000020004" pitchFamily="2" charset="0"/>
              </a:rPr>
              <a:t>When we meet with God we meet with Him </a:t>
            </a:r>
          </a:p>
          <a:p>
            <a:pPr algn="ctr"/>
            <a:r>
              <a:rPr lang="en-US" sz="7200" dirty="0" smtClean="0">
                <a:solidFill>
                  <a:schemeClr val="bg1"/>
                </a:solidFill>
                <a:latin typeface="Swiss 721 Condensed" panose="02000506040000020004" pitchFamily="2" charset="0"/>
              </a:rPr>
              <a:t>on His </a:t>
            </a:r>
            <a:r>
              <a:rPr lang="en-US" sz="7200" b="1" u="sng" dirty="0" smtClean="0">
                <a:solidFill>
                  <a:srgbClr val="FFFF00"/>
                </a:solidFill>
                <a:latin typeface="Swiss 721 Condensed" panose="02000506040000020004" pitchFamily="2" charset="0"/>
              </a:rPr>
              <a:t>TERMS</a:t>
            </a:r>
            <a:r>
              <a:rPr lang="en-US" sz="7200" dirty="0" smtClean="0">
                <a:solidFill>
                  <a:schemeClr val="bg1"/>
                </a:solidFill>
                <a:latin typeface="Swiss 721 Condensed" panose="02000506040000020004" pitchFamily="2" charset="0"/>
              </a:rPr>
              <a:t> and in His </a:t>
            </a:r>
            <a:r>
              <a:rPr lang="en-US" sz="7200" b="1" u="sng" dirty="0" smtClean="0">
                <a:solidFill>
                  <a:srgbClr val="FFFF00"/>
                </a:solidFill>
                <a:latin typeface="Swiss 721 Condensed" panose="02000506040000020004" pitchFamily="2" charset="0"/>
              </a:rPr>
              <a:t>WAY</a:t>
            </a:r>
            <a:r>
              <a:rPr lang="en-US" sz="7200" dirty="0" smtClean="0">
                <a:solidFill>
                  <a:schemeClr val="bg1"/>
                </a:solidFill>
                <a:latin typeface="Swiss 721 Condensed" panose="02000506040000020004" pitchFamily="2" charset="0"/>
              </a:rPr>
              <a:t>.</a:t>
            </a:r>
            <a:endParaRPr lang="en-US" sz="72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118000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424731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19:14-16</a:t>
            </a:r>
          </a:p>
          <a:p>
            <a:pPr algn="ctr"/>
            <a:r>
              <a:rPr lang="en-US" sz="5400" dirty="0" smtClean="0">
                <a:solidFill>
                  <a:srgbClr val="FFFF00"/>
                </a:solidFill>
                <a:latin typeface="Swiss 721 Condensed" panose="02000506040000020004" pitchFamily="2" charset="0"/>
              </a:rPr>
              <a:t>14. </a:t>
            </a:r>
            <a:r>
              <a:rPr lang="en-US" sz="5400" dirty="0" smtClean="0">
                <a:solidFill>
                  <a:schemeClr val="bg1"/>
                </a:solidFill>
                <a:latin typeface="Swiss 721 Condensed" panose="02000506040000020004" pitchFamily="2" charset="0"/>
              </a:rPr>
              <a:t>So Moses went down from the mountain to the people and sanctified the people, and they washed their clothes.</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4176204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341632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19:14-16</a:t>
            </a:r>
          </a:p>
          <a:p>
            <a:pPr algn="ctr"/>
            <a:r>
              <a:rPr lang="en-US" sz="5400" dirty="0" smtClean="0">
                <a:solidFill>
                  <a:srgbClr val="FFFF00"/>
                </a:solidFill>
                <a:latin typeface="Swiss 721 Condensed" panose="02000506040000020004" pitchFamily="2" charset="0"/>
              </a:rPr>
              <a:t>15. </a:t>
            </a:r>
            <a:r>
              <a:rPr lang="en-US" sz="5400" dirty="0" smtClean="0">
                <a:solidFill>
                  <a:schemeClr val="bg1"/>
                </a:solidFill>
                <a:latin typeface="Swiss 721 Condensed" panose="02000506040000020004" pitchFamily="2" charset="0"/>
              </a:rPr>
              <a:t>And he said to the people, “Be ready for the third day; do not come near your wives.”</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111418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4000" cy="6494085"/>
          </a:xfrm>
          <a:prstGeom prst="rect">
            <a:avLst/>
          </a:prstGeom>
          <a:noFill/>
        </p:spPr>
        <p:txBody>
          <a:bodyPr wrap="square" rtlCol="0">
            <a:spAutoFit/>
          </a:bodyPr>
          <a:lstStyle/>
          <a:p>
            <a:pPr algn="ctr"/>
            <a:r>
              <a:rPr lang="en-US" sz="5200" dirty="0" smtClean="0">
                <a:solidFill>
                  <a:srgbClr val="FFFF00"/>
                </a:solidFill>
                <a:latin typeface="Swiss 721 Condensed" panose="02000506040000020004" pitchFamily="2" charset="0"/>
              </a:rPr>
              <a:t>EXODUS 19:14-16</a:t>
            </a:r>
          </a:p>
          <a:p>
            <a:pPr algn="ctr"/>
            <a:r>
              <a:rPr lang="en-US" sz="5200" dirty="0" smtClean="0">
                <a:solidFill>
                  <a:srgbClr val="FFFF00"/>
                </a:solidFill>
                <a:latin typeface="Swiss 721 Condensed" panose="02000506040000020004" pitchFamily="2" charset="0"/>
              </a:rPr>
              <a:t>16. </a:t>
            </a:r>
            <a:r>
              <a:rPr lang="en-US" sz="5200" dirty="0" smtClean="0">
                <a:solidFill>
                  <a:schemeClr val="bg1"/>
                </a:solidFill>
                <a:latin typeface="Swiss 721 Condensed" panose="02000506040000020004" pitchFamily="2" charset="0"/>
              </a:rPr>
              <a:t>Then it came to pass on the third day, in the morning, that there were </a:t>
            </a:r>
            <a:r>
              <a:rPr lang="en-US" sz="5200" dirty="0" err="1" smtClean="0">
                <a:solidFill>
                  <a:schemeClr val="bg1"/>
                </a:solidFill>
                <a:latin typeface="Swiss 721 Condensed" panose="02000506040000020004" pitchFamily="2" charset="0"/>
              </a:rPr>
              <a:t>thunderings</a:t>
            </a:r>
            <a:r>
              <a:rPr lang="en-US" sz="5200" dirty="0" smtClean="0">
                <a:solidFill>
                  <a:schemeClr val="bg1"/>
                </a:solidFill>
                <a:latin typeface="Swiss 721 Condensed" panose="02000506040000020004" pitchFamily="2" charset="0"/>
              </a:rPr>
              <a:t> and </a:t>
            </a:r>
            <a:r>
              <a:rPr lang="en-US" sz="5200" dirty="0" err="1" smtClean="0">
                <a:solidFill>
                  <a:schemeClr val="bg1"/>
                </a:solidFill>
                <a:latin typeface="Swiss 721 Condensed" panose="02000506040000020004" pitchFamily="2" charset="0"/>
              </a:rPr>
              <a:t>lightnings</a:t>
            </a:r>
            <a:r>
              <a:rPr lang="en-US" sz="5200" dirty="0" smtClean="0">
                <a:solidFill>
                  <a:schemeClr val="bg1"/>
                </a:solidFill>
                <a:latin typeface="Swiss 721 Condensed" panose="02000506040000020004" pitchFamily="2" charset="0"/>
              </a:rPr>
              <a:t>, and a thick cloud on the mountain; and the sound of the trumpet was very loud, so that all the people who were in the camp trembled.</a:t>
            </a:r>
            <a:endParaRPr lang="en-US" sz="52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2663829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262979"/>
          </a:xfrm>
          <a:prstGeom prst="rect">
            <a:avLst/>
          </a:prstGeom>
          <a:noFill/>
        </p:spPr>
        <p:txBody>
          <a:bodyPr wrap="square" rtlCol="0">
            <a:spAutoFit/>
          </a:bodyPr>
          <a:lstStyle/>
          <a:p>
            <a:pPr algn="ctr"/>
            <a:endParaRPr lang="en-US" sz="4800" dirty="0" smtClean="0">
              <a:solidFill>
                <a:schemeClr val="bg1"/>
              </a:solidFill>
              <a:latin typeface="Swiss 721 Condensed" panose="02000506040000020004" pitchFamily="2" charset="0"/>
            </a:endParaRPr>
          </a:p>
          <a:p>
            <a:pPr algn="ctr"/>
            <a:r>
              <a:rPr lang="en-US" sz="7200" dirty="0" smtClean="0">
                <a:solidFill>
                  <a:schemeClr val="bg1"/>
                </a:solidFill>
                <a:latin typeface="Swiss 721 Condensed" panose="02000506040000020004" pitchFamily="2" charset="0"/>
              </a:rPr>
              <a:t>When we spend time with God we must first </a:t>
            </a:r>
            <a:r>
              <a:rPr lang="en-US" sz="7200" b="1" u="sng" dirty="0" smtClean="0">
                <a:solidFill>
                  <a:srgbClr val="FFFF00"/>
                </a:solidFill>
                <a:latin typeface="Swiss 721 Condensed" panose="02000506040000020004" pitchFamily="2" charset="0"/>
              </a:rPr>
              <a:t>GET</a:t>
            </a:r>
            <a:r>
              <a:rPr lang="en-US" sz="7200" b="1" dirty="0" smtClean="0">
                <a:solidFill>
                  <a:srgbClr val="FFFF00"/>
                </a:solidFill>
                <a:latin typeface="Swiss 721 Condensed" panose="02000506040000020004" pitchFamily="2" charset="0"/>
              </a:rPr>
              <a:t> </a:t>
            </a:r>
            <a:r>
              <a:rPr lang="en-US" sz="7200" b="1" u="sng" dirty="0" smtClean="0">
                <a:solidFill>
                  <a:srgbClr val="FFFF00"/>
                </a:solidFill>
                <a:latin typeface="Swiss 721 Condensed" panose="02000506040000020004" pitchFamily="2" charset="0"/>
              </a:rPr>
              <a:t>CLEAN</a:t>
            </a:r>
            <a:r>
              <a:rPr lang="en-US" sz="7200" dirty="0" smtClean="0">
                <a:solidFill>
                  <a:schemeClr val="bg1"/>
                </a:solidFill>
                <a:latin typeface="Swiss 721 Condensed" panose="02000506040000020004" pitchFamily="2" charset="0"/>
              </a:rPr>
              <a:t> and have </a:t>
            </a:r>
            <a:r>
              <a:rPr lang="en-US" sz="7200" b="1" u="sng" dirty="0" smtClean="0">
                <a:solidFill>
                  <a:srgbClr val="FFFF00"/>
                </a:solidFill>
                <a:latin typeface="Swiss 721 Condensed" panose="02000506040000020004" pitchFamily="2" charset="0"/>
              </a:rPr>
              <a:t>GODLY</a:t>
            </a:r>
            <a:r>
              <a:rPr lang="en-US" sz="7200" b="1" dirty="0" smtClean="0">
                <a:solidFill>
                  <a:srgbClr val="FFFF00"/>
                </a:solidFill>
                <a:latin typeface="Swiss 721 Condensed" panose="02000506040000020004" pitchFamily="2" charset="0"/>
              </a:rPr>
              <a:t> </a:t>
            </a:r>
            <a:r>
              <a:rPr lang="en-US" sz="7200" b="1" u="sng" dirty="0" smtClean="0">
                <a:solidFill>
                  <a:srgbClr val="FFFF00"/>
                </a:solidFill>
                <a:latin typeface="Swiss 721 Condensed" panose="02000506040000020004" pitchFamily="2" charset="0"/>
              </a:rPr>
              <a:t>FEAR</a:t>
            </a:r>
            <a:r>
              <a:rPr lang="en-US" sz="7200" dirty="0" smtClean="0">
                <a:solidFill>
                  <a:schemeClr val="bg1"/>
                </a:solidFill>
                <a:latin typeface="Swiss 721 Condensed" panose="02000506040000020004" pitchFamily="2" charset="0"/>
              </a:rPr>
              <a:t>.</a:t>
            </a:r>
            <a:endParaRPr lang="en-US" sz="72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948579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341" y="-888"/>
            <a:ext cx="6549081" cy="6851160"/>
          </a:xfrm>
          <a:prstGeom prst="rect">
            <a:avLst/>
          </a:prstGeom>
        </p:spPr>
      </p:pic>
    </p:spTree>
    <p:extLst>
      <p:ext uri="{BB962C8B-B14F-4D97-AF65-F5344CB8AC3E}">
        <p14:creationId xmlns:p14="http://schemas.microsoft.com/office/powerpoint/2010/main" val="2056657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424731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19:17-25</a:t>
            </a:r>
          </a:p>
          <a:p>
            <a:pPr algn="ctr"/>
            <a:r>
              <a:rPr lang="en-US" sz="5400" dirty="0" smtClean="0">
                <a:solidFill>
                  <a:srgbClr val="FFFF00"/>
                </a:solidFill>
                <a:latin typeface="Swiss 721 Condensed" panose="02000506040000020004" pitchFamily="2" charset="0"/>
              </a:rPr>
              <a:t>17. </a:t>
            </a:r>
            <a:r>
              <a:rPr lang="en-US" sz="5400" dirty="0" smtClean="0">
                <a:solidFill>
                  <a:schemeClr val="bg1"/>
                </a:solidFill>
                <a:latin typeface="Swiss 721 Condensed" panose="02000506040000020004" pitchFamily="2" charset="0"/>
              </a:rPr>
              <a:t>And Moses brought the people out of the camp to meet with God, and they stood at the foot of the mountain.</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640965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90931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19:17-25</a:t>
            </a:r>
          </a:p>
          <a:p>
            <a:pPr algn="ctr"/>
            <a:r>
              <a:rPr lang="en-US" sz="5400" dirty="0" smtClean="0">
                <a:solidFill>
                  <a:srgbClr val="FFFF00"/>
                </a:solidFill>
                <a:latin typeface="Swiss 721 Condensed" panose="02000506040000020004" pitchFamily="2" charset="0"/>
              </a:rPr>
              <a:t>18. </a:t>
            </a:r>
            <a:r>
              <a:rPr lang="en-US" sz="5400" dirty="0" smtClean="0">
                <a:solidFill>
                  <a:schemeClr val="bg1"/>
                </a:solidFill>
                <a:latin typeface="Swiss 721 Condensed" panose="02000506040000020004" pitchFamily="2" charset="0"/>
              </a:rPr>
              <a:t>Now Mount Sinai was completely in smoke, because the Lord descended upon it in fire. Its smoke ascended like the smoke of a furnace, and the whole mountain quaked greatly.</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388840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07831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19:17-25</a:t>
            </a:r>
          </a:p>
          <a:p>
            <a:pPr algn="ctr"/>
            <a:r>
              <a:rPr lang="en-US" sz="5400" dirty="0" smtClean="0">
                <a:solidFill>
                  <a:srgbClr val="FFFF00"/>
                </a:solidFill>
                <a:latin typeface="Swiss 721 Condensed" panose="02000506040000020004" pitchFamily="2" charset="0"/>
              </a:rPr>
              <a:t>19. </a:t>
            </a:r>
            <a:r>
              <a:rPr lang="en-US" sz="5400" dirty="0" smtClean="0">
                <a:solidFill>
                  <a:schemeClr val="bg1"/>
                </a:solidFill>
                <a:latin typeface="Swiss 721 Condensed" panose="02000506040000020004" pitchFamily="2" charset="0"/>
              </a:rPr>
              <a:t>And when the blast of the trumpet sounded long and became louder and louder, Moses spoke, and God answered him by voice.</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4040109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07831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19:17-25</a:t>
            </a:r>
          </a:p>
          <a:p>
            <a:pPr algn="ctr"/>
            <a:r>
              <a:rPr lang="en-US" sz="5400" dirty="0" smtClean="0">
                <a:solidFill>
                  <a:srgbClr val="FFFF00"/>
                </a:solidFill>
                <a:latin typeface="Swiss 721 Condensed" panose="02000506040000020004" pitchFamily="2" charset="0"/>
              </a:rPr>
              <a:t>20. </a:t>
            </a:r>
            <a:r>
              <a:rPr lang="en-US" sz="5400" dirty="0" smtClean="0">
                <a:solidFill>
                  <a:schemeClr val="bg1"/>
                </a:solidFill>
                <a:latin typeface="Swiss 721 Condensed" panose="02000506040000020004" pitchFamily="2" charset="0"/>
              </a:rPr>
              <a:t>Then the Lord came down upon Mount Sinai, on the top of the mountain. And the Lord called Moses to the top of the mountain, and Moses went up.</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1635242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12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07831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19:17-25</a:t>
            </a:r>
          </a:p>
          <a:p>
            <a:pPr algn="ctr"/>
            <a:r>
              <a:rPr lang="en-US" sz="5400" dirty="0" smtClean="0">
                <a:solidFill>
                  <a:srgbClr val="FFFF00"/>
                </a:solidFill>
                <a:latin typeface="Swiss 721 Condensed" panose="02000506040000020004" pitchFamily="2" charset="0"/>
              </a:rPr>
              <a:t>21. </a:t>
            </a:r>
            <a:r>
              <a:rPr lang="en-US" sz="5400" dirty="0" smtClean="0">
                <a:solidFill>
                  <a:schemeClr val="bg1"/>
                </a:solidFill>
                <a:latin typeface="Swiss 721 Condensed" panose="02000506040000020004" pitchFamily="2" charset="0"/>
              </a:rPr>
              <a:t>And the Lord said to Moses, “Go down and warn the people, lest they break through to gaze at the Lord, and many of them perish.</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2999744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424731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19:17-25</a:t>
            </a:r>
          </a:p>
          <a:p>
            <a:pPr algn="ctr"/>
            <a:r>
              <a:rPr lang="en-US" sz="5400" dirty="0" smtClean="0">
                <a:solidFill>
                  <a:srgbClr val="FFFF00"/>
                </a:solidFill>
                <a:latin typeface="Swiss 721 Condensed" panose="02000506040000020004" pitchFamily="2" charset="0"/>
              </a:rPr>
              <a:t>22. </a:t>
            </a:r>
            <a:r>
              <a:rPr lang="en-US" sz="5400" dirty="0" smtClean="0">
                <a:solidFill>
                  <a:schemeClr val="bg1"/>
                </a:solidFill>
                <a:latin typeface="Swiss 721 Condensed" panose="02000506040000020004" pitchFamily="2" charset="0"/>
              </a:rPr>
              <a:t>Also let the priests who come near the Lord consecrate themselves, lest the Lord break out against them.”</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330464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07831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19:17-25</a:t>
            </a:r>
          </a:p>
          <a:p>
            <a:pPr algn="ctr"/>
            <a:r>
              <a:rPr lang="en-US" sz="5400" dirty="0" smtClean="0">
                <a:solidFill>
                  <a:srgbClr val="FFFF00"/>
                </a:solidFill>
                <a:latin typeface="Swiss 721 Condensed" panose="02000506040000020004" pitchFamily="2" charset="0"/>
              </a:rPr>
              <a:t>23. </a:t>
            </a:r>
            <a:r>
              <a:rPr lang="en-US" sz="5400" dirty="0" smtClean="0">
                <a:solidFill>
                  <a:schemeClr val="bg1"/>
                </a:solidFill>
                <a:latin typeface="Swiss 721 Condensed" panose="02000506040000020004" pitchFamily="2" charset="0"/>
              </a:rPr>
              <a:t>But Moses said to the Lord, “The people cannot come up to Mount Sinai; for You warned us, saying, ‘Set bounds around the mountain and consecrate it.’”</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1111669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674030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19:17-25</a:t>
            </a:r>
          </a:p>
          <a:p>
            <a:pPr algn="ctr"/>
            <a:r>
              <a:rPr lang="en-US" sz="5400" dirty="0" smtClean="0">
                <a:solidFill>
                  <a:srgbClr val="FFFF00"/>
                </a:solidFill>
                <a:latin typeface="Swiss 721 Condensed" panose="02000506040000020004" pitchFamily="2" charset="0"/>
              </a:rPr>
              <a:t>24. </a:t>
            </a:r>
            <a:r>
              <a:rPr lang="en-US" sz="5400" dirty="0" smtClean="0">
                <a:solidFill>
                  <a:schemeClr val="bg1"/>
                </a:solidFill>
                <a:latin typeface="Swiss 721 Condensed" panose="02000506040000020004" pitchFamily="2" charset="0"/>
              </a:rPr>
              <a:t>Then the Lord said to him, “Away! Get down and then come up, you and Aaron with you. But do not let the priests and the people break through to come up to the Lord, lest He break out against them.”</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1017220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258532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19:17-25</a:t>
            </a:r>
          </a:p>
          <a:p>
            <a:pPr algn="ctr"/>
            <a:r>
              <a:rPr lang="en-US" sz="5400" dirty="0" smtClean="0">
                <a:solidFill>
                  <a:srgbClr val="FFFF00"/>
                </a:solidFill>
                <a:latin typeface="Swiss 721 Condensed" panose="02000506040000020004" pitchFamily="2" charset="0"/>
              </a:rPr>
              <a:t>25. </a:t>
            </a:r>
            <a:r>
              <a:rPr lang="en-US" sz="5400" dirty="0" smtClean="0">
                <a:solidFill>
                  <a:schemeClr val="bg1"/>
                </a:solidFill>
                <a:latin typeface="Swiss 721 Condensed" panose="02000506040000020004" pitchFamily="2" charset="0"/>
              </a:rPr>
              <a:t>So Moses went down to the people and spoke to them.</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1301724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4154984"/>
          </a:xfrm>
          <a:prstGeom prst="rect">
            <a:avLst/>
          </a:prstGeom>
          <a:noFill/>
        </p:spPr>
        <p:txBody>
          <a:bodyPr wrap="square" rtlCol="0">
            <a:spAutoFit/>
          </a:bodyPr>
          <a:lstStyle/>
          <a:p>
            <a:pPr algn="ctr"/>
            <a:endParaRPr lang="en-US" sz="4800" dirty="0" smtClean="0">
              <a:solidFill>
                <a:schemeClr val="bg1"/>
              </a:solidFill>
              <a:latin typeface="Swiss 721 Condensed" panose="02000506040000020004" pitchFamily="2" charset="0"/>
            </a:endParaRPr>
          </a:p>
          <a:p>
            <a:pPr algn="ctr"/>
            <a:r>
              <a:rPr lang="en-US" sz="7200" dirty="0" smtClean="0">
                <a:solidFill>
                  <a:schemeClr val="bg1"/>
                </a:solidFill>
                <a:latin typeface="Swiss 721 Condensed" panose="02000506040000020004" pitchFamily="2" charset="0"/>
              </a:rPr>
              <a:t>When you get alone </a:t>
            </a:r>
          </a:p>
          <a:p>
            <a:pPr algn="ctr"/>
            <a:r>
              <a:rPr lang="en-US" sz="7200" dirty="0" smtClean="0">
                <a:solidFill>
                  <a:schemeClr val="bg1"/>
                </a:solidFill>
                <a:latin typeface="Swiss 721 Condensed" panose="02000506040000020004" pitchFamily="2" charset="0"/>
              </a:rPr>
              <a:t>with God, be prepared </a:t>
            </a:r>
          </a:p>
          <a:p>
            <a:pPr algn="ctr"/>
            <a:r>
              <a:rPr lang="en-US" sz="7200" dirty="0" smtClean="0">
                <a:solidFill>
                  <a:schemeClr val="bg1"/>
                </a:solidFill>
                <a:latin typeface="Swiss 721 Condensed" panose="02000506040000020004" pitchFamily="2" charset="0"/>
              </a:rPr>
              <a:t>to </a:t>
            </a:r>
            <a:r>
              <a:rPr lang="en-US" sz="7200" b="1" u="sng" dirty="0" smtClean="0">
                <a:solidFill>
                  <a:srgbClr val="FFFF00"/>
                </a:solidFill>
                <a:latin typeface="Swiss 721 Condensed" panose="02000506040000020004" pitchFamily="2" charset="0"/>
              </a:rPr>
              <a:t>HEAR</a:t>
            </a:r>
            <a:r>
              <a:rPr lang="en-US" sz="7200" dirty="0" smtClean="0">
                <a:solidFill>
                  <a:schemeClr val="bg1"/>
                </a:solidFill>
                <a:latin typeface="Swiss 721 Condensed" panose="02000506040000020004" pitchFamily="2" charset="0"/>
              </a:rPr>
              <a:t> from God.</a:t>
            </a:r>
            <a:endParaRPr lang="en-US" sz="72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1824040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298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366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extBox 1"/>
          <p:cNvSpPr txBox="1"/>
          <p:nvPr/>
        </p:nvSpPr>
        <p:spPr>
          <a:xfrm>
            <a:off x="1548714" y="4143632"/>
            <a:ext cx="5478162" cy="2380736"/>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947352" y="4027036"/>
            <a:ext cx="5609967" cy="1569660"/>
          </a:xfrm>
          <a:prstGeom prst="rect">
            <a:avLst/>
          </a:prstGeom>
          <a:noFill/>
        </p:spPr>
        <p:txBody>
          <a:bodyPr wrap="square" rtlCol="0">
            <a:spAutoFit/>
          </a:bodyPr>
          <a:lstStyle/>
          <a:p>
            <a:pPr algn="ctr"/>
            <a:r>
              <a:rPr lang="en-US" sz="9600" dirty="0" smtClean="0">
                <a:solidFill>
                  <a:schemeClr val="bg1"/>
                </a:solidFill>
                <a:latin typeface="Eras Bold ITC" panose="020B0907030504020204" pitchFamily="34" charset="0"/>
              </a:rPr>
              <a:t>Running</a:t>
            </a:r>
            <a:endParaRPr lang="en-US" sz="9600" dirty="0">
              <a:solidFill>
                <a:schemeClr val="bg1"/>
              </a:solidFill>
              <a:latin typeface="Eras Bold ITC" panose="020B0907030504020204" pitchFamily="34" charset="0"/>
            </a:endParaRPr>
          </a:p>
        </p:txBody>
      </p:sp>
      <p:sp>
        <p:nvSpPr>
          <p:cNvPr id="4" name="TextBox 3"/>
          <p:cNvSpPr txBox="1"/>
          <p:nvPr/>
        </p:nvSpPr>
        <p:spPr>
          <a:xfrm>
            <a:off x="4207476" y="4811866"/>
            <a:ext cx="1626973" cy="1323439"/>
          </a:xfrm>
          <a:prstGeom prst="rect">
            <a:avLst/>
          </a:prstGeom>
          <a:noFill/>
        </p:spPr>
        <p:txBody>
          <a:bodyPr wrap="square" rtlCol="0">
            <a:spAutoFit/>
          </a:bodyPr>
          <a:lstStyle/>
          <a:p>
            <a:pPr algn="ctr"/>
            <a:r>
              <a:rPr lang="en-US" sz="8000" dirty="0" smtClean="0">
                <a:solidFill>
                  <a:schemeClr val="bg1"/>
                </a:solidFill>
                <a:latin typeface="Eras Bold ITC" panose="020B0907030504020204" pitchFamily="34" charset="0"/>
              </a:rPr>
              <a:t>on</a:t>
            </a:r>
            <a:endParaRPr lang="en-US" sz="8000" dirty="0">
              <a:solidFill>
                <a:schemeClr val="bg1"/>
              </a:solidFill>
              <a:latin typeface="Eras Bold ITC" panose="020B0907030504020204" pitchFamily="34" charset="0"/>
            </a:endParaRPr>
          </a:p>
        </p:txBody>
      </p:sp>
      <p:sp>
        <p:nvSpPr>
          <p:cNvPr id="6" name="TextBox 5"/>
          <p:cNvSpPr txBox="1"/>
          <p:nvPr/>
        </p:nvSpPr>
        <p:spPr>
          <a:xfrm>
            <a:off x="6105268" y="3703290"/>
            <a:ext cx="1626973" cy="3154710"/>
          </a:xfrm>
          <a:prstGeom prst="rect">
            <a:avLst/>
          </a:prstGeom>
          <a:noFill/>
        </p:spPr>
        <p:txBody>
          <a:bodyPr wrap="square" rtlCol="0">
            <a:spAutoFit/>
          </a:bodyPr>
          <a:lstStyle/>
          <a:p>
            <a:pPr algn="ctr"/>
            <a:r>
              <a:rPr lang="en-US" sz="19900" i="1" dirty="0" smtClean="0">
                <a:ln w="76200">
                  <a:solidFill>
                    <a:srgbClr val="C00000"/>
                  </a:solidFill>
                </a:ln>
                <a:solidFill>
                  <a:schemeClr val="bg1"/>
                </a:solidFill>
                <a:latin typeface="Eras Bold ITC" panose="020B0907030504020204" pitchFamily="34" charset="0"/>
              </a:rPr>
              <a:t>E</a:t>
            </a:r>
            <a:endParaRPr lang="en-US" sz="19900" i="1" dirty="0">
              <a:ln w="76200">
                <a:solidFill>
                  <a:srgbClr val="C00000"/>
                </a:solidFill>
              </a:ln>
              <a:solidFill>
                <a:schemeClr val="bg1"/>
              </a:solidFill>
              <a:latin typeface="Eras Bold ITC" panose="020B0907030504020204" pitchFamily="34" charset="0"/>
            </a:endParaRPr>
          </a:p>
        </p:txBody>
      </p:sp>
      <p:sp>
        <p:nvSpPr>
          <p:cNvPr id="5" name="TextBox 4"/>
          <p:cNvSpPr txBox="1"/>
          <p:nvPr/>
        </p:nvSpPr>
        <p:spPr>
          <a:xfrm>
            <a:off x="362463" y="5809967"/>
            <a:ext cx="3039764" cy="923330"/>
          </a:xfrm>
          <a:prstGeom prst="rect">
            <a:avLst/>
          </a:prstGeom>
          <a:noFill/>
        </p:spPr>
        <p:txBody>
          <a:bodyPr wrap="square" rtlCol="0">
            <a:spAutoFit/>
          </a:bodyPr>
          <a:lstStyle/>
          <a:p>
            <a:r>
              <a:rPr lang="en-US" sz="5400" b="1" dirty="0" smtClean="0">
                <a:solidFill>
                  <a:srgbClr val="FFFF00"/>
                </a:solidFill>
                <a:latin typeface="Arial Narrow" panose="020B0606020202030204" pitchFamily="34" charset="0"/>
              </a:rPr>
              <a:t>Exodus 19</a:t>
            </a:r>
            <a:endParaRPr lang="en-US" sz="5400" b="1"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1923742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252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857250"/>
            <a:ext cx="6858000" cy="5143500"/>
          </a:xfrm>
          <a:prstGeom prst="rect">
            <a:avLst/>
          </a:prstGeom>
        </p:spPr>
      </p:pic>
    </p:spTree>
    <p:extLst>
      <p:ext uri="{BB962C8B-B14F-4D97-AF65-F5344CB8AC3E}">
        <p14:creationId xmlns:p14="http://schemas.microsoft.com/office/powerpoint/2010/main" val="4241235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07831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a:t>
            </a:r>
          </a:p>
          <a:p>
            <a:pPr algn="ctr"/>
            <a:r>
              <a:rPr lang="en-US" sz="5400" dirty="0" smtClean="0">
                <a:solidFill>
                  <a:srgbClr val="FFFF00"/>
                </a:solidFill>
                <a:latin typeface="Swiss 721 Condensed" panose="02000506040000020004" pitchFamily="2" charset="0"/>
              </a:rPr>
              <a:t>1. </a:t>
            </a:r>
            <a:r>
              <a:rPr lang="en-US" sz="5400" dirty="0" smtClean="0">
                <a:solidFill>
                  <a:schemeClr val="bg1"/>
                </a:solidFill>
                <a:latin typeface="Swiss 721 Condensed" panose="02000506040000020004" pitchFamily="2" charset="0"/>
              </a:rPr>
              <a:t>In the third month after the children of Israel had gone out of the land of Egypt, on the same day, they came to the Wilderness of Sinai.</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361307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90931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a:t>
            </a:r>
          </a:p>
          <a:p>
            <a:pPr algn="ctr"/>
            <a:r>
              <a:rPr lang="en-US" sz="5400" dirty="0">
                <a:solidFill>
                  <a:srgbClr val="FFFF00"/>
                </a:solidFill>
                <a:latin typeface="Swiss 721 Condensed" panose="02000506040000020004" pitchFamily="2" charset="0"/>
              </a:rPr>
              <a:t>2</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For they had departed from </a:t>
            </a:r>
            <a:r>
              <a:rPr lang="en-US" sz="5400" dirty="0" err="1" smtClean="0">
                <a:solidFill>
                  <a:schemeClr val="bg1"/>
                </a:solidFill>
                <a:latin typeface="Swiss 721 Condensed" panose="02000506040000020004" pitchFamily="2" charset="0"/>
              </a:rPr>
              <a:t>Rephidim</a:t>
            </a:r>
            <a:r>
              <a:rPr lang="en-US" sz="5400" dirty="0" smtClean="0">
                <a:solidFill>
                  <a:schemeClr val="bg1"/>
                </a:solidFill>
                <a:latin typeface="Swiss 721 Condensed" panose="02000506040000020004" pitchFamily="2" charset="0"/>
              </a:rPr>
              <a:t>, had come to the Wilderness of Sinai, and camped in the wilderness. So Israel camped there before the mountain.</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692146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507831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a:t>
            </a:r>
          </a:p>
          <a:p>
            <a:pPr algn="ctr"/>
            <a:r>
              <a:rPr lang="en-US" sz="5400" dirty="0" smtClean="0">
                <a:solidFill>
                  <a:srgbClr val="FFFF00"/>
                </a:solidFill>
                <a:latin typeface="Swiss 721 Condensed" panose="02000506040000020004" pitchFamily="2" charset="0"/>
              </a:rPr>
              <a:t>3. </a:t>
            </a:r>
            <a:r>
              <a:rPr lang="en-US" sz="5400" dirty="0" smtClean="0">
                <a:solidFill>
                  <a:schemeClr val="bg1"/>
                </a:solidFill>
                <a:latin typeface="Swiss 721 Condensed" panose="02000506040000020004" pitchFamily="2" charset="0"/>
              </a:rPr>
              <a:t>And Moses went up to God, and the Lord called to him from the mountain, saying, “Thus you shall say to the house of Jacob, and tell the children of Israel:</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104931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519" y="148281"/>
            <a:ext cx="8830962" cy="424731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EXODUS 19:1-7</a:t>
            </a:r>
          </a:p>
          <a:p>
            <a:pPr algn="ctr"/>
            <a:r>
              <a:rPr lang="en-US" sz="5400" dirty="0">
                <a:solidFill>
                  <a:srgbClr val="FFFF00"/>
                </a:solidFill>
                <a:latin typeface="Swiss 721 Condensed" panose="02000506040000020004" pitchFamily="2" charset="0"/>
              </a:rPr>
              <a:t>4</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‘You have seen what I did to the Egyptians, and how I bore you on eagles’ wings and brought you to Myself.</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1662443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TotalTime>
  <Words>960</Words>
  <Application>Microsoft Office PowerPoint</Application>
  <PresentationFormat>On-screen Show (4:3)</PresentationFormat>
  <Paragraphs>71</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Narrow</vt:lpstr>
      <vt:lpstr>Calibri</vt:lpstr>
      <vt:lpstr>Calibri Light</vt:lpstr>
      <vt:lpstr>Eras Bold ITC</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6</cp:revision>
  <dcterms:created xsi:type="dcterms:W3CDTF">2017-07-26T19:24:53Z</dcterms:created>
  <dcterms:modified xsi:type="dcterms:W3CDTF">2017-07-28T14:31:56Z</dcterms:modified>
</cp:coreProperties>
</file>