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2A03"/>
    <a:srgbClr val="100D00"/>
    <a:srgbClr val="FEF5D8"/>
    <a:srgbClr val="FBD5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D8171E-AABD-48F3-B776-A62578CD6C16}" type="datetimeFigureOut">
              <a:rPr lang="en-US" smtClean="0"/>
              <a:t>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F8A3B-8236-4F0D-9917-AB84C9041752}" type="slidenum">
              <a:rPr lang="en-US" smtClean="0"/>
              <a:t>‹#›</a:t>
            </a:fld>
            <a:endParaRPr lang="en-US"/>
          </a:p>
        </p:txBody>
      </p:sp>
    </p:spTree>
    <p:extLst>
      <p:ext uri="{BB962C8B-B14F-4D97-AF65-F5344CB8AC3E}">
        <p14:creationId xmlns:p14="http://schemas.microsoft.com/office/powerpoint/2010/main" val="2093169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D8171E-AABD-48F3-B776-A62578CD6C16}" type="datetimeFigureOut">
              <a:rPr lang="en-US" smtClean="0"/>
              <a:t>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F8A3B-8236-4F0D-9917-AB84C9041752}" type="slidenum">
              <a:rPr lang="en-US" smtClean="0"/>
              <a:t>‹#›</a:t>
            </a:fld>
            <a:endParaRPr lang="en-US"/>
          </a:p>
        </p:txBody>
      </p:sp>
    </p:spTree>
    <p:extLst>
      <p:ext uri="{BB962C8B-B14F-4D97-AF65-F5344CB8AC3E}">
        <p14:creationId xmlns:p14="http://schemas.microsoft.com/office/powerpoint/2010/main" val="3516609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D8171E-AABD-48F3-B776-A62578CD6C16}" type="datetimeFigureOut">
              <a:rPr lang="en-US" smtClean="0"/>
              <a:t>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F8A3B-8236-4F0D-9917-AB84C9041752}" type="slidenum">
              <a:rPr lang="en-US" smtClean="0"/>
              <a:t>‹#›</a:t>
            </a:fld>
            <a:endParaRPr lang="en-US"/>
          </a:p>
        </p:txBody>
      </p:sp>
    </p:spTree>
    <p:extLst>
      <p:ext uri="{BB962C8B-B14F-4D97-AF65-F5344CB8AC3E}">
        <p14:creationId xmlns:p14="http://schemas.microsoft.com/office/powerpoint/2010/main" val="688773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D8171E-AABD-48F3-B776-A62578CD6C16}" type="datetimeFigureOut">
              <a:rPr lang="en-US" smtClean="0"/>
              <a:t>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F8A3B-8236-4F0D-9917-AB84C9041752}" type="slidenum">
              <a:rPr lang="en-US" smtClean="0"/>
              <a:t>‹#›</a:t>
            </a:fld>
            <a:endParaRPr lang="en-US"/>
          </a:p>
        </p:txBody>
      </p:sp>
    </p:spTree>
    <p:extLst>
      <p:ext uri="{BB962C8B-B14F-4D97-AF65-F5344CB8AC3E}">
        <p14:creationId xmlns:p14="http://schemas.microsoft.com/office/powerpoint/2010/main" val="3465143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D8171E-AABD-48F3-B776-A62578CD6C16}" type="datetimeFigureOut">
              <a:rPr lang="en-US" smtClean="0"/>
              <a:t>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F8A3B-8236-4F0D-9917-AB84C9041752}" type="slidenum">
              <a:rPr lang="en-US" smtClean="0"/>
              <a:t>‹#›</a:t>
            </a:fld>
            <a:endParaRPr lang="en-US"/>
          </a:p>
        </p:txBody>
      </p:sp>
    </p:spTree>
    <p:extLst>
      <p:ext uri="{BB962C8B-B14F-4D97-AF65-F5344CB8AC3E}">
        <p14:creationId xmlns:p14="http://schemas.microsoft.com/office/powerpoint/2010/main" val="3071487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D8171E-AABD-48F3-B776-A62578CD6C16}" type="datetimeFigureOut">
              <a:rPr lang="en-US" smtClean="0"/>
              <a:t>8/25/2017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F8A3B-8236-4F0D-9917-AB84C9041752}" type="slidenum">
              <a:rPr lang="en-US" smtClean="0"/>
              <a:t>‹#›</a:t>
            </a:fld>
            <a:endParaRPr lang="en-US"/>
          </a:p>
        </p:txBody>
      </p:sp>
    </p:spTree>
    <p:extLst>
      <p:ext uri="{BB962C8B-B14F-4D97-AF65-F5344CB8AC3E}">
        <p14:creationId xmlns:p14="http://schemas.microsoft.com/office/powerpoint/2010/main" val="2519129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D8171E-AABD-48F3-B776-A62578CD6C16}" type="datetimeFigureOut">
              <a:rPr lang="en-US" smtClean="0"/>
              <a:t>8/25/2017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9F8A3B-8236-4F0D-9917-AB84C9041752}" type="slidenum">
              <a:rPr lang="en-US" smtClean="0"/>
              <a:t>‹#›</a:t>
            </a:fld>
            <a:endParaRPr lang="en-US"/>
          </a:p>
        </p:txBody>
      </p:sp>
    </p:spTree>
    <p:extLst>
      <p:ext uri="{BB962C8B-B14F-4D97-AF65-F5344CB8AC3E}">
        <p14:creationId xmlns:p14="http://schemas.microsoft.com/office/powerpoint/2010/main" val="372733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D8171E-AABD-48F3-B776-A62578CD6C16}" type="datetimeFigureOut">
              <a:rPr lang="en-US" smtClean="0"/>
              <a:t>8/25/2017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9F8A3B-8236-4F0D-9917-AB84C9041752}" type="slidenum">
              <a:rPr lang="en-US" smtClean="0"/>
              <a:t>‹#›</a:t>
            </a:fld>
            <a:endParaRPr lang="en-US"/>
          </a:p>
        </p:txBody>
      </p:sp>
    </p:spTree>
    <p:extLst>
      <p:ext uri="{BB962C8B-B14F-4D97-AF65-F5344CB8AC3E}">
        <p14:creationId xmlns:p14="http://schemas.microsoft.com/office/powerpoint/2010/main" val="2937803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8171E-AABD-48F3-B776-A62578CD6C16}" type="datetimeFigureOut">
              <a:rPr lang="en-US" smtClean="0"/>
              <a:t>8/25/2017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9F8A3B-8236-4F0D-9917-AB84C9041752}" type="slidenum">
              <a:rPr lang="en-US" smtClean="0"/>
              <a:t>‹#›</a:t>
            </a:fld>
            <a:endParaRPr lang="en-US"/>
          </a:p>
        </p:txBody>
      </p:sp>
    </p:spTree>
    <p:extLst>
      <p:ext uri="{BB962C8B-B14F-4D97-AF65-F5344CB8AC3E}">
        <p14:creationId xmlns:p14="http://schemas.microsoft.com/office/powerpoint/2010/main" val="2272291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D8171E-AABD-48F3-B776-A62578CD6C16}" type="datetimeFigureOut">
              <a:rPr lang="en-US" smtClean="0"/>
              <a:t>8/25/2017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F8A3B-8236-4F0D-9917-AB84C9041752}" type="slidenum">
              <a:rPr lang="en-US" smtClean="0"/>
              <a:t>‹#›</a:t>
            </a:fld>
            <a:endParaRPr lang="en-US"/>
          </a:p>
        </p:txBody>
      </p:sp>
    </p:spTree>
    <p:extLst>
      <p:ext uri="{BB962C8B-B14F-4D97-AF65-F5344CB8AC3E}">
        <p14:creationId xmlns:p14="http://schemas.microsoft.com/office/powerpoint/2010/main" val="389563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D8171E-AABD-48F3-B776-A62578CD6C16}" type="datetimeFigureOut">
              <a:rPr lang="en-US" smtClean="0"/>
              <a:t>8/25/2017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F8A3B-8236-4F0D-9917-AB84C9041752}" type="slidenum">
              <a:rPr lang="en-US" smtClean="0"/>
              <a:t>‹#›</a:t>
            </a:fld>
            <a:endParaRPr lang="en-US"/>
          </a:p>
        </p:txBody>
      </p:sp>
    </p:spTree>
    <p:extLst>
      <p:ext uri="{BB962C8B-B14F-4D97-AF65-F5344CB8AC3E}">
        <p14:creationId xmlns:p14="http://schemas.microsoft.com/office/powerpoint/2010/main" val="4080899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8171E-AABD-48F3-B776-A62578CD6C16}" type="datetimeFigureOut">
              <a:rPr lang="en-US" smtClean="0"/>
              <a:t>8/25/2017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F8A3B-8236-4F0D-9917-AB84C9041752}" type="slidenum">
              <a:rPr lang="en-US" smtClean="0"/>
              <a:t>‹#›</a:t>
            </a:fld>
            <a:endParaRPr lang="en-US"/>
          </a:p>
        </p:txBody>
      </p:sp>
    </p:spTree>
    <p:extLst>
      <p:ext uri="{BB962C8B-B14F-4D97-AF65-F5344CB8AC3E}">
        <p14:creationId xmlns:p14="http://schemas.microsoft.com/office/powerpoint/2010/main" val="2976568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38184" y="1960605"/>
            <a:ext cx="4530811" cy="1862048"/>
          </a:xfrm>
          <a:prstGeom prst="rect">
            <a:avLst/>
          </a:prstGeom>
          <a:noFill/>
        </p:spPr>
        <p:txBody>
          <a:bodyPr wrap="square" rtlCol="0">
            <a:spAutoFit/>
          </a:bodyPr>
          <a:lstStyle/>
          <a:p>
            <a:pPr algn="ctr"/>
            <a:r>
              <a:rPr lang="en-US" sz="11500" dirty="0" smtClean="0">
                <a:solidFill>
                  <a:srgbClr val="5A2A03"/>
                </a:solidFill>
                <a:latin typeface="Great Vibes" panose="02000507080000020002" pitchFamily="2" charset="0"/>
              </a:rPr>
              <a:t>Moses’</a:t>
            </a:r>
            <a:endParaRPr lang="en-US" sz="5400" dirty="0">
              <a:solidFill>
                <a:srgbClr val="5A2A03"/>
              </a:solidFill>
              <a:latin typeface="Great Vibes" panose="02000507080000020002" pitchFamily="2" charset="0"/>
            </a:endParaRPr>
          </a:p>
        </p:txBody>
      </p:sp>
      <p:sp>
        <p:nvSpPr>
          <p:cNvPr id="3" name="TextBox 2"/>
          <p:cNvSpPr txBox="1"/>
          <p:nvPr/>
        </p:nvSpPr>
        <p:spPr>
          <a:xfrm>
            <a:off x="3068595" y="2974007"/>
            <a:ext cx="4530811" cy="1862048"/>
          </a:xfrm>
          <a:prstGeom prst="rect">
            <a:avLst/>
          </a:prstGeom>
          <a:noFill/>
        </p:spPr>
        <p:txBody>
          <a:bodyPr wrap="square" rtlCol="0">
            <a:spAutoFit/>
          </a:bodyPr>
          <a:lstStyle/>
          <a:p>
            <a:pPr algn="ctr"/>
            <a:r>
              <a:rPr lang="en-US" sz="11500" dirty="0" smtClean="0">
                <a:solidFill>
                  <a:srgbClr val="5A2A03"/>
                </a:solidFill>
                <a:latin typeface="Great Vibes" panose="02000507080000020002" pitchFamily="2" charset="0"/>
              </a:rPr>
              <a:t>Legacy</a:t>
            </a:r>
            <a:endParaRPr lang="en-US" sz="5400" dirty="0">
              <a:solidFill>
                <a:srgbClr val="5A2A03"/>
              </a:solidFill>
              <a:latin typeface="Great Vibes" panose="02000507080000020002" pitchFamily="2" charset="0"/>
            </a:endParaRPr>
          </a:p>
        </p:txBody>
      </p:sp>
      <p:sp>
        <p:nvSpPr>
          <p:cNvPr id="4" name="TextBox 3"/>
          <p:cNvSpPr txBox="1"/>
          <p:nvPr/>
        </p:nvSpPr>
        <p:spPr>
          <a:xfrm>
            <a:off x="1046206" y="4959178"/>
            <a:ext cx="7356388" cy="769441"/>
          </a:xfrm>
          <a:prstGeom prst="rect">
            <a:avLst/>
          </a:prstGeom>
          <a:noFill/>
        </p:spPr>
        <p:txBody>
          <a:bodyPr wrap="square" rtlCol="0">
            <a:spAutoFit/>
          </a:bodyPr>
          <a:lstStyle/>
          <a:p>
            <a:pPr algn="ctr"/>
            <a:r>
              <a:rPr lang="en-US" sz="4400" dirty="0" smtClean="0">
                <a:solidFill>
                  <a:srgbClr val="FEF5D8"/>
                </a:solidFill>
                <a:latin typeface="Californian FB" panose="0207040306080B030204" pitchFamily="18" charset="0"/>
              </a:rPr>
              <a:t>Hebrews 11 – Deuteronomy 34</a:t>
            </a:r>
            <a:endParaRPr lang="en-US" sz="4400" dirty="0">
              <a:solidFill>
                <a:srgbClr val="FEF5D8"/>
              </a:solidFill>
              <a:latin typeface="Californian FB" panose="0207040306080B030204" pitchFamily="18" charset="0"/>
            </a:endParaRPr>
          </a:p>
        </p:txBody>
      </p:sp>
    </p:spTree>
    <p:extLst>
      <p:ext uri="{BB962C8B-B14F-4D97-AF65-F5344CB8AC3E}">
        <p14:creationId xmlns:p14="http://schemas.microsoft.com/office/powerpoint/2010/main" val="3149425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7178" y="1639330"/>
            <a:ext cx="8361405" cy="2308324"/>
          </a:xfrm>
          <a:prstGeom prst="rect">
            <a:avLst/>
          </a:prstGeom>
          <a:solidFill>
            <a:srgbClr val="FEF5D8">
              <a:alpha val="39000"/>
            </a:srgbClr>
          </a:solidFill>
        </p:spPr>
        <p:txBody>
          <a:bodyPr wrap="square" rtlCol="0">
            <a:spAutoFit/>
          </a:bodyPr>
          <a:lstStyle/>
          <a:p>
            <a:pPr algn="ctr"/>
            <a:r>
              <a:rPr lang="en-US" sz="7200" dirty="0" smtClean="0">
                <a:solidFill>
                  <a:srgbClr val="5A2A03"/>
                </a:solidFill>
                <a:latin typeface="Californian FB" panose="0207040306080B030204" pitchFamily="18" charset="0"/>
              </a:rPr>
              <a:t>Choices cannot be based on </a:t>
            </a:r>
            <a:r>
              <a:rPr lang="en-US" sz="7200" b="1" u="sng" dirty="0" smtClean="0">
                <a:solidFill>
                  <a:srgbClr val="5A2A03"/>
                </a:solidFill>
                <a:latin typeface="Californian FB" panose="0207040306080B030204" pitchFamily="18" charset="0"/>
              </a:rPr>
              <a:t>FEELINGS</a:t>
            </a:r>
            <a:r>
              <a:rPr lang="en-US" sz="7200" dirty="0" smtClean="0">
                <a:solidFill>
                  <a:srgbClr val="5A2A03"/>
                </a:solidFill>
                <a:latin typeface="Californian FB" panose="0207040306080B030204" pitchFamily="18" charset="0"/>
              </a:rPr>
              <a:t>.</a:t>
            </a:r>
            <a:endParaRPr lang="en-US" sz="7200" dirty="0">
              <a:solidFill>
                <a:srgbClr val="5A2A03"/>
              </a:solidFill>
              <a:latin typeface="Californian FB" panose="0207040306080B030204" pitchFamily="18" charset="0"/>
            </a:endParaRPr>
          </a:p>
        </p:txBody>
      </p:sp>
    </p:spTree>
    <p:extLst>
      <p:ext uri="{BB962C8B-B14F-4D97-AF65-F5344CB8AC3E}">
        <p14:creationId xmlns:p14="http://schemas.microsoft.com/office/powerpoint/2010/main" val="2262214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7178" y="1639330"/>
            <a:ext cx="8361405" cy="3416320"/>
          </a:xfrm>
          <a:prstGeom prst="rect">
            <a:avLst/>
          </a:prstGeom>
          <a:solidFill>
            <a:srgbClr val="FEF5D8">
              <a:alpha val="39000"/>
            </a:srgbClr>
          </a:solidFill>
        </p:spPr>
        <p:txBody>
          <a:bodyPr wrap="square" rtlCol="0">
            <a:spAutoFit/>
          </a:bodyPr>
          <a:lstStyle/>
          <a:p>
            <a:pPr algn="ctr"/>
            <a:r>
              <a:rPr lang="en-US" sz="7200" dirty="0" smtClean="0">
                <a:solidFill>
                  <a:srgbClr val="5A2A03"/>
                </a:solidFill>
                <a:latin typeface="Californian FB" panose="0207040306080B030204" pitchFamily="18" charset="0"/>
              </a:rPr>
              <a:t>Moses </a:t>
            </a:r>
            <a:r>
              <a:rPr lang="en-US" sz="7200" b="1" u="sng" dirty="0" smtClean="0">
                <a:solidFill>
                  <a:srgbClr val="5A2A03"/>
                </a:solidFill>
                <a:latin typeface="Californian FB" panose="0207040306080B030204" pitchFamily="18" charset="0"/>
              </a:rPr>
              <a:t>LEFT</a:t>
            </a:r>
            <a:r>
              <a:rPr lang="en-US" sz="7200" dirty="0" smtClean="0">
                <a:solidFill>
                  <a:srgbClr val="5A2A03"/>
                </a:solidFill>
                <a:latin typeface="Californian FB" panose="0207040306080B030204" pitchFamily="18" charset="0"/>
              </a:rPr>
              <a:t> the familiar and comfortable.</a:t>
            </a:r>
            <a:endParaRPr lang="en-US" sz="7200" dirty="0">
              <a:solidFill>
                <a:srgbClr val="5A2A03"/>
              </a:solidFill>
              <a:latin typeface="Californian FB" panose="0207040306080B030204" pitchFamily="18" charset="0"/>
            </a:endParaRPr>
          </a:p>
        </p:txBody>
      </p:sp>
    </p:spTree>
    <p:extLst>
      <p:ext uri="{BB962C8B-B14F-4D97-AF65-F5344CB8AC3E}">
        <p14:creationId xmlns:p14="http://schemas.microsoft.com/office/powerpoint/2010/main" val="1598221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7178" y="1639330"/>
            <a:ext cx="8361405" cy="1200329"/>
          </a:xfrm>
          <a:prstGeom prst="rect">
            <a:avLst/>
          </a:prstGeom>
          <a:solidFill>
            <a:srgbClr val="FEF5D8">
              <a:alpha val="39000"/>
            </a:srgbClr>
          </a:solidFill>
        </p:spPr>
        <p:txBody>
          <a:bodyPr wrap="square" rtlCol="0">
            <a:spAutoFit/>
          </a:bodyPr>
          <a:lstStyle/>
          <a:p>
            <a:pPr algn="ctr"/>
            <a:r>
              <a:rPr lang="en-US" sz="7200" dirty="0" smtClean="0">
                <a:solidFill>
                  <a:srgbClr val="5A2A03"/>
                </a:solidFill>
                <a:latin typeface="Californian FB" panose="0207040306080B030204" pitchFamily="18" charset="0"/>
              </a:rPr>
              <a:t>Moses </a:t>
            </a:r>
            <a:r>
              <a:rPr lang="en-US" sz="7200" b="1" u="sng" dirty="0" smtClean="0">
                <a:solidFill>
                  <a:srgbClr val="5A2A03"/>
                </a:solidFill>
                <a:latin typeface="Californian FB" panose="0207040306080B030204" pitchFamily="18" charset="0"/>
              </a:rPr>
              <a:t>DID</a:t>
            </a:r>
            <a:r>
              <a:rPr lang="en-US" sz="7200" dirty="0" smtClean="0">
                <a:solidFill>
                  <a:srgbClr val="5A2A03"/>
                </a:solidFill>
                <a:latin typeface="Californian FB" panose="0207040306080B030204" pitchFamily="18" charset="0"/>
              </a:rPr>
              <a:t>.</a:t>
            </a:r>
            <a:endParaRPr lang="en-US" sz="7200" dirty="0">
              <a:solidFill>
                <a:srgbClr val="5A2A03"/>
              </a:solidFill>
              <a:latin typeface="Californian FB" panose="0207040306080B030204" pitchFamily="18" charset="0"/>
            </a:endParaRPr>
          </a:p>
        </p:txBody>
      </p:sp>
    </p:spTree>
    <p:extLst>
      <p:ext uri="{BB962C8B-B14F-4D97-AF65-F5344CB8AC3E}">
        <p14:creationId xmlns:p14="http://schemas.microsoft.com/office/powerpoint/2010/main" val="875346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7178" y="1639330"/>
            <a:ext cx="8361405" cy="2308324"/>
          </a:xfrm>
          <a:prstGeom prst="rect">
            <a:avLst/>
          </a:prstGeom>
          <a:solidFill>
            <a:srgbClr val="FEF5D8">
              <a:alpha val="39000"/>
            </a:srgbClr>
          </a:solidFill>
        </p:spPr>
        <p:txBody>
          <a:bodyPr wrap="square" rtlCol="0">
            <a:spAutoFit/>
          </a:bodyPr>
          <a:lstStyle/>
          <a:p>
            <a:pPr algn="ctr"/>
            <a:r>
              <a:rPr lang="en-US" sz="7200" b="1" u="sng" dirty="0" smtClean="0">
                <a:solidFill>
                  <a:srgbClr val="5A2A03"/>
                </a:solidFill>
                <a:latin typeface="Californian FB" panose="0207040306080B030204" pitchFamily="18" charset="0"/>
              </a:rPr>
              <a:t>FAITH</a:t>
            </a:r>
            <a:r>
              <a:rPr lang="en-US" sz="7200" b="1" dirty="0" smtClean="0">
                <a:solidFill>
                  <a:srgbClr val="5A2A03"/>
                </a:solidFill>
                <a:latin typeface="Californian FB" panose="0207040306080B030204" pitchFamily="18" charset="0"/>
              </a:rPr>
              <a:t> </a:t>
            </a:r>
            <a:r>
              <a:rPr lang="en-US" sz="7200" dirty="0" smtClean="0">
                <a:solidFill>
                  <a:srgbClr val="5A2A03"/>
                </a:solidFill>
                <a:latin typeface="Californian FB" panose="0207040306080B030204" pitchFamily="18" charset="0"/>
              </a:rPr>
              <a:t>was </a:t>
            </a:r>
          </a:p>
          <a:p>
            <a:pPr algn="ctr"/>
            <a:r>
              <a:rPr lang="en-US" sz="7200" dirty="0" smtClean="0">
                <a:solidFill>
                  <a:srgbClr val="5A2A03"/>
                </a:solidFill>
                <a:latin typeface="Californian FB" panose="0207040306080B030204" pitchFamily="18" charset="0"/>
              </a:rPr>
              <a:t>his rock.</a:t>
            </a:r>
            <a:endParaRPr lang="en-US" sz="7200" dirty="0">
              <a:solidFill>
                <a:srgbClr val="5A2A03"/>
              </a:solidFill>
              <a:latin typeface="Californian FB" panose="0207040306080B030204" pitchFamily="18" charset="0"/>
            </a:endParaRPr>
          </a:p>
        </p:txBody>
      </p:sp>
    </p:spTree>
    <p:extLst>
      <p:ext uri="{BB962C8B-B14F-4D97-AF65-F5344CB8AC3E}">
        <p14:creationId xmlns:p14="http://schemas.microsoft.com/office/powerpoint/2010/main" val="415201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A2A03"/>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568" y="-17774"/>
            <a:ext cx="5948817" cy="6875774"/>
          </a:xfrm>
          <a:prstGeom prst="rect">
            <a:avLst/>
          </a:prstGeom>
        </p:spPr>
      </p:pic>
    </p:spTree>
    <p:extLst>
      <p:ext uri="{BB962C8B-B14F-4D97-AF65-F5344CB8AC3E}">
        <p14:creationId xmlns:p14="http://schemas.microsoft.com/office/powerpoint/2010/main" val="449045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829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00D00"/>
        </a:solidFill>
        <a:effectLst/>
      </p:bgPr>
    </p:bg>
    <p:spTree>
      <p:nvGrpSpPr>
        <p:cNvPr id="1" name=""/>
        <p:cNvGrpSpPr/>
        <p:nvPr/>
      </p:nvGrpSpPr>
      <p:grpSpPr>
        <a:xfrm>
          <a:off x="0" y="0"/>
          <a:ext cx="0" cy="0"/>
          <a:chOff x="0" y="0"/>
          <a:chExt cx="0" cy="0"/>
        </a:xfrm>
      </p:grpSpPr>
      <p:sp>
        <p:nvSpPr>
          <p:cNvPr id="2" name="TextBox 1"/>
          <p:cNvSpPr txBox="1"/>
          <p:nvPr/>
        </p:nvSpPr>
        <p:spPr>
          <a:xfrm>
            <a:off x="131805" y="123568"/>
            <a:ext cx="8888627" cy="5909310"/>
          </a:xfrm>
          <a:prstGeom prst="rect">
            <a:avLst/>
          </a:prstGeom>
          <a:noFill/>
        </p:spPr>
        <p:txBody>
          <a:bodyPr wrap="square" rtlCol="0">
            <a:spAutoFit/>
          </a:bodyPr>
          <a:lstStyle/>
          <a:p>
            <a:pPr algn="ctr"/>
            <a:r>
              <a:rPr lang="en-US" sz="5400" u="sng" dirty="0" smtClean="0">
                <a:solidFill>
                  <a:srgbClr val="FBD55B"/>
                </a:solidFill>
                <a:latin typeface="Californian FB" panose="0207040306080B030204" pitchFamily="18" charset="0"/>
              </a:rPr>
              <a:t>Deuteronomy 34:1-12</a:t>
            </a:r>
          </a:p>
          <a:p>
            <a:pPr algn="ctr"/>
            <a:r>
              <a:rPr lang="en-US" sz="5400" dirty="0">
                <a:solidFill>
                  <a:srgbClr val="FBD55B"/>
                </a:solidFill>
                <a:latin typeface="Californian FB" panose="0207040306080B030204" pitchFamily="18" charset="0"/>
              </a:rPr>
              <a:t>1</a:t>
            </a:r>
            <a:r>
              <a:rPr lang="en-US" sz="5400" dirty="0" smtClean="0">
                <a:solidFill>
                  <a:srgbClr val="FBD55B"/>
                </a:solidFill>
                <a:latin typeface="Californian FB" panose="0207040306080B030204" pitchFamily="18" charset="0"/>
              </a:rPr>
              <a:t>. </a:t>
            </a:r>
            <a:r>
              <a:rPr lang="en-US" sz="5400" dirty="0" smtClean="0">
                <a:solidFill>
                  <a:schemeClr val="bg1"/>
                </a:solidFill>
                <a:latin typeface="Californian FB" panose="0207040306080B030204" pitchFamily="18" charset="0"/>
              </a:rPr>
              <a:t>Then Moses went up from the plains of Moab to Mount Nebo, to the top of Pisgah, which is across from Jericho. And the Lord showed him all the land of Gilead as far as Dan,</a:t>
            </a:r>
            <a:endParaRPr lang="en-US" sz="5400" dirty="0">
              <a:solidFill>
                <a:srgbClr val="FEF5D8"/>
              </a:solidFill>
              <a:latin typeface="Californian FB" panose="0207040306080B030204" pitchFamily="18" charset="0"/>
            </a:endParaRPr>
          </a:p>
        </p:txBody>
      </p:sp>
    </p:spTree>
    <p:extLst>
      <p:ext uri="{BB962C8B-B14F-4D97-AF65-F5344CB8AC3E}">
        <p14:creationId xmlns:p14="http://schemas.microsoft.com/office/powerpoint/2010/main" val="2601493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00D00"/>
        </a:solidFill>
        <a:effectLst/>
      </p:bgPr>
    </p:bg>
    <p:spTree>
      <p:nvGrpSpPr>
        <p:cNvPr id="1" name=""/>
        <p:cNvGrpSpPr/>
        <p:nvPr/>
      </p:nvGrpSpPr>
      <p:grpSpPr>
        <a:xfrm>
          <a:off x="0" y="0"/>
          <a:ext cx="0" cy="0"/>
          <a:chOff x="0" y="0"/>
          <a:chExt cx="0" cy="0"/>
        </a:xfrm>
      </p:grpSpPr>
      <p:sp>
        <p:nvSpPr>
          <p:cNvPr id="2" name="TextBox 1"/>
          <p:cNvSpPr txBox="1"/>
          <p:nvPr/>
        </p:nvSpPr>
        <p:spPr>
          <a:xfrm>
            <a:off x="131805" y="123568"/>
            <a:ext cx="8888627" cy="4247317"/>
          </a:xfrm>
          <a:prstGeom prst="rect">
            <a:avLst/>
          </a:prstGeom>
          <a:noFill/>
        </p:spPr>
        <p:txBody>
          <a:bodyPr wrap="square" rtlCol="0">
            <a:spAutoFit/>
          </a:bodyPr>
          <a:lstStyle/>
          <a:p>
            <a:pPr algn="ctr"/>
            <a:r>
              <a:rPr lang="en-US" sz="5400" u="sng" dirty="0" smtClean="0">
                <a:solidFill>
                  <a:srgbClr val="FBD55B"/>
                </a:solidFill>
                <a:latin typeface="Californian FB" panose="0207040306080B030204" pitchFamily="18" charset="0"/>
              </a:rPr>
              <a:t>Deuteronomy 34:1-12</a:t>
            </a:r>
          </a:p>
          <a:p>
            <a:pPr algn="ctr"/>
            <a:r>
              <a:rPr lang="en-US" sz="5400" dirty="0" smtClean="0">
                <a:solidFill>
                  <a:srgbClr val="FBD55B"/>
                </a:solidFill>
                <a:latin typeface="Californian FB" panose="0207040306080B030204" pitchFamily="18" charset="0"/>
              </a:rPr>
              <a:t>2. </a:t>
            </a:r>
            <a:r>
              <a:rPr lang="en-US" sz="5400" dirty="0" smtClean="0">
                <a:solidFill>
                  <a:schemeClr val="bg1"/>
                </a:solidFill>
                <a:latin typeface="Californian FB" panose="0207040306080B030204" pitchFamily="18" charset="0"/>
              </a:rPr>
              <a:t>all Naphtali and the land of Ephraim and Manasseh, all the land of Judah as far as the Western Sea,</a:t>
            </a:r>
            <a:endParaRPr lang="en-US" sz="5400" dirty="0">
              <a:solidFill>
                <a:srgbClr val="FEF5D8"/>
              </a:solidFill>
              <a:latin typeface="Californian FB" panose="0207040306080B030204" pitchFamily="18" charset="0"/>
            </a:endParaRPr>
          </a:p>
        </p:txBody>
      </p:sp>
    </p:spTree>
    <p:extLst>
      <p:ext uri="{BB962C8B-B14F-4D97-AF65-F5344CB8AC3E}">
        <p14:creationId xmlns:p14="http://schemas.microsoft.com/office/powerpoint/2010/main" val="2682686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00D00"/>
        </a:solidFill>
        <a:effectLst/>
      </p:bgPr>
    </p:bg>
    <p:spTree>
      <p:nvGrpSpPr>
        <p:cNvPr id="1" name=""/>
        <p:cNvGrpSpPr/>
        <p:nvPr/>
      </p:nvGrpSpPr>
      <p:grpSpPr>
        <a:xfrm>
          <a:off x="0" y="0"/>
          <a:ext cx="0" cy="0"/>
          <a:chOff x="0" y="0"/>
          <a:chExt cx="0" cy="0"/>
        </a:xfrm>
      </p:grpSpPr>
      <p:sp>
        <p:nvSpPr>
          <p:cNvPr id="2" name="TextBox 1"/>
          <p:cNvSpPr txBox="1"/>
          <p:nvPr/>
        </p:nvSpPr>
        <p:spPr>
          <a:xfrm>
            <a:off x="131805" y="123568"/>
            <a:ext cx="8888627" cy="3416320"/>
          </a:xfrm>
          <a:prstGeom prst="rect">
            <a:avLst/>
          </a:prstGeom>
          <a:noFill/>
        </p:spPr>
        <p:txBody>
          <a:bodyPr wrap="square" rtlCol="0">
            <a:spAutoFit/>
          </a:bodyPr>
          <a:lstStyle/>
          <a:p>
            <a:pPr algn="ctr"/>
            <a:r>
              <a:rPr lang="en-US" sz="5400" u="sng" dirty="0" smtClean="0">
                <a:solidFill>
                  <a:srgbClr val="FBD55B"/>
                </a:solidFill>
                <a:latin typeface="Californian FB" panose="0207040306080B030204" pitchFamily="18" charset="0"/>
              </a:rPr>
              <a:t>Deuteronomy 34:1-12</a:t>
            </a:r>
          </a:p>
          <a:p>
            <a:pPr algn="ctr"/>
            <a:r>
              <a:rPr lang="en-US" sz="5400" dirty="0">
                <a:solidFill>
                  <a:srgbClr val="FBD55B"/>
                </a:solidFill>
                <a:latin typeface="Californian FB" panose="0207040306080B030204" pitchFamily="18" charset="0"/>
              </a:rPr>
              <a:t>3</a:t>
            </a:r>
            <a:r>
              <a:rPr lang="en-US" sz="5400" dirty="0" smtClean="0">
                <a:solidFill>
                  <a:srgbClr val="FBD55B"/>
                </a:solidFill>
                <a:latin typeface="Californian FB" panose="0207040306080B030204" pitchFamily="18" charset="0"/>
              </a:rPr>
              <a:t>. </a:t>
            </a:r>
            <a:r>
              <a:rPr lang="en-US" sz="5400" dirty="0" smtClean="0">
                <a:solidFill>
                  <a:schemeClr val="bg1"/>
                </a:solidFill>
                <a:latin typeface="Californian FB" panose="0207040306080B030204" pitchFamily="18" charset="0"/>
              </a:rPr>
              <a:t>the South, and the plain of the Valley of Jericho, the city of palm trees, as far as </a:t>
            </a:r>
            <a:r>
              <a:rPr lang="en-US" sz="5400" dirty="0" err="1" smtClean="0">
                <a:solidFill>
                  <a:schemeClr val="bg1"/>
                </a:solidFill>
                <a:latin typeface="Californian FB" panose="0207040306080B030204" pitchFamily="18" charset="0"/>
              </a:rPr>
              <a:t>Zoar</a:t>
            </a:r>
            <a:r>
              <a:rPr lang="en-US" sz="5400" dirty="0" smtClean="0">
                <a:solidFill>
                  <a:schemeClr val="bg1"/>
                </a:solidFill>
                <a:latin typeface="Californian FB" panose="0207040306080B030204" pitchFamily="18" charset="0"/>
              </a:rPr>
              <a:t>.</a:t>
            </a:r>
            <a:endParaRPr lang="en-US" sz="5400" dirty="0">
              <a:solidFill>
                <a:srgbClr val="FEF5D8"/>
              </a:solidFill>
              <a:latin typeface="Californian FB" panose="0207040306080B030204" pitchFamily="18" charset="0"/>
            </a:endParaRPr>
          </a:p>
        </p:txBody>
      </p:sp>
    </p:spTree>
    <p:extLst>
      <p:ext uri="{BB962C8B-B14F-4D97-AF65-F5344CB8AC3E}">
        <p14:creationId xmlns:p14="http://schemas.microsoft.com/office/powerpoint/2010/main" val="2075376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00D00"/>
        </a:solidFill>
        <a:effectLst/>
      </p:bgPr>
    </p:bg>
    <p:spTree>
      <p:nvGrpSpPr>
        <p:cNvPr id="1" name=""/>
        <p:cNvGrpSpPr/>
        <p:nvPr/>
      </p:nvGrpSpPr>
      <p:grpSpPr>
        <a:xfrm>
          <a:off x="0" y="0"/>
          <a:ext cx="0" cy="0"/>
          <a:chOff x="0" y="0"/>
          <a:chExt cx="0" cy="0"/>
        </a:xfrm>
      </p:grpSpPr>
      <p:sp>
        <p:nvSpPr>
          <p:cNvPr id="2" name="TextBox 1"/>
          <p:cNvSpPr txBox="1"/>
          <p:nvPr/>
        </p:nvSpPr>
        <p:spPr>
          <a:xfrm>
            <a:off x="131805" y="123568"/>
            <a:ext cx="8888627" cy="6309420"/>
          </a:xfrm>
          <a:prstGeom prst="rect">
            <a:avLst/>
          </a:prstGeom>
          <a:noFill/>
        </p:spPr>
        <p:txBody>
          <a:bodyPr wrap="square" rtlCol="0">
            <a:spAutoFit/>
          </a:bodyPr>
          <a:lstStyle/>
          <a:p>
            <a:pPr algn="ctr"/>
            <a:r>
              <a:rPr lang="en-US" sz="5400" u="sng" dirty="0" smtClean="0">
                <a:solidFill>
                  <a:srgbClr val="FBD55B"/>
                </a:solidFill>
                <a:latin typeface="Californian FB" panose="0207040306080B030204" pitchFamily="18" charset="0"/>
              </a:rPr>
              <a:t>Deuteronomy 34:1-12</a:t>
            </a:r>
          </a:p>
          <a:p>
            <a:pPr algn="ctr"/>
            <a:r>
              <a:rPr lang="en-US" sz="5000" dirty="0" smtClean="0">
                <a:solidFill>
                  <a:srgbClr val="FBD55B"/>
                </a:solidFill>
                <a:latin typeface="Californian FB" panose="0207040306080B030204" pitchFamily="18" charset="0"/>
              </a:rPr>
              <a:t>4. </a:t>
            </a:r>
            <a:r>
              <a:rPr lang="en-US" sz="5000" dirty="0" smtClean="0">
                <a:solidFill>
                  <a:schemeClr val="bg1"/>
                </a:solidFill>
                <a:latin typeface="Californian FB" panose="0207040306080B030204" pitchFamily="18" charset="0"/>
              </a:rPr>
              <a:t>Then the Lord said to him, “This is the land of which I swore to give Abraham, Isaac, and Jacob, saying, ‘I will give it to your descendants.’ I have caused you to see it with your eyes, but you shall not cross over there.”</a:t>
            </a:r>
            <a:endParaRPr lang="en-US" sz="5000" dirty="0">
              <a:solidFill>
                <a:srgbClr val="FEF5D8"/>
              </a:solidFill>
              <a:latin typeface="Californian FB" panose="0207040306080B030204" pitchFamily="18" charset="0"/>
            </a:endParaRPr>
          </a:p>
        </p:txBody>
      </p:sp>
    </p:spTree>
    <p:extLst>
      <p:ext uri="{BB962C8B-B14F-4D97-AF65-F5344CB8AC3E}">
        <p14:creationId xmlns:p14="http://schemas.microsoft.com/office/powerpoint/2010/main" val="2729205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00D00"/>
        </a:solidFill>
        <a:effectLst/>
      </p:bgPr>
    </p:bg>
    <p:spTree>
      <p:nvGrpSpPr>
        <p:cNvPr id="1" name=""/>
        <p:cNvGrpSpPr/>
        <p:nvPr/>
      </p:nvGrpSpPr>
      <p:grpSpPr>
        <a:xfrm>
          <a:off x="0" y="0"/>
          <a:ext cx="0" cy="0"/>
          <a:chOff x="0" y="0"/>
          <a:chExt cx="0" cy="0"/>
        </a:xfrm>
      </p:grpSpPr>
      <p:sp>
        <p:nvSpPr>
          <p:cNvPr id="2" name="TextBox 1"/>
          <p:cNvSpPr txBox="1"/>
          <p:nvPr/>
        </p:nvSpPr>
        <p:spPr>
          <a:xfrm>
            <a:off x="131805" y="123568"/>
            <a:ext cx="8888627" cy="4247317"/>
          </a:xfrm>
          <a:prstGeom prst="rect">
            <a:avLst/>
          </a:prstGeom>
          <a:noFill/>
        </p:spPr>
        <p:txBody>
          <a:bodyPr wrap="square" rtlCol="0">
            <a:spAutoFit/>
          </a:bodyPr>
          <a:lstStyle/>
          <a:p>
            <a:pPr algn="ctr"/>
            <a:r>
              <a:rPr lang="en-US" sz="5400" u="sng" dirty="0" smtClean="0">
                <a:solidFill>
                  <a:srgbClr val="FBD55B"/>
                </a:solidFill>
                <a:latin typeface="Californian FB" panose="0207040306080B030204" pitchFamily="18" charset="0"/>
              </a:rPr>
              <a:t>Hebrews 11:25-28</a:t>
            </a:r>
          </a:p>
          <a:p>
            <a:pPr algn="ctr"/>
            <a:r>
              <a:rPr lang="en-US" sz="5400" dirty="0" smtClean="0">
                <a:solidFill>
                  <a:srgbClr val="FBD55B"/>
                </a:solidFill>
                <a:latin typeface="Californian FB" panose="0207040306080B030204" pitchFamily="18" charset="0"/>
              </a:rPr>
              <a:t>25. </a:t>
            </a:r>
            <a:r>
              <a:rPr lang="en-US" sz="5400" dirty="0" smtClean="0">
                <a:solidFill>
                  <a:schemeClr val="bg1"/>
                </a:solidFill>
                <a:latin typeface="Californian FB" panose="0207040306080B030204" pitchFamily="18" charset="0"/>
              </a:rPr>
              <a:t>choosing rather to suffer affliction with the people of God than to enjoy the passing pleasures of sin,</a:t>
            </a:r>
            <a:endParaRPr lang="en-US" sz="5400" dirty="0">
              <a:solidFill>
                <a:srgbClr val="FEF5D8"/>
              </a:solidFill>
              <a:latin typeface="Californian FB" panose="0207040306080B030204" pitchFamily="18" charset="0"/>
            </a:endParaRPr>
          </a:p>
        </p:txBody>
      </p:sp>
    </p:spTree>
    <p:extLst>
      <p:ext uri="{BB962C8B-B14F-4D97-AF65-F5344CB8AC3E}">
        <p14:creationId xmlns:p14="http://schemas.microsoft.com/office/powerpoint/2010/main" val="2244439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00D00"/>
        </a:solidFill>
        <a:effectLst/>
      </p:bgPr>
    </p:bg>
    <p:spTree>
      <p:nvGrpSpPr>
        <p:cNvPr id="1" name=""/>
        <p:cNvGrpSpPr/>
        <p:nvPr/>
      </p:nvGrpSpPr>
      <p:grpSpPr>
        <a:xfrm>
          <a:off x="0" y="0"/>
          <a:ext cx="0" cy="0"/>
          <a:chOff x="0" y="0"/>
          <a:chExt cx="0" cy="0"/>
        </a:xfrm>
      </p:grpSpPr>
      <p:sp>
        <p:nvSpPr>
          <p:cNvPr id="2" name="TextBox 1"/>
          <p:cNvSpPr txBox="1"/>
          <p:nvPr/>
        </p:nvSpPr>
        <p:spPr>
          <a:xfrm>
            <a:off x="131805" y="123568"/>
            <a:ext cx="8888627" cy="4247317"/>
          </a:xfrm>
          <a:prstGeom prst="rect">
            <a:avLst/>
          </a:prstGeom>
          <a:noFill/>
        </p:spPr>
        <p:txBody>
          <a:bodyPr wrap="square" rtlCol="0">
            <a:spAutoFit/>
          </a:bodyPr>
          <a:lstStyle/>
          <a:p>
            <a:pPr algn="ctr"/>
            <a:r>
              <a:rPr lang="en-US" sz="5400" u="sng" dirty="0" smtClean="0">
                <a:solidFill>
                  <a:srgbClr val="FBD55B"/>
                </a:solidFill>
                <a:latin typeface="Californian FB" panose="0207040306080B030204" pitchFamily="18" charset="0"/>
              </a:rPr>
              <a:t>Deuteronomy 34:1-12</a:t>
            </a:r>
          </a:p>
          <a:p>
            <a:pPr algn="ctr"/>
            <a:r>
              <a:rPr lang="en-US" sz="5400" dirty="0" smtClean="0">
                <a:solidFill>
                  <a:srgbClr val="FBD55B"/>
                </a:solidFill>
                <a:latin typeface="Californian FB" panose="0207040306080B030204" pitchFamily="18" charset="0"/>
              </a:rPr>
              <a:t>5. </a:t>
            </a:r>
            <a:r>
              <a:rPr lang="en-US" sz="5400" dirty="0" smtClean="0">
                <a:solidFill>
                  <a:schemeClr val="bg1"/>
                </a:solidFill>
                <a:latin typeface="Californian FB" panose="0207040306080B030204" pitchFamily="18" charset="0"/>
              </a:rPr>
              <a:t>So Moses the servant of the Lord died there in the land of Moab, according to the word of the Lord.</a:t>
            </a:r>
            <a:endParaRPr lang="en-US" sz="5400" dirty="0">
              <a:solidFill>
                <a:srgbClr val="FEF5D8"/>
              </a:solidFill>
              <a:latin typeface="Californian FB" panose="0207040306080B030204" pitchFamily="18" charset="0"/>
            </a:endParaRPr>
          </a:p>
        </p:txBody>
      </p:sp>
    </p:spTree>
    <p:extLst>
      <p:ext uri="{BB962C8B-B14F-4D97-AF65-F5344CB8AC3E}">
        <p14:creationId xmlns:p14="http://schemas.microsoft.com/office/powerpoint/2010/main" val="3802030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00D00"/>
        </a:solidFill>
        <a:effectLst/>
      </p:bgPr>
    </p:bg>
    <p:spTree>
      <p:nvGrpSpPr>
        <p:cNvPr id="1" name=""/>
        <p:cNvGrpSpPr/>
        <p:nvPr/>
      </p:nvGrpSpPr>
      <p:grpSpPr>
        <a:xfrm>
          <a:off x="0" y="0"/>
          <a:ext cx="0" cy="0"/>
          <a:chOff x="0" y="0"/>
          <a:chExt cx="0" cy="0"/>
        </a:xfrm>
      </p:grpSpPr>
      <p:sp>
        <p:nvSpPr>
          <p:cNvPr id="2" name="TextBox 1"/>
          <p:cNvSpPr txBox="1"/>
          <p:nvPr/>
        </p:nvSpPr>
        <p:spPr>
          <a:xfrm>
            <a:off x="131805" y="123568"/>
            <a:ext cx="8888627" cy="4247317"/>
          </a:xfrm>
          <a:prstGeom prst="rect">
            <a:avLst/>
          </a:prstGeom>
          <a:noFill/>
        </p:spPr>
        <p:txBody>
          <a:bodyPr wrap="square" rtlCol="0">
            <a:spAutoFit/>
          </a:bodyPr>
          <a:lstStyle/>
          <a:p>
            <a:pPr algn="ctr"/>
            <a:r>
              <a:rPr lang="en-US" sz="5400" u="sng" dirty="0" smtClean="0">
                <a:solidFill>
                  <a:srgbClr val="FBD55B"/>
                </a:solidFill>
                <a:latin typeface="Californian FB" panose="0207040306080B030204" pitchFamily="18" charset="0"/>
              </a:rPr>
              <a:t>Deuteronomy 34:1-12</a:t>
            </a:r>
          </a:p>
          <a:p>
            <a:pPr algn="ctr"/>
            <a:r>
              <a:rPr lang="en-US" sz="5400" dirty="0">
                <a:solidFill>
                  <a:srgbClr val="FBD55B"/>
                </a:solidFill>
                <a:latin typeface="Californian FB" panose="0207040306080B030204" pitchFamily="18" charset="0"/>
              </a:rPr>
              <a:t>6</a:t>
            </a:r>
            <a:r>
              <a:rPr lang="en-US" sz="5400" dirty="0" smtClean="0">
                <a:solidFill>
                  <a:srgbClr val="FBD55B"/>
                </a:solidFill>
                <a:latin typeface="Californian FB" panose="0207040306080B030204" pitchFamily="18" charset="0"/>
              </a:rPr>
              <a:t>. </a:t>
            </a:r>
            <a:r>
              <a:rPr lang="en-US" sz="5400" dirty="0" smtClean="0">
                <a:solidFill>
                  <a:schemeClr val="bg1"/>
                </a:solidFill>
                <a:latin typeface="Californian FB" panose="0207040306080B030204" pitchFamily="18" charset="0"/>
              </a:rPr>
              <a:t>And He buried him in a valley in the land of Moab, opposite Beth </a:t>
            </a:r>
            <a:r>
              <a:rPr lang="en-US" sz="5400" dirty="0" err="1" smtClean="0">
                <a:solidFill>
                  <a:schemeClr val="bg1"/>
                </a:solidFill>
                <a:latin typeface="Californian FB" panose="0207040306080B030204" pitchFamily="18" charset="0"/>
              </a:rPr>
              <a:t>Peor</a:t>
            </a:r>
            <a:r>
              <a:rPr lang="en-US" sz="5400" dirty="0" smtClean="0">
                <a:solidFill>
                  <a:schemeClr val="bg1"/>
                </a:solidFill>
                <a:latin typeface="Californian FB" panose="0207040306080B030204" pitchFamily="18" charset="0"/>
              </a:rPr>
              <a:t>; but no one knows his grave to this day.</a:t>
            </a:r>
            <a:endParaRPr lang="en-US" sz="5400" dirty="0">
              <a:solidFill>
                <a:srgbClr val="FEF5D8"/>
              </a:solidFill>
              <a:latin typeface="Californian FB" panose="0207040306080B030204" pitchFamily="18" charset="0"/>
            </a:endParaRPr>
          </a:p>
        </p:txBody>
      </p:sp>
    </p:spTree>
    <p:extLst>
      <p:ext uri="{BB962C8B-B14F-4D97-AF65-F5344CB8AC3E}">
        <p14:creationId xmlns:p14="http://schemas.microsoft.com/office/powerpoint/2010/main" val="3258761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00D00"/>
        </a:solidFill>
        <a:effectLst/>
      </p:bgPr>
    </p:bg>
    <p:spTree>
      <p:nvGrpSpPr>
        <p:cNvPr id="1" name=""/>
        <p:cNvGrpSpPr/>
        <p:nvPr/>
      </p:nvGrpSpPr>
      <p:grpSpPr>
        <a:xfrm>
          <a:off x="0" y="0"/>
          <a:ext cx="0" cy="0"/>
          <a:chOff x="0" y="0"/>
          <a:chExt cx="0" cy="0"/>
        </a:xfrm>
      </p:grpSpPr>
      <p:sp>
        <p:nvSpPr>
          <p:cNvPr id="2" name="TextBox 1"/>
          <p:cNvSpPr txBox="1"/>
          <p:nvPr/>
        </p:nvSpPr>
        <p:spPr>
          <a:xfrm>
            <a:off x="131805" y="123568"/>
            <a:ext cx="8888627" cy="4247317"/>
          </a:xfrm>
          <a:prstGeom prst="rect">
            <a:avLst/>
          </a:prstGeom>
          <a:noFill/>
        </p:spPr>
        <p:txBody>
          <a:bodyPr wrap="square" rtlCol="0">
            <a:spAutoFit/>
          </a:bodyPr>
          <a:lstStyle/>
          <a:p>
            <a:pPr algn="ctr"/>
            <a:r>
              <a:rPr lang="en-US" sz="5400" u="sng" dirty="0" smtClean="0">
                <a:solidFill>
                  <a:srgbClr val="FBD55B"/>
                </a:solidFill>
                <a:latin typeface="Californian FB" panose="0207040306080B030204" pitchFamily="18" charset="0"/>
              </a:rPr>
              <a:t>Deuteronomy 34:1-12</a:t>
            </a:r>
          </a:p>
          <a:p>
            <a:pPr algn="ctr"/>
            <a:r>
              <a:rPr lang="en-US" sz="5400" dirty="0" smtClean="0">
                <a:solidFill>
                  <a:srgbClr val="FBD55B"/>
                </a:solidFill>
                <a:latin typeface="Californian FB" panose="0207040306080B030204" pitchFamily="18" charset="0"/>
              </a:rPr>
              <a:t>7. </a:t>
            </a:r>
            <a:r>
              <a:rPr lang="en-US" sz="5400" dirty="0" smtClean="0">
                <a:solidFill>
                  <a:schemeClr val="bg1"/>
                </a:solidFill>
                <a:latin typeface="Californian FB" panose="0207040306080B030204" pitchFamily="18" charset="0"/>
              </a:rPr>
              <a:t>Moses was one hundred and twenty years old when he died. His eyes were not dim nor his natural vigor diminished.</a:t>
            </a:r>
            <a:endParaRPr lang="en-US" sz="5400" dirty="0">
              <a:solidFill>
                <a:srgbClr val="FEF5D8"/>
              </a:solidFill>
              <a:latin typeface="Californian FB" panose="0207040306080B030204" pitchFamily="18" charset="0"/>
            </a:endParaRPr>
          </a:p>
        </p:txBody>
      </p:sp>
    </p:spTree>
    <p:extLst>
      <p:ext uri="{BB962C8B-B14F-4D97-AF65-F5344CB8AC3E}">
        <p14:creationId xmlns:p14="http://schemas.microsoft.com/office/powerpoint/2010/main" val="3950848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00D00"/>
        </a:solidFill>
        <a:effectLst/>
      </p:bgPr>
    </p:bg>
    <p:spTree>
      <p:nvGrpSpPr>
        <p:cNvPr id="1" name=""/>
        <p:cNvGrpSpPr/>
        <p:nvPr/>
      </p:nvGrpSpPr>
      <p:grpSpPr>
        <a:xfrm>
          <a:off x="0" y="0"/>
          <a:ext cx="0" cy="0"/>
          <a:chOff x="0" y="0"/>
          <a:chExt cx="0" cy="0"/>
        </a:xfrm>
      </p:grpSpPr>
      <p:sp>
        <p:nvSpPr>
          <p:cNvPr id="2" name="TextBox 1"/>
          <p:cNvSpPr txBox="1"/>
          <p:nvPr/>
        </p:nvSpPr>
        <p:spPr>
          <a:xfrm>
            <a:off x="131805" y="123568"/>
            <a:ext cx="8888627" cy="5078313"/>
          </a:xfrm>
          <a:prstGeom prst="rect">
            <a:avLst/>
          </a:prstGeom>
          <a:noFill/>
        </p:spPr>
        <p:txBody>
          <a:bodyPr wrap="square" rtlCol="0">
            <a:spAutoFit/>
          </a:bodyPr>
          <a:lstStyle/>
          <a:p>
            <a:pPr algn="ctr"/>
            <a:r>
              <a:rPr lang="en-US" sz="5400" u="sng" dirty="0" smtClean="0">
                <a:solidFill>
                  <a:srgbClr val="FBD55B"/>
                </a:solidFill>
                <a:latin typeface="Californian FB" panose="0207040306080B030204" pitchFamily="18" charset="0"/>
              </a:rPr>
              <a:t>Deuteronomy 34:1-12</a:t>
            </a:r>
          </a:p>
          <a:p>
            <a:pPr algn="ctr"/>
            <a:r>
              <a:rPr lang="en-US" sz="5400" dirty="0">
                <a:solidFill>
                  <a:srgbClr val="FBD55B"/>
                </a:solidFill>
                <a:latin typeface="Californian FB" panose="0207040306080B030204" pitchFamily="18" charset="0"/>
              </a:rPr>
              <a:t>8</a:t>
            </a:r>
            <a:r>
              <a:rPr lang="en-US" sz="5400" dirty="0" smtClean="0">
                <a:solidFill>
                  <a:srgbClr val="FBD55B"/>
                </a:solidFill>
                <a:latin typeface="Californian FB" panose="0207040306080B030204" pitchFamily="18" charset="0"/>
              </a:rPr>
              <a:t>. </a:t>
            </a:r>
            <a:r>
              <a:rPr lang="en-US" sz="5400" dirty="0" smtClean="0">
                <a:solidFill>
                  <a:schemeClr val="bg1"/>
                </a:solidFill>
                <a:latin typeface="Californian FB" panose="0207040306080B030204" pitchFamily="18" charset="0"/>
              </a:rPr>
              <a:t>And the children of Israel wept for Moses in the plains of Moab thirty days. So the days of weeping and mourning for Moses ended.</a:t>
            </a:r>
            <a:endParaRPr lang="en-US" sz="5400" dirty="0">
              <a:solidFill>
                <a:srgbClr val="FEF5D8"/>
              </a:solidFill>
              <a:latin typeface="Californian FB" panose="0207040306080B030204" pitchFamily="18" charset="0"/>
            </a:endParaRPr>
          </a:p>
        </p:txBody>
      </p:sp>
    </p:spTree>
    <p:extLst>
      <p:ext uri="{BB962C8B-B14F-4D97-AF65-F5344CB8AC3E}">
        <p14:creationId xmlns:p14="http://schemas.microsoft.com/office/powerpoint/2010/main" val="475698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00D00"/>
        </a:solidFill>
        <a:effectLst/>
      </p:bgPr>
    </p:bg>
    <p:spTree>
      <p:nvGrpSpPr>
        <p:cNvPr id="1" name=""/>
        <p:cNvGrpSpPr/>
        <p:nvPr/>
      </p:nvGrpSpPr>
      <p:grpSpPr>
        <a:xfrm>
          <a:off x="0" y="0"/>
          <a:ext cx="0" cy="0"/>
          <a:chOff x="0" y="0"/>
          <a:chExt cx="0" cy="0"/>
        </a:xfrm>
      </p:grpSpPr>
      <p:sp>
        <p:nvSpPr>
          <p:cNvPr id="2" name="TextBox 1"/>
          <p:cNvSpPr txBox="1"/>
          <p:nvPr/>
        </p:nvSpPr>
        <p:spPr>
          <a:xfrm>
            <a:off x="131805" y="123568"/>
            <a:ext cx="8888627" cy="6740307"/>
          </a:xfrm>
          <a:prstGeom prst="rect">
            <a:avLst/>
          </a:prstGeom>
          <a:noFill/>
        </p:spPr>
        <p:txBody>
          <a:bodyPr wrap="square" rtlCol="0">
            <a:spAutoFit/>
          </a:bodyPr>
          <a:lstStyle/>
          <a:p>
            <a:pPr algn="ctr"/>
            <a:r>
              <a:rPr lang="en-US" sz="5400" u="sng" dirty="0" smtClean="0">
                <a:solidFill>
                  <a:srgbClr val="FBD55B"/>
                </a:solidFill>
                <a:latin typeface="Californian FB" panose="0207040306080B030204" pitchFamily="18" charset="0"/>
              </a:rPr>
              <a:t>Deuteronomy 34:1-12</a:t>
            </a:r>
          </a:p>
          <a:p>
            <a:pPr algn="ctr"/>
            <a:r>
              <a:rPr lang="en-US" sz="5400" dirty="0" smtClean="0">
                <a:solidFill>
                  <a:srgbClr val="FBD55B"/>
                </a:solidFill>
                <a:latin typeface="Californian FB" panose="0207040306080B030204" pitchFamily="18" charset="0"/>
              </a:rPr>
              <a:t>9. </a:t>
            </a:r>
            <a:r>
              <a:rPr lang="en-US" sz="5400" dirty="0" smtClean="0">
                <a:solidFill>
                  <a:schemeClr val="bg1"/>
                </a:solidFill>
                <a:latin typeface="Californian FB" panose="0207040306080B030204" pitchFamily="18" charset="0"/>
              </a:rPr>
              <a:t>Now Joshua the son of Nun was full of the spirit of wisdom, for Moses had laid his hands on him; so the children of Israel heeded him, and did as the Lord had commanded Moses.</a:t>
            </a:r>
            <a:endParaRPr lang="en-US" sz="5400" dirty="0">
              <a:solidFill>
                <a:srgbClr val="FEF5D8"/>
              </a:solidFill>
              <a:latin typeface="Californian FB" panose="0207040306080B030204" pitchFamily="18" charset="0"/>
            </a:endParaRPr>
          </a:p>
        </p:txBody>
      </p:sp>
    </p:spTree>
    <p:extLst>
      <p:ext uri="{BB962C8B-B14F-4D97-AF65-F5344CB8AC3E}">
        <p14:creationId xmlns:p14="http://schemas.microsoft.com/office/powerpoint/2010/main" val="22360952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00D00"/>
        </a:solidFill>
        <a:effectLst/>
      </p:bgPr>
    </p:bg>
    <p:spTree>
      <p:nvGrpSpPr>
        <p:cNvPr id="1" name=""/>
        <p:cNvGrpSpPr/>
        <p:nvPr/>
      </p:nvGrpSpPr>
      <p:grpSpPr>
        <a:xfrm>
          <a:off x="0" y="0"/>
          <a:ext cx="0" cy="0"/>
          <a:chOff x="0" y="0"/>
          <a:chExt cx="0" cy="0"/>
        </a:xfrm>
      </p:grpSpPr>
      <p:sp>
        <p:nvSpPr>
          <p:cNvPr id="2" name="TextBox 1"/>
          <p:cNvSpPr txBox="1"/>
          <p:nvPr/>
        </p:nvSpPr>
        <p:spPr>
          <a:xfrm>
            <a:off x="131805" y="123568"/>
            <a:ext cx="8888627" cy="4247317"/>
          </a:xfrm>
          <a:prstGeom prst="rect">
            <a:avLst/>
          </a:prstGeom>
          <a:noFill/>
        </p:spPr>
        <p:txBody>
          <a:bodyPr wrap="square" rtlCol="0">
            <a:spAutoFit/>
          </a:bodyPr>
          <a:lstStyle/>
          <a:p>
            <a:pPr algn="ctr"/>
            <a:r>
              <a:rPr lang="en-US" sz="5400" u="sng" dirty="0" smtClean="0">
                <a:solidFill>
                  <a:srgbClr val="FBD55B"/>
                </a:solidFill>
                <a:latin typeface="Californian FB" panose="0207040306080B030204" pitchFamily="18" charset="0"/>
              </a:rPr>
              <a:t>Deuteronomy 34:1-12</a:t>
            </a:r>
          </a:p>
          <a:p>
            <a:pPr algn="ctr"/>
            <a:r>
              <a:rPr lang="en-US" sz="5400" dirty="0" smtClean="0">
                <a:solidFill>
                  <a:srgbClr val="FBD55B"/>
                </a:solidFill>
                <a:latin typeface="Californian FB" panose="0207040306080B030204" pitchFamily="18" charset="0"/>
              </a:rPr>
              <a:t>10. </a:t>
            </a:r>
            <a:r>
              <a:rPr lang="en-US" sz="5400" dirty="0" smtClean="0">
                <a:solidFill>
                  <a:schemeClr val="bg1"/>
                </a:solidFill>
                <a:latin typeface="Californian FB" panose="0207040306080B030204" pitchFamily="18" charset="0"/>
              </a:rPr>
              <a:t>But since then there has not arisen in Israel a prophet like Moses, whom the Lord knew face to face,</a:t>
            </a:r>
            <a:endParaRPr lang="en-US" sz="5400" dirty="0">
              <a:solidFill>
                <a:srgbClr val="FEF5D8"/>
              </a:solidFill>
              <a:latin typeface="Californian FB" panose="0207040306080B030204" pitchFamily="18" charset="0"/>
            </a:endParaRPr>
          </a:p>
        </p:txBody>
      </p:sp>
    </p:spTree>
    <p:extLst>
      <p:ext uri="{BB962C8B-B14F-4D97-AF65-F5344CB8AC3E}">
        <p14:creationId xmlns:p14="http://schemas.microsoft.com/office/powerpoint/2010/main" val="2081915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00D00"/>
        </a:solidFill>
        <a:effectLst/>
      </p:bgPr>
    </p:bg>
    <p:spTree>
      <p:nvGrpSpPr>
        <p:cNvPr id="1" name=""/>
        <p:cNvGrpSpPr/>
        <p:nvPr/>
      </p:nvGrpSpPr>
      <p:grpSpPr>
        <a:xfrm>
          <a:off x="0" y="0"/>
          <a:ext cx="0" cy="0"/>
          <a:chOff x="0" y="0"/>
          <a:chExt cx="0" cy="0"/>
        </a:xfrm>
      </p:grpSpPr>
      <p:sp>
        <p:nvSpPr>
          <p:cNvPr id="2" name="TextBox 1"/>
          <p:cNvSpPr txBox="1"/>
          <p:nvPr/>
        </p:nvSpPr>
        <p:spPr>
          <a:xfrm>
            <a:off x="131805" y="123568"/>
            <a:ext cx="8888627" cy="5078313"/>
          </a:xfrm>
          <a:prstGeom prst="rect">
            <a:avLst/>
          </a:prstGeom>
          <a:noFill/>
        </p:spPr>
        <p:txBody>
          <a:bodyPr wrap="square" rtlCol="0">
            <a:spAutoFit/>
          </a:bodyPr>
          <a:lstStyle/>
          <a:p>
            <a:pPr algn="ctr"/>
            <a:r>
              <a:rPr lang="en-US" sz="5400" u="sng" dirty="0" smtClean="0">
                <a:solidFill>
                  <a:srgbClr val="FBD55B"/>
                </a:solidFill>
                <a:latin typeface="Californian FB" panose="0207040306080B030204" pitchFamily="18" charset="0"/>
              </a:rPr>
              <a:t>Deuteronomy 34:1-12</a:t>
            </a:r>
          </a:p>
          <a:p>
            <a:pPr algn="ctr"/>
            <a:r>
              <a:rPr lang="en-US" sz="5400" dirty="0" smtClean="0">
                <a:solidFill>
                  <a:srgbClr val="FBD55B"/>
                </a:solidFill>
                <a:latin typeface="Californian FB" panose="0207040306080B030204" pitchFamily="18" charset="0"/>
              </a:rPr>
              <a:t>11. </a:t>
            </a:r>
            <a:r>
              <a:rPr lang="en-US" sz="5400" dirty="0" smtClean="0">
                <a:solidFill>
                  <a:schemeClr val="bg1"/>
                </a:solidFill>
                <a:latin typeface="Californian FB" panose="0207040306080B030204" pitchFamily="18" charset="0"/>
              </a:rPr>
              <a:t>in all the signs and wonders which the Lord sent him to do in the land of Egypt, before Pharaoh, before all his servants, and in all his land,</a:t>
            </a:r>
            <a:endParaRPr lang="en-US" sz="5400" dirty="0">
              <a:solidFill>
                <a:srgbClr val="FEF5D8"/>
              </a:solidFill>
              <a:latin typeface="Californian FB" panose="0207040306080B030204" pitchFamily="18" charset="0"/>
            </a:endParaRPr>
          </a:p>
        </p:txBody>
      </p:sp>
    </p:spTree>
    <p:extLst>
      <p:ext uri="{BB962C8B-B14F-4D97-AF65-F5344CB8AC3E}">
        <p14:creationId xmlns:p14="http://schemas.microsoft.com/office/powerpoint/2010/main" val="3706613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00D00"/>
        </a:solidFill>
        <a:effectLst/>
      </p:bgPr>
    </p:bg>
    <p:spTree>
      <p:nvGrpSpPr>
        <p:cNvPr id="1" name=""/>
        <p:cNvGrpSpPr/>
        <p:nvPr/>
      </p:nvGrpSpPr>
      <p:grpSpPr>
        <a:xfrm>
          <a:off x="0" y="0"/>
          <a:ext cx="0" cy="0"/>
          <a:chOff x="0" y="0"/>
          <a:chExt cx="0" cy="0"/>
        </a:xfrm>
      </p:grpSpPr>
      <p:sp>
        <p:nvSpPr>
          <p:cNvPr id="2" name="TextBox 1"/>
          <p:cNvSpPr txBox="1"/>
          <p:nvPr/>
        </p:nvSpPr>
        <p:spPr>
          <a:xfrm>
            <a:off x="131805" y="123568"/>
            <a:ext cx="8888627" cy="4247317"/>
          </a:xfrm>
          <a:prstGeom prst="rect">
            <a:avLst/>
          </a:prstGeom>
          <a:noFill/>
        </p:spPr>
        <p:txBody>
          <a:bodyPr wrap="square" rtlCol="0">
            <a:spAutoFit/>
          </a:bodyPr>
          <a:lstStyle/>
          <a:p>
            <a:pPr algn="ctr"/>
            <a:r>
              <a:rPr lang="en-US" sz="5400" u="sng" dirty="0" smtClean="0">
                <a:solidFill>
                  <a:srgbClr val="FBD55B"/>
                </a:solidFill>
                <a:latin typeface="Californian FB" panose="0207040306080B030204" pitchFamily="18" charset="0"/>
              </a:rPr>
              <a:t>Deuteronomy 34:1-12</a:t>
            </a:r>
          </a:p>
          <a:p>
            <a:pPr algn="ctr"/>
            <a:r>
              <a:rPr lang="en-US" sz="5400" dirty="0" smtClean="0">
                <a:solidFill>
                  <a:srgbClr val="FBD55B"/>
                </a:solidFill>
                <a:latin typeface="Californian FB" panose="0207040306080B030204" pitchFamily="18" charset="0"/>
              </a:rPr>
              <a:t>12. </a:t>
            </a:r>
            <a:r>
              <a:rPr lang="en-US" sz="5400" dirty="0" smtClean="0">
                <a:solidFill>
                  <a:schemeClr val="bg1"/>
                </a:solidFill>
                <a:latin typeface="Californian FB" panose="0207040306080B030204" pitchFamily="18" charset="0"/>
              </a:rPr>
              <a:t>and by all that mighty power and all the great terror which Moses performed in the sight of all Israel.</a:t>
            </a:r>
            <a:endParaRPr lang="en-US" sz="5400" dirty="0">
              <a:solidFill>
                <a:srgbClr val="FEF5D8"/>
              </a:solidFill>
              <a:latin typeface="Californian FB" panose="0207040306080B030204" pitchFamily="18" charset="0"/>
            </a:endParaRPr>
          </a:p>
        </p:txBody>
      </p:sp>
    </p:spTree>
    <p:extLst>
      <p:ext uri="{BB962C8B-B14F-4D97-AF65-F5344CB8AC3E}">
        <p14:creationId xmlns:p14="http://schemas.microsoft.com/office/powerpoint/2010/main" val="830829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00D00"/>
        </a:solidFill>
        <a:effectLst/>
      </p:bgPr>
    </p:bg>
    <p:spTree>
      <p:nvGrpSpPr>
        <p:cNvPr id="1" name=""/>
        <p:cNvGrpSpPr/>
        <p:nvPr/>
      </p:nvGrpSpPr>
      <p:grpSpPr>
        <a:xfrm>
          <a:off x="0" y="0"/>
          <a:ext cx="0" cy="0"/>
          <a:chOff x="0" y="0"/>
          <a:chExt cx="0" cy="0"/>
        </a:xfrm>
      </p:grpSpPr>
      <p:sp>
        <p:nvSpPr>
          <p:cNvPr id="2" name="TextBox 1"/>
          <p:cNvSpPr txBox="1"/>
          <p:nvPr/>
        </p:nvSpPr>
        <p:spPr>
          <a:xfrm>
            <a:off x="131805" y="123568"/>
            <a:ext cx="8888627" cy="2585323"/>
          </a:xfrm>
          <a:prstGeom prst="rect">
            <a:avLst/>
          </a:prstGeom>
          <a:noFill/>
        </p:spPr>
        <p:txBody>
          <a:bodyPr wrap="square" rtlCol="0">
            <a:spAutoFit/>
          </a:bodyPr>
          <a:lstStyle/>
          <a:p>
            <a:pPr algn="ctr"/>
            <a:r>
              <a:rPr lang="en-US" sz="5400" u="sng" dirty="0" smtClean="0">
                <a:solidFill>
                  <a:srgbClr val="FBD55B"/>
                </a:solidFill>
                <a:latin typeface="Californian FB" panose="0207040306080B030204" pitchFamily="18" charset="0"/>
              </a:rPr>
              <a:t>Philippians 1:21-22</a:t>
            </a:r>
          </a:p>
          <a:p>
            <a:pPr algn="ctr"/>
            <a:r>
              <a:rPr lang="en-US" sz="5400" dirty="0" smtClean="0">
                <a:solidFill>
                  <a:srgbClr val="FBD55B"/>
                </a:solidFill>
                <a:latin typeface="Californian FB" panose="0207040306080B030204" pitchFamily="18" charset="0"/>
              </a:rPr>
              <a:t>21. </a:t>
            </a:r>
            <a:r>
              <a:rPr lang="en-US" sz="5400" dirty="0" smtClean="0">
                <a:solidFill>
                  <a:schemeClr val="bg1"/>
                </a:solidFill>
                <a:latin typeface="Californian FB" panose="0207040306080B030204" pitchFamily="18" charset="0"/>
              </a:rPr>
              <a:t>For to me, to live is Christ, and to die is gain.</a:t>
            </a:r>
            <a:endParaRPr lang="en-US" sz="5400" dirty="0">
              <a:solidFill>
                <a:srgbClr val="FEF5D8"/>
              </a:solidFill>
              <a:latin typeface="Californian FB" panose="0207040306080B030204" pitchFamily="18" charset="0"/>
            </a:endParaRPr>
          </a:p>
        </p:txBody>
      </p:sp>
    </p:spTree>
    <p:extLst>
      <p:ext uri="{BB962C8B-B14F-4D97-AF65-F5344CB8AC3E}">
        <p14:creationId xmlns:p14="http://schemas.microsoft.com/office/powerpoint/2010/main" val="39829357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00D00"/>
        </a:solidFill>
        <a:effectLst/>
      </p:bgPr>
    </p:bg>
    <p:spTree>
      <p:nvGrpSpPr>
        <p:cNvPr id="1" name=""/>
        <p:cNvGrpSpPr/>
        <p:nvPr/>
      </p:nvGrpSpPr>
      <p:grpSpPr>
        <a:xfrm>
          <a:off x="0" y="0"/>
          <a:ext cx="0" cy="0"/>
          <a:chOff x="0" y="0"/>
          <a:chExt cx="0" cy="0"/>
        </a:xfrm>
      </p:grpSpPr>
      <p:sp>
        <p:nvSpPr>
          <p:cNvPr id="2" name="TextBox 1"/>
          <p:cNvSpPr txBox="1"/>
          <p:nvPr/>
        </p:nvSpPr>
        <p:spPr>
          <a:xfrm>
            <a:off x="131805" y="123568"/>
            <a:ext cx="8888627" cy="4247317"/>
          </a:xfrm>
          <a:prstGeom prst="rect">
            <a:avLst/>
          </a:prstGeom>
          <a:noFill/>
        </p:spPr>
        <p:txBody>
          <a:bodyPr wrap="square" rtlCol="0">
            <a:spAutoFit/>
          </a:bodyPr>
          <a:lstStyle/>
          <a:p>
            <a:pPr algn="ctr"/>
            <a:r>
              <a:rPr lang="en-US" sz="5400" u="sng" dirty="0" smtClean="0">
                <a:solidFill>
                  <a:srgbClr val="FBD55B"/>
                </a:solidFill>
                <a:latin typeface="Californian FB" panose="0207040306080B030204" pitchFamily="18" charset="0"/>
              </a:rPr>
              <a:t>Philippians 1:21-22</a:t>
            </a:r>
          </a:p>
          <a:p>
            <a:pPr algn="ctr"/>
            <a:r>
              <a:rPr lang="en-US" sz="5400" dirty="0" smtClean="0">
                <a:solidFill>
                  <a:srgbClr val="FBD55B"/>
                </a:solidFill>
                <a:latin typeface="Californian FB" panose="0207040306080B030204" pitchFamily="18" charset="0"/>
              </a:rPr>
              <a:t>22. </a:t>
            </a:r>
            <a:r>
              <a:rPr lang="en-US" sz="5400" dirty="0" smtClean="0">
                <a:solidFill>
                  <a:schemeClr val="bg1"/>
                </a:solidFill>
                <a:latin typeface="Californian FB" panose="0207040306080B030204" pitchFamily="18" charset="0"/>
              </a:rPr>
              <a:t>But if I live on in the flesh, this will mean fruit from my labor; yet what I shall choose I cannot tell.</a:t>
            </a:r>
            <a:endParaRPr lang="en-US" sz="5400" dirty="0">
              <a:solidFill>
                <a:srgbClr val="FEF5D8"/>
              </a:solidFill>
              <a:latin typeface="Californian FB" panose="0207040306080B030204" pitchFamily="18" charset="0"/>
            </a:endParaRPr>
          </a:p>
        </p:txBody>
      </p:sp>
    </p:spTree>
    <p:extLst>
      <p:ext uri="{BB962C8B-B14F-4D97-AF65-F5344CB8AC3E}">
        <p14:creationId xmlns:p14="http://schemas.microsoft.com/office/powerpoint/2010/main" val="2421518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00D00"/>
        </a:solidFill>
        <a:effectLst/>
      </p:bgPr>
    </p:bg>
    <p:spTree>
      <p:nvGrpSpPr>
        <p:cNvPr id="1" name=""/>
        <p:cNvGrpSpPr/>
        <p:nvPr/>
      </p:nvGrpSpPr>
      <p:grpSpPr>
        <a:xfrm>
          <a:off x="0" y="0"/>
          <a:ext cx="0" cy="0"/>
          <a:chOff x="0" y="0"/>
          <a:chExt cx="0" cy="0"/>
        </a:xfrm>
      </p:grpSpPr>
      <p:sp>
        <p:nvSpPr>
          <p:cNvPr id="2" name="TextBox 1"/>
          <p:cNvSpPr txBox="1"/>
          <p:nvPr/>
        </p:nvSpPr>
        <p:spPr>
          <a:xfrm>
            <a:off x="131805" y="123568"/>
            <a:ext cx="8888627" cy="4247317"/>
          </a:xfrm>
          <a:prstGeom prst="rect">
            <a:avLst/>
          </a:prstGeom>
          <a:noFill/>
        </p:spPr>
        <p:txBody>
          <a:bodyPr wrap="square" rtlCol="0">
            <a:spAutoFit/>
          </a:bodyPr>
          <a:lstStyle/>
          <a:p>
            <a:pPr algn="ctr"/>
            <a:r>
              <a:rPr lang="en-US" sz="5400" u="sng" dirty="0" smtClean="0">
                <a:solidFill>
                  <a:srgbClr val="FBD55B"/>
                </a:solidFill>
                <a:latin typeface="Californian FB" panose="0207040306080B030204" pitchFamily="18" charset="0"/>
              </a:rPr>
              <a:t>Hebrews 11:25-28</a:t>
            </a:r>
          </a:p>
          <a:p>
            <a:pPr algn="ctr"/>
            <a:r>
              <a:rPr lang="en-US" sz="5400" dirty="0" smtClean="0">
                <a:solidFill>
                  <a:srgbClr val="FBD55B"/>
                </a:solidFill>
                <a:latin typeface="Californian FB" panose="0207040306080B030204" pitchFamily="18" charset="0"/>
              </a:rPr>
              <a:t>26. </a:t>
            </a:r>
            <a:r>
              <a:rPr lang="en-US" sz="5400" dirty="0" smtClean="0">
                <a:solidFill>
                  <a:schemeClr val="bg1"/>
                </a:solidFill>
                <a:latin typeface="Californian FB" panose="0207040306080B030204" pitchFamily="18" charset="0"/>
              </a:rPr>
              <a:t>esteeming the reproach of Christ greater riches than the treasures in Egypt; for he looked to the reward.</a:t>
            </a:r>
            <a:endParaRPr lang="en-US" sz="5400" dirty="0">
              <a:solidFill>
                <a:srgbClr val="FEF5D8"/>
              </a:solidFill>
              <a:latin typeface="Californian FB" panose="0207040306080B030204" pitchFamily="18" charset="0"/>
            </a:endParaRPr>
          </a:p>
        </p:txBody>
      </p:sp>
    </p:spTree>
    <p:extLst>
      <p:ext uri="{BB962C8B-B14F-4D97-AF65-F5344CB8AC3E}">
        <p14:creationId xmlns:p14="http://schemas.microsoft.com/office/powerpoint/2010/main" val="753742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7178" y="1639330"/>
            <a:ext cx="8361405" cy="2308324"/>
          </a:xfrm>
          <a:prstGeom prst="rect">
            <a:avLst/>
          </a:prstGeom>
          <a:solidFill>
            <a:srgbClr val="FEF5D8">
              <a:alpha val="39000"/>
            </a:srgbClr>
          </a:solidFill>
        </p:spPr>
        <p:txBody>
          <a:bodyPr wrap="square" rtlCol="0">
            <a:spAutoFit/>
          </a:bodyPr>
          <a:lstStyle/>
          <a:p>
            <a:pPr algn="ctr"/>
            <a:r>
              <a:rPr lang="en-US" sz="7200" dirty="0" smtClean="0">
                <a:solidFill>
                  <a:srgbClr val="5A2A03"/>
                </a:solidFill>
                <a:latin typeface="Californian FB" panose="0207040306080B030204" pitchFamily="18" charset="0"/>
              </a:rPr>
              <a:t>Death puts things </a:t>
            </a:r>
          </a:p>
          <a:p>
            <a:pPr algn="ctr"/>
            <a:r>
              <a:rPr lang="en-US" sz="7200" dirty="0" smtClean="0">
                <a:solidFill>
                  <a:srgbClr val="5A2A03"/>
                </a:solidFill>
                <a:latin typeface="Californian FB" panose="0207040306080B030204" pitchFamily="18" charset="0"/>
              </a:rPr>
              <a:t>in </a:t>
            </a:r>
            <a:r>
              <a:rPr lang="en-US" sz="7200" b="1" u="sng" dirty="0" smtClean="0">
                <a:solidFill>
                  <a:srgbClr val="5A2A03"/>
                </a:solidFill>
                <a:latin typeface="Californian FB" panose="0207040306080B030204" pitchFamily="18" charset="0"/>
              </a:rPr>
              <a:t>PERSPECTIVE</a:t>
            </a:r>
            <a:r>
              <a:rPr lang="en-US" sz="7200" dirty="0" smtClean="0">
                <a:solidFill>
                  <a:srgbClr val="5A2A03"/>
                </a:solidFill>
                <a:latin typeface="Californian FB" panose="0207040306080B030204" pitchFamily="18" charset="0"/>
              </a:rPr>
              <a:t>.</a:t>
            </a:r>
            <a:endParaRPr lang="en-US" sz="7200" dirty="0">
              <a:solidFill>
                <a:srgbClr val="5A2A03"/>
              </a:solidFill>
              <a:latin typeface="Californian FB" panose="0207040306080B030204" pitchFamily="18" charset="0"/>
            </a:endParaRPr>
          </a:p>
        </p:txBody>
      </p:sp>
    </p:spTree>
    <p:extLst>
      <p:ext uri="{BB962C8B-B14F-4D97-AF65-F5344CB8AC3E}">
        <p14:creationId xmlns:p14="http://schemas.microsoft.com/office/powerpoint/2010/main" val="1472753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38184" y="1960605"/>
            <a:ext cx="4530811" cy="1862048"/>
          </a:xfrm>
          <a:prstGeom prst="rect">
            <a:avLst/>
          </a:prstGeom>
          <a:noFill/>
        </p:spPr>
        <p:txBody>
          <a:bodyPr wrap="square" rtlCol="0">
            <a:spAutoFit/>
          </a:bodyPr>
          <a:lstStyle/>
          <a:p>
            <a:pPr algn="ctr"/>
            <a:r>
              <a:rPr lang="en-US" sz="11500" dirty="0" smtClean="0">
                <a:solidFill>
                  <a:srgbClr val="5A2A03"/>
                </a:solidFill>
                <a:latin typeface="Great Vibes" panose="02000507080000020002" pitchFamily="2" charset="0"/>
              </a:rPr>
              <a:t>Moses’</a:t>
            </a:r>
            <a:endParaRPr lang="en-US" sz="5400" dirty="0">
              <a:solidFill>
                <a:srgbClr val="5A2A03"/>
              </a:solidFill>
              <a:latin typeface="Great Vibes" panose="02000507080000020002" pitchFamily="2" charset="0"/>
            </a:endParaRPr>
          </a:p>
        </p:txBody>
      </p:sp>
      <p:sp>
        <p:nvSpPr>
          <p:cNvPr id="3" name="TextBox 2"/>
          <p:cNvSpPr txBox="1"/>
          <p:nvPr/>
        </p:nvSpPr>
        <p:spPr>
          <a:xfrm>
            <a:off x="3068595" y="2974007"/>
            <a:ext cx="4530811" cy="1862048"/>
          </a:xfrm>
          <a:prstGeom prst="rect">
            <a:avLst/>
          </a:prstGeom>
          <a:noFill/>
        </p:spPr>
        <p:txBody>
          <a:bodyPr wrap="square" rtlCol="0">
            <a:spAutoFit/>
          </a:bodyPr>
          <a:lstStyle/>
          <a:p>
            <a:pPr algn="ctr"/>
            <a:r>
              <a:rPr lang="en-US" sz="11500" dirty="0" smtClean="0">
                <a:solidFill>
                  <a:srgbClr val="5A2A03"/>
                </a:solidFill>
                <a:latin typeface="Great Vibes" panose="02000507080000020002" pitchFamily="2" charset="0"/>
              </a:rPr>
              <a:t>Legacy</a:t>
            </a:r>
            <a:endParaRPr lang="en-US" sz="5400" dirty="0">
              <a:solidFill>
                <a:srgbClr val="5A2A03"/>
              </a:solidFill>
              <a:latin typeface="Great Vibes" panose="02000507080000020002" pitchFamily="2" charset="0"/>
            </a:endParaRPr>
          </a:p>
        </p:txBody>
      </p:sp>
      <p:sp>
        <p:nvSpPr>
          <p:cNvPr id="4" name="TextBox 3"/>
          <p:cNvSpPr txBox="1"/>
          <p:nvPr/>
        </p:nvSpPr>
        <p:spPr>
          <a:xfrm>
            <a:off x="1046206" y="4959178"/>
            <a:ext cx="7356388" cy="769441"/>
          </a:xfrm>
          <a:prstGeom prst="rect">
            <a:avLst/>
          </a:prstGeom>
          <a:noFill/>
        </p:spPr>
        <p:txBody>
          <a:bodyPr wrap="square" rtlCol="0">
            <a:spAutoFit/>
          </a:bodyPr>
          <a:lstStyle/>
          <a:p>
            <a:pPr algn="ctr"/>
            <a:r>
              <a:rPr lang="en-US" sz="4400" dirty="0" smtClean="0">
                <a:solidFill>
                  <a:srgbClr val="FEF5D8"/>
                </a:solidFill>
                <a:latin typeface="Californian FB" panose="0207040306080B030204" pitchFamily="18" charset="0"/>
              </a:rPr>
              <a:t>Hebrews 11 – Deuteronomy 34</a:t>
            </a:r>
            <a:endParaRPr lang="en-US" sz="4400" dirty="0">
              <a:solidFill>
                <a:srgbClr val="FEF5D8"/>
              </a:solidFill>
              <a:latin typeface="Californian FB" panose="0207040306080B030204" pitchFamily="18" charset="0"/>
            </a:endParaRPr>
          </a:p>
        </p:txBody>
      </p:sp>
    </p:spTree>
    <p:extLst>
      <p:ext uri="{BB962C8B-B14F-4D97-AF65-F5344CB8AC3E}">
        <p14:creationId xmlns:p14="http://schemas.microsoft.com/office/powerpoint/2010/main" val="809237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00D00"/>
        </a:solidFill>
        <a:effectLst/>
      </p:bgPr>
    </p:bg>
    <p:spTree>
      <p:nvGrpSpPr>
        <p:cNvPr id="1" name=""/>
        <p:cNvGrpSpPr/>
        <p:nvPr/>
      </p:nvGrpSpPr>
      <p:grpSpPr>
        <a:xfrm>
          <a:off x="0" y="0"/>
          <a:ext cx="0" cy="0"/>
          <a:chOff x="0" y="0"/>
          <a:chExt cx="0" cy="0"/>
        </a:xfrm>
      </p:grpSpPr>
      <p:sp>
        <p:nvSpPr>
          <p:cNvPr id="2" name="TextBox 1"/>
          <p:cNvSpPr txBox="1"/>
          <p:nvPr/>
        </p:nvSpPr>
        <p:spPr>
          <a:xfrm>
            <a:off x="131805" y="123568"/>
            <a:ext cx="8888627" cy="4247317"/>
          </a:xfrm>
          <a:prstGeom prst="rect">
            <a:avLst/>
          </a:prstGeom>
          <a:noFill/>
        </p:spPr>
        <p:txBody>
          <a:bodyPr wrap="square" rtlCol="0">
            <a:spAutoFit/>
          </a:bodyPr>
          <a:lstStyle/>
          <a:p>
            <a:pPr algn="ctr"/>
            <a:r>
              <a:rPr lang="en-US" sz="5400" u="sng" dirty="0" smtClean="0">
                <a:solidFill>
                  <a:srgbClr val="FBD55B"/>
                </a:solidFill>
                <a:latin typeface="Californian FB" panose="0207040306080B030204" pitchFamily="18" charset="0"/>
              </a:rPr>
              <a:t>Hebrews 11:25-28</a:t>
            </a:r>
          </a:p>
          <a:p>
            <a:pPr algn="ctr"/>
            <a:r>
              <a:rPr lang="en-US" sz="5400" dirty="0" smtClean="0">
                <a:solidFill>
                  <a:srgbClr val="FBD55B"/>
                </a:solidFill>
                <a:latin typeface="Californian FB" panose="0207040306080B030204" pitchFamily="18" charset="0"/>
              </a:rPr>
              <a:t>27. </a:t>
            </a:r>
            <a:r>
              <a:rPr lang="en-US" sz="5400" dirty="0" smtClean="0">
                <a:solidFill>
                  <a:schemeClr val="bg1"/>
                </a:solidFill>
                <a:latin typeface="Californian FB" panose="0207040306080B030204" pitchFamily="18" charset="0"/>
              </a:rPr>
              <a:t>By faith he forsook Egypt, not fearing the wrath of the king; for he endured as seeing Him who is invisible.</a:t>
            </a:r>
            <a:endParaRPr lang="en-US" sz="5400" dirty="0">
              <a:solidFill>
                <a:srgbClr val="FEF5D8"/>
              </a:solidFill>
              <a:latin typeface="Californian FB" panose="0207040306080B030204" pitchFamily="18" charset="0"/>
            </a:endParaRPr>
          </a:p>
        </p:txBody>
      </p:sp>
    </p:spTree>
    <p:extLst>
      <p:ext uri="{BB962C8B-B14F-4D97-AF65-F5344CB8AC3E}">
        <p14:creationId xmlns:p14="http://schemas.microsoft.com/office/powerpoint/2010/main" val="2458306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00D00"/>
        </a:solidFill>
        <a:effectLst/>
      </p:bgPr>
    </p:bg>
    <p:spTree>
      <p:nvGrpSpPr>
        <p:cNvPr id="1" name=""/>
        <p:cNvGrpSpPr/>
        <p:nvPr/>
      </p:nvGrpSpPr>
      <p:grpSpPr>
        <a:xfrm>
          <a:off x="0" y="0"/>
          <a:ext cx="0" cy="0"/>
          <a:chOff x="0" y="0"/>
          <a:chExt cx="0" cy="0"/>
        </a:xfrm>
      </p:grpSpPr>
      <p:sp>
        <p:nvSpPr>
          <p:cNvPr id="2" name="TextBox 1"/>
          <p:cNvSpPr txBox="1"/>
          <p:nvPr/>
        </p:nvSpPr>
        <p:spPr>
          <a:xfrm>
            <a:off x="131805" y="123568"/>
            <a:ext cx="8888627" cy="5078313"/>
          </a:xfrm>
          <a:prstGeom prst="rect">
            <a:avLst/>
          </a:prstGeom>
          <a:noFill/>
        </p:spPr>
        <p:txBody>
          <a:bodyPr wrap="square" rtlCol="0">
            <a:spAutoFit/>
          </a:bodyPr>
          <a:lstStyle/>
          <a:p>
            <a:pPr algn="ctr"/>
            <a:r>
              <a:rPr lang="en-US" sz="5400" u="sng" dirty="0" smtClean="0">
                <a:solidFill>
                  <a:srgbClr val="FBD55B"/>
                </a:solidFill>
                <a:latin typeface="Californian FB" panose="0207040306080B030204" pitchFamily="18" charset="0"/>
              </a:rPr>
              <a:t>Hebrews 11:25-28</a:t>
            </a:r>
          </a:p>
          <a:p>
            <a:pPr algn="ctr"/>
            <a:r>
              <a:rPr lang="en-US" sz="5400" dirty="0" smtClean="0">
                <a:solidFill>
                  <a:srgbClr val="FBD55B"/>
                </a:solidFill>
                <a:latin typeface="Californian FB" panose="0207040306080B030204" pitchFamily="18" charset="0"/>
              </a:rPr>
              <a:t>28. </a:t>
            </a:r>
            <a:r>
              <a:rPr lang="en-US" sz="5400" dirty="0" smtClean="0">
                <a:solidFill>
                  <a:schemeClr val="bg1"/>
                </a:solidFill>
                <a:latin typeface="Californian FB" panose="0207040306080B030204" pitchFamily="18" charset="0"/>
              </a:rPr>
              <a:t>By faith he kept the Passover and the sprinkling of blood, lest he who destroyed the firstborn should touch them.</a:t>
            </a:r>
            <a:endParaRPr lang="en-US" sz="5400" dirty="0">
              <a:solidFill>
                <a:srgbClr val="FEF5D8"/>
              </a:solidFill>
              <a:latin typeface="Californian FB" panose="0207040306080B030204" pitchFamily="18" charset="0"/>
            </a:endParaRPr>
          </a:p>
        </p:txBody>
      </p:sp>
    </p:spTree>
    <p:extLst>
      <p:ext uri="{BB962C8B-B14F-4D97-AF65-F5344CB8AC3E}">
        <p14:creationId xmlns:p14="http://schemas.microsoft.com/office/powerpoint/2010/main" val="1210637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7178" y="1639330"/>
            <a:ext cx="8361405" cy="3416320"/>
          </a:xfrm>
          <a:prstGeom prst="rect">
            <a:avLst/>
          </a:prstGeom>
          <a:solidFill>
            <a:srgbClr val="FEF5D8">
              <a:alpha val="39000"/>
            </a:srgbClr>
          </a:solidFill>
        </p:spPr>
        <p:txBody>
          <a:bodyPr wrap="square" rtlCol="0">
            <a:spAutoFit/>
          </a:bodyPr>
          <a:lstStyle/>
          <a:p>
            <a:pPr algn="ctr"/>
            <a:r>
              <a:rPr lang="en-US" sz="7200" dirty="0" smtClean="0">
                <a:solidFill>
                  <a:srgbClr val="5A2A03"/>
                </a:solidFill>
                <a:latin typeface="Californian FB" panose="0207040306080B030204" pitchFamily="18" charset="0"/>
              </a:rPr>
              <a:t>Moses </a:t>
            </a:r>
            <a:r>
              <a:rPr lang="en-US" sz="7200" b="1" u="sng" dirty="0" smtClean="0">
                <a:solidFill>
                  <a:srgbClr val="5A2A03"/>
                </a:solidFill>
                <a:latin typeface="Californian FB" panose="0207040306080B030204" pitchFamily="18" charset="0"/>
              </a:rPr>
              <a:t>REFUSED</a:t>
            </a:r>
          </a:p>
          <a:p>
            <a:pPr algn="ctr"/>
            <a:r>
              <a:rPr lang="en-US" sz="7200" dirty="0" smtClean="0">
                <a:solidFill>
                  <a:srgbClr val="5A2A03"/>
                </a:solidFill>
                <a:latin typeface="Californian FB" panose="0207040306080B030204" pitchFamily="18" charset="0"/>
              </a:rPr>
              <a:t>to compromise his commitment to God.</a:t>
            </a:r>
            <a:endParaRPr lang="en-US" sz="7200" dirty="0">
              <a:solidFill>
                <a:srgbClr val="5A2A03"/>
              </a:solidFill>
              <a:latin typeface="Californian FB" panose="0207040306080B030204" pitchFamily="18" charset="0"/>
            </a:endParaRPr>
          </a:p>
        </p:txBody>
      </p:sp>
    </p:spTree>
    <p:extLst>
      <p:ext uri="{BB962C8B-B14F-4D97-AF65-F5344CB8AC3E}">
        <p14:creationId xmlns:p14="http://schemas.microsoft.com/office/powerpoint/2010/main" val="1232887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77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7178" y="1639330"/>
            <a:ext cx="8361405" cy="3416320"/>
          </a:xfrm>
          <a:prstGeom prst="rect">
            <a:avLst/>
          </a:prstGeom>
          <a:solidFill>
            <a:srgbClr val="FEF5D8">
              <a:alpha val="39000"/>
            </a:srgbClr>
          </a:solidFill>
        </p:spPr>
        <p:txBody>
          <a:bodyPr wrap="square" rtlCol="0">
            <a:spAutoFit/>
          </a:bodyPr>
          <a:lstStyle/>
          <a:p>
            <a:pPr algn="ctr"/>
            <a:r>
              <a:rPr lang="en-US" sz="7200" dirty="0" smtClean="0">
                <a:solidFill>
                  <a:srgbClr val="5A2A03"/>
                </a:solidFill>
                <a:latin typeface="Californian FB" panose="0207040306080B030204" pitchFamily="18" charset="0"/>
              </a:rPr>
              <a:t>Makes a </a:t>
            </a:r>
            <a:r>
              <a:rPr lang="en-US" sz="7200" b="1" u="sng" dirty="0" smtClean="0">
                <a:solidFill>
                  <a:srgbClr val="5A2A03"/>
                </a:solidFill>
                <a:latin typeface="Californian FB" panose="0207040306080B030204" pitchFamily="18" charset="0"/>
              </a:rPr>
              <a:t>CHOICE</a:t>
            </a:r>
            <a:r>
              <a:rPr lang="en-US" sz="7200" dirty="0" smtClean="0">
                <a:solidFill>
                  <a:srgbClr val="5A2A03"/>
                </a:solidFill>
                <a:latin typeface="Californian FB" panose="0207040306080B030204" pitchFamily="18" charset="0"/>
              </a:rPr>
              <a:t> between </a:t>
            </a:r>
            <a:r>
              <a:rPr lang="en-US" sz="7200" b="1" u="sng" dirty="0" smtClean="0">
                <a:solidFill>
                  <a:srgbClr val="5A2A03"/>
                </a:solidFill>
                <a:latin typeface="Californian FB" panose="0207040306080B030204" pitchFamily="18" charset="0"/>
              </a:rPr>
              <a:t>SEEN</a:t>
            </a:r>
            <a:r>
              <a:rPr lang="en-US" sz="7200" dirty="0" smtClean="0">
                <a:solidFill>
                  <a:srgbClr val="5A2A03"/>
                </a:solidFill>
                <a:latin typeface="Californian FB" panose="0207040306080B030204" pitchFamily="18" charset="0"/>
              </a:rPr>
              <a:t> and </a:t>
            </a:r>
            <a:r>
              <a:rPr lang="en-US" sz="7200" b="1" u="sng" dirty="0" smtClean="0">
                <a:solidFill>
                  <a:srgbClr val="5A2A03"/>
                </a:solidFill>
                <a:latin typeface="Californian FB" panose="0207040306080B030204" pitchFamily="18" charset="0"/>
              </a:rPr>
              <a:t>UNSEEN</a:t>
            </a:r>
            <a:r>
              <a:rPr lang="en-US" sz="7200" dirty="0" smtClean="0">
                <a:solidFill>
                  <a:srgbClr val="5A2A03"/>
                </a:solidFill>
                <a:latin typeface="Californian FB" panose="0207040306080B030204" pitchFamily="18" charset="0"/>
              </a:rPr>
              <a:t>.</a:t>
            </a:r>
            <a:endParaRPr lang="en-US" sz="7200" dirty="0">
              <a:solidFill>
                <a:srgbClr val="5A2A03"/>
              </a:solidFill>
              <a:latin typeface="Californian FB" panose="0207040306080B030204" pitchFamily="18" charset="0"/>
            </a:endParaRPr>
          </a:p>
        </p:txBody>
      </p:sp>
    </p:spTree>
    <p:extLst>
      <p:ext uri="{BB962C8B-B14F-4D97-AF65-F5344CB8AC3E}">
        <p14:creationId xmlns:p14="http://schemas.microsoft.com/office/powerpoint/2010/main" val="4110533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00D00"/>
        </a:solidFill>
        <a:effectLst/>
      </p:bgPr>
    </p:bg>
    <p:spTree>
      <p:nvGrpSpPr>
        <p:cNvPr id="1" name=""/>
        <p:cNvGrpSpPr/>
        <p:nvPr/>
      </p:nvGrpSpPr>
      <p:grpSpPr>
        <a:xfrm>
          <a:off x="0" y="0"/>
          <a:ext cx="0" cy="0"/>
          <a:chOff x="0" y="0"/>
          <a:chExt cx="0" cy="0"/>
        </a:xfrm>
      </p:grpSpPr>
      <p:sp>
        <p:nvSpPr>
          <p:cNvPr id="2" name="TextBox 1"/>
          <p:cNvSpPr txBox="1"/>
          <p:nvPr/>
        </p:nvSpPr>
        <p:spPr>
          <a:xfrm>
            <a:off x="0" y="123568"/>
            <a:ext cx="9143999" cy="6463308"/>
          </a:xfrm>
          <a:prstGeom prst="rect">
            <a:avLst/>
          </a:prstGeom>
          <a:noFill/>
        </p:spPr>
        <p:txBody>
          <a:bodyPr wrap="square" rtlCol="0">
            <a:spAutoFit/>
          </a:bodyPr>
          <a:lstStyle/>
          <a:p>
            <a:pPr algn="ctr"/>
            <a:r>
              <a:rPr lang="en-US" sz="4600" u="sng" dirty="0" smtClean="0">
                <a:solidFill>
                  <a:srgbClr val="FBD55B"/>
                </a:solidFill>
                <a:latin typeface="Californian FB" panose="0207040306080B030204" pitchFamily="18" charset="0"/>
              </a:rPr>
              <a:t>Joshua 24:15</a:t>
            </a:r>
          </a:p>
          <a:p>
            <a:pPr algn="ctr"/>
            <a:r>
              <a:rPr lang="en-US" sz="4600" dirty="0" smtClean="0">
                <a:solidFill>
                  <a:schemeClr val="bg1"/>
                </a:solidFill>
                <a:latin typeface="Californian FB" panose="0207040306080B030204" pitchFamily="18" charset="0"/>
              </a:rPr>
              <a:t>And if it seems evil to you to serve the Lord, choose for yourselves this day whom you will serve, whether the gods which your fathers served that were on the other side of the River, or the gods of the Amorites, in whose land you dwell. But as for me and my house, we will serve the Lord.”</a:t>
            </a:r>
            <a:endParaRPr lang="en-US" sz="4600" dirty="0">
              <a:solidFill>
                <a:srgbClr val="FEF5D8"/>
              </a:solidFill>
              <a:latin typeface="Californian FB" panose="0207040306080B030204" pitchFamily="18" charset="0"/>
            </a:endParaRPr>
          </a:p>
        </p:txBody>
      </p:sp>
    </p:spTree>
    <p:extLst>
      <p:ext uri="{BB962C8B-B14F-4D97-AF65-F5344CB8AC3E}">
        <p14:creationId xmlns:p14="http://schemas.microsoft.com/office/powerpoint/2010/main" val="1746034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TotalTime>
  <Words>683</Words>
  <Application>Microsoft Office PowerPoint</Application>
  <PresentationFormat>On-screen Show (4:3)</PresentationFormat>
  <Paragraphs>54</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Californian FB</vt:lpstr>
      <vt:lpstr>Great Vibes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5</cp:revision>
  <dcterms:created xsi:type="dcterms:W3CDTF">2017-08-25T14:51:15Z</dcterms:created>
  <dcterms:modified xsi:type="dcterms:W3CDTF">2017-08-25T15:38:45Z</dcterms:modified>
</cp:coreProperties>
</file>