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58" r:id="rId3"/>
    <p:sldId id="259"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1" r:id="rId24"/>
    <p:sldId id="280" r:id="rId25"/>
    <p:sldId id="282" r:id="rId26"/>
    <p:sldId id="283" r:id="rId27"/>
    <p:sldId id="284" r:id="rId28"/>
    <p:sldId id="285" r:id="rId29"/>
    <p:sldId id="286" r:id="rId30"/>
    <p:sldId id="287" r:id="rId31"/>
    <p:sldId id="288" r:id="rId32"/>
    <p:sldId id="289" r:id="rId33"/>
    <p:sldId id="290" r:id="rId34"/>
    <p:sldId id="291" r:id="rId35"/>
    <p:sldId id="29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798AD4-9A53-4A42-8A5D-F5E500ACBAE3}"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4F6A4-6C13-4D84-A807-11956E411D55}" type="slidenum">
              <a:rPr lang="en-US" smtClean="0"/>
              <a:t>‹#›</a:t>
            </a:fld>
            <a:endParaRPr lang="en-US"/>
          </a:p>
        </p:txBody>
      </p:sp>
    </p:spTree>
    <p:extLst>
      <p:ext uri="{BB962C8B-B14F-4D97-AF65-F5344CB8AC3E}">
        <p14:creationId xmlns:p14="http://schemas.microsoft.com/office/powerpoint/2010/main" val="955112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798AD4-9A53-4A42-8A5D-F5E500ACBAE3}"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4F6A4-6C13-4D84-A807-11956E411D55}" type="slidenum">
              <a:rPr lang="en-US" smtClean="0"/>
              <a:t>‹#›</a:t>
            </a:fld>
            <a:endParaRPr lang="en-US"/>
          </a:p>
        </p:txBody>
      </p:sp>
    </p:spTree>
    <p:extLst>
      <p:ext uri="{BB962C8B-B14F-4D97-AF65-F5344CB8AC3E}">
        <p14:creationId xmlns:p14="http://schemas.microsoft.com/office/powerpoint/2010/main" val="632794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798AD4-9A53-4A42-8A5D-F5E500ACBAE3}"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4F6A4-6C13-4D84-A807-11956E411D55}" type="slidenum">
              <a:rPr lang="en-US" smtClean="0"/>
              <a:t>‹#›</a:t>
            </a:fld>
            <a:endParaRPr lang="en-US"/>
          </a:p>
        </p:txBody>
      </p:sp>
    </p:spTree>
    <p:extLst>
      <p:ext uri="{BB962C8B-B14F-4D97-AF65-F5344CB8AC3E}">
        <p14:creationId xmlns:p14="http://schemas.microsoft.com/office/powerpoint/2010/main" val="3634898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798AD4-9A53-4A42-8A5D-F5E500ACBAE3}"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4F6A4-6C13-4D84-A807-11956E411D55}" type="slidenum">
              <a:rPr lang="en-US" smtClean="0"/>
              <a:t>‹#›</a:t>
            </a:fld>
            <a:endParaRPr lang="en-US"/>
          </a:p>
        </p:txBody>
      </p:sp>
    </p:spTree>
    <p:extLst>
      <p:ext uri="{BB962C8B-B14F-4D97-AF65-F5344CB8AC3E}">
        <p14:creationId xmlns:p14="http://schemas.microsoft.com/office/powerpoint/2010/main" val="143227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798AD4-9A53-4A42-8A5D-F5E500ACBAE3}"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4F6A4-6C13-4D84-A807-11956E411D55}" type="slidenum">
              <a:rPr lang="en-US" smtClean="0"/>
              <a:t>‹#›</a:t>
            </a:fld>
            <a:endParaRPr lang="en-US"/>
          </a:p>
        </p:txBody>
      </p:sp>
    </p:spTree>
    <p:extLst>
      <p:ext uri="{BB962C8B-B14F-4D97-AF65-F5344CB8AC3E}">
        <p14:creationId xmlns:p14="http://schemas.microsoft.com/office/powerpoint/2010/main" val="448179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798AD4-9A53-4A42-8A5D-F5E500ACBAE3}" type="datetimeFigureOut">
              <a:rPr lang="en-US" smtClean="0"/>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4F6A4-6C13-4D84-A807-11956E411D55}" type="slidenum">
              <a:rPr lang="en-US" smtClean="0"/>
              <a:t>‹#›</a:t>
            </a:fld>
            <a:endParaRPr lang="en-US"/>
          </a:p>
        </p:txBody>
      </p:sp>
    </p:spTree>
    <p:extLst>
      <p:ext uri="{BB962C8B-B14F-4D97-AF65-F5344CB8AC3E}">
        <p14:creationId xmlns:p14="http://schemas.microsoft.com/office/powerpoint/2010/main" val="3296156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798AD4-9A53-4A42-8A5D-F5E500ACBAE3}" type="datetimeFigureOut">
              <a:rPr lang="en-US" smtClean="0"/>
              <a:t>8/18/2017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A4F6A4-6C13-4D84-A807-11956E411D55}" type="slidenum">
              <a:rPr lang="en-US" smtClean="0"/>
              <a:t>‹#›</a:t>
            </a:fld>
            <a:endParaRPr lang="en-US"/>
          </a:p>
        </p:txBody>
      </p:sp>
    </p:spTree>
    <p:extLst>
      <p:ext uri="{BB962C8B-B14F-4D97-AF65-F5344CB8AC3E}">
        <p14:creationId xmlns:p14="http://schemas.microsoft.com/office/powerpoint/2010/main" val="1111808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0798AD4-9A53-4A42-8A5D-F5E500ACBAE3}" type="datetimeFigureOut">
              <a:rPr lang="en-US" smtClean="0"/>
              <a:t>8/18/2017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A4F6A4-6C13-4D84-A807-11956E411D55}" type="slidenum">
              <a:rPr lang="en-US" smtClean="0"/>
              <a:t>‹#›</a:t>
            </a:fld>
            <a:endParaRPr lang="en-US"/>
          </a:p>
        </p:txBody>
      </p:sp>
    </p:spTree>
    <p:extLst>
      <p:ext uri="{BB962C8B-B14F-4D97-AF65-F5344CB8AC3E}">
        <p14:creationId xmlns:p14="http://schemas.microsoft.com/office/powerpoint/2010/main" val="2699804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798AD4-9A53-4A42-8A5D-F5E500ACBAE3}" type="datetimeFigureOut">
              <a:rPr lang="en-US" smtClean="0"/>
              <a:t>8/18/2017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A4F6A4-6C13-4D84-A807-11956E411D55}" type="slidenum">
              <a:rPr lang="en-US" smtClean="0"/>
              <a:t>‹#›</a:t>
            </a:fld>
            <a:endParaRPr lang="en-US"/>
          </a:p>
        </p:txBody>
      </p:sp>
    </p:spTree>
    <p:extLst>
      <p:ext uri="{BB962C8B-B14F-4D97-AF65-F5344CB8AC3E}">
        <p14:creationId xmlns:p14="http://schemas.microsoft.com/office/powerpoint/2010/main" val="2636721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98AD4-9A53-4A42-8A5D-F5E500ACBAE3}" type="datetimeFigureOut">
              <a:rPr lang="en-US" smtClean="0"/>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4F6A4-6C13-4D84-A807-11956E411D55}" type="slidenum">
              <a:rPr lang="en-US" smtClean="0"/>
              <a:t>‹#›</a:t>
            </a:fld>
            <a:endParaRPr lang="en-US"/>
          </a:p>
        </p:txBody>
      </p:sp>
    </p:spTree>
    <p:extLst>
      <p:ext uri="{BB962C8B-B14F-4D97-AF65-F5344CB8AC3E}">
        <p14:creationId xmlns:p14="http://schemas.microsoft.com/office/powerpoint/2010/main" val="626213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98AD4-9A53-4A42-8A5D-F5E500ACBAE3}" type="datetimeFigureOut">
              <a:rPr lang="en-US" smtClean="0"/>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4F6A4-6C13-4D84-A807-11956E411D55}" type="slidenum">
              <a:rPr lang="en-US" smtClean="0"/>
              <a:t>‹#›</a:t>
            </a:fld>
            <a:endParaRPr lang="en-US"/>
          </a:p>
        </p:txBody>
      </p:sp>
    </p:spTree>
    <p:extLst>
      <p:ext uri="{BB962C8B-B14F-4D97-AF65-F5344CB8AC3E}">
        <p14:creationId xmlns:p14="http://schemas.microsoft.com/office/powerpoint/2010/main" val="1004057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798AD4-9A53-4A42-8A5D-F5E500ACBAE3}" type="datetimeFigureOut">
              <a:rPr lang="en-US" smtClean="0"/>
              <a:t>8/18/2017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A4F6A4-6C13-4D84-A807-11956E411D55}" type="slidenum">
              <a:rPr lang="en-US" smtClean="0"/>
              <a:t>‹#›</a:t>
            </a:fld>
            <a:endParaRPr lang="en-US"/>
          </a:p>
        </p:txBody>
      </p:sp>
    </p:spTree>
    <p:extLst>
      <p:ext uri="{BB962C8B-B14F-4D97-AF65-F5344CB8AC3E}">
        <p14:creationId xmlns:p14="http://schemas.microsoft.com/office/powerpoint/2010/main" val="1078489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10745" y="799070"/>
            <a:ext cx="8279027" cy="1569660"/>
          </a:xfrm>
          <a:prstGeom prst="rect">
            <a:avLst/>
          </a:prstGeom>
          <a:noFill/>
          <a:effectLst>
            <a:innerShdw blurRad="63500" dist="50800" dir="10800000">
              <a:prstClr val="black">
                <a:alpha val="50000"/>
              </a:prstClr>
            </a:innerShdw>
          </a:effectLst>
          <a:scene3d>
            <a:camera prst="orthographicFront"/>
            <a:lightRig rig="threePt" dir="t"/>
          </a:scene3d>
          <a:sp3d>
            <a:bevelT/>
          </a:sp3d>
        </p:spPr>
        <p:txBody>
          <a:bodyPr wrap="square" rtlCol="0">
            <a:spAutoFit/>
            <a:sp3d contourW="12700" prstMaterial="matte">
              <a:contourClr>
                <a:schemeClr val="tx1"/>
              </a:contourClr>
            </a:sp3d>
          </a:bodyPr>
          <a:lstStyle/>
          <a:p>
            <a:pPr algn="ctr"/>
            <a:r>
              <a:rPr lang="en-US" sz="9600" b="1" dirty="0" smtClean="0">
                <a:solidFill>
                  <a:schemeClr val="bg1"/>
                </a:solidFill>
                <a:effectLst>
                  <a:outerShdw blurRad="152400" dist="38100" dir="10800000" algn="r" rotWithShape="0">
                    <a:prstClr val="black"/>
                  </a:outerShdw>
                </a:effectLst>
                <a:latin typeface="Impact" panose="020B0806030902050204" pitchFamily="34" charset="0"/>
              </a:rPr>
              <a:t>ANGRY ANTLERS</a:t>
            </a:r>
            <a:endParaRPr lang="en-US" sz="9600" b="1" dirty="0">
              <a:solidFill>
                <a:schemeClr val="bg1"/>
              </a:solidFill>
              <a:effectLst>
                <a:outerShdw blurRad="152400" dist="38100" dir="10800000" algn="r" rotWithShape="0">
                  <a:prstClr val="black"/>
                </a:outerShdw>
              </a:effectLst>
              <a:latin typeface="Impact" panose="020B0806030902050204" pitchFamily="34" charset="0"/>
            </a:endParaRPr>
          </a:p>
        </p:txBody>
      </p:sp>
      <p:sp>
        <p:nvSpPr>
          <p:cNvPr id="4" name="TextBox 3"/>
          <p:cNvSpPr txBox="1"/>
          <p:nvPr/>
        </p:nvSpPr>
        <p:spPr>
          <a:xfrm>
            <a:off x="510744" y="5317525"/>
            <a:ext cx="8279027" cy="1200329"/>
          </a:xfrm>
          <a:prstGeom prst="rect">
            <a:avLst/>
          </a:prstGeom>
          <a:noFill/>
          <a:effectLst>
            <a:innerShdw blurRad="63500" dist="50800" dir="10800000">
              <a:prstClr val="black">
                <a:alpha val="50000"/>
              </a:prstClr>
            </a:innerShdw>
          </a:effectLst>
          <a:scene3d>
            <a:camera prst="orthographicFront"/>
            <a:lightRig rig="threePt" dir="t"/>
          </a:scene3d>
          <a:sp3d>
            <a:bevelT/>
          </a:sp3d>
        </p:spPr>
        <p:txBody>
          <a:bodyPr wrap="square" rtlCol="0">
            <a:spAutoFit/>
            <a:sp3d contourW="12700" prstMaterial="matte">
              <a:contourClr>
                <a:schemeClr val="tx1"/>
              </a:contourClr>
            </a:sp3d>
          </a:bodyPr>
          <a:lstStyle/>
          <a:p>
            <a:pPr algn="ctr"/>
            <a:r>
              <a:rPr lang="en-US" sz="7200" b="1" dirty="0" smtClean="0">
                <a:solidFill>
                  <a:schemeClr val="bg1"/>
                </a:solidFill>
                <a:effectLst>
                  <a:outerShdw blurRad="152400" dist="38100" dir="10800000" algn="r" rotWithShape="0">
                    <a:prstClr val="black"/>
                  </a:outerShdw>
                </a:effectLst>
                <a:latin typeface="Swiss 721 Condensed" panose="02000506040000020004" pitchFamily="2" charset="0"/>
              </a:rPr>
              <a:t>NUMBERS 20:1-12</a:t>
            </a:r>
            <a:endParaRPr lang="en-US" sz="7200" b="1" dirty="0">
              <a:solidFill>
                <a:schemeClr val="bg1"/>
              </a:solidFill>
              <a:effectLst>
                <a:outerShdw blurRad="152400" dist="38100" dir="10800000" algn="r" rotWithShape="0">
                  <a:prstClr val="black"/>
                </a:outerShdw>
              </a:effectLst>
              <a:latin typeface="Swiss 721 Condensed" panose="02000506040000020004" pitchFamily="2" charset="0"/>
            </a:endParaRPr>
          </a:p>
        </p:txBody>
      </p:sp>
    </p:spTree>
    <p:extLst>
      <p:ext uri="{BB962C8B-B14F-4D97-AF65-F5344CB8AC3E}">
        <p14:creationId xmlns:p14="http://schemas.microsoft.com/office/powerpoint/2010/main" val="26226076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97708"/>
            <a:ext cx="8781536" cy="5909310"/>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NUMBERS 20:1-10</a:t>
            </a:r>
          </a:p>
          <a:p>
            <a:pPr algn="ctr"/>
            <a:r>
              <a:rPr lang="en-US" sz="5400" dirty="0">
                <a:solidFill>
                  <a:srgbClr val="FFFF00"/>
                </a:solidFill>
                <a:latin typeface="Swiss 721 Condensed" panose="02000506040000020004" pitchFamily="2" charset="0"/>
              </a:rPr>
              <a:t>6</a:t>
            </a:r>
            <a:r>
              <a:rPr lang="en-US" sz="5400" dirty="0" smtClean="0">
                <a:solidFill>
                  <a:srgbClr val="FFFF00"/>
                </a:solidFill>
                <a:latin typeface="Swiss 721 Condensed" panose="02000506040000020004" pitchFamily="2" charset="0"/>
              </a:rPr>
              <a:t>. </a:t>
            </a:r>
            <a:r>
              <a:rPr lang="en-US" sz="5400" dirty="0" smtClean="0">
                <a:solidFill>
                  <a:schemeClr val="bg1"/>
                </a:solidFill>
                <a:latin typeface="Swiss 721 Condensed" panose="02000506040000020004" pitchFamily="2" charset="0"/>
              </a:rPr>
              <a:t>So Moses and Aaron went from the presence of the assembly to the door of the tabernacle of meeting, and they fell on their faces. And the glory of the Lord appeared to them.</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2081367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97708"/>
            <a:ext cx="8781536" cy="2585323"/>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NUMBERS 20:1-10</a:t>
            </a:r>
          </a:p>
          <a:p>
            <a:pPr algn="ctr"/>
            <a:r>
              <a:rPr lang="en-US" sz="5400" dirty="0" smtClean="0">
                <a:solidFill>
                  <a:srgbClr val="FFFF00"/>
                </a:solidFill>
                <a:latin typeface="Swiss 721 Condensed" panose="02000506040000020004" pitchFamily="2" charset="0"/>
              </a:rPr>
              <a:t>7. </a:t>
            </a:r>
            <a:r>
              <a:rPr lang="en-US" sz="5400" dirty="0" smtClean="0">
                <a:solidFill>
                  <a:schemeClr val="bg1"/>
                </a:solidFill>
                <a:latin typeface="Swiss 721 Condensed" panose="02000506040000020004" pitchFamily="2" charset="0"/>
              </a:rPr>
              <a:t>Then the Lord spoke to Moses, saying,</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3907952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5902" y="-16476"/>
            <a:ext cx="9003955" cy="6955750"/>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NUMBERS 20:1-10</a:t>
            </a:r>
          </a:p>
          <a:p>
            <a:pPr algn="ctr"/>
            <a:r>
              <a:rPr lang="en-US" sz="4900" dirty="0">
                <a:solidFill>
                  <a:srgbClr val="FFFF00"/>
                </a:solidFill>
                <a:latin typeface="Swiss 721 Condensed" panose="02000506040000020004" pitchFamily="2" charset="0"/>
              </a:rPr>
              <a:t>8</a:t>
            </a:r>
            <a:r>
              <a:rPr lang="en-US" sz="4900" dirty="0" smtClean="0">
                <a:solidFill>
                  <a:srgbClr val="FFFF00"/>
                </a:solidFill>
                <a:latin typeface="Swiss 721 Condensed" panose="02000506040000020004" pitchFamily="2" charset="0"/>
              </a:rPr>
              <a:t>. </a:t>
            </a:r>
            <a:r>
              <a:rPr lang="en-US" sz="4900" dirty="0" smtClean="0">
                <a:solidFill>
                  <a:schemeClr val="bg1"/>
                </a:solidFill>
                <a:latin typeface="Swiss 721 Condensed" panose="02000506040000020004" pitchFamily="2" charset="0"/>
              </a:rPr>
              <a:t>“Take the rod; you and your brother Aaron gather the congregation together. Speak to the rock before their eyes, and it will yield its water; thus you shall bring water for them out of the rock, and give drink to the congregation and their animals.”</a:t>
            </a:r>
            <a:endParaRPr lang="en-US" sz="49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816521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97708"/>
            <a:ext cx="8781536" cy="3416320"/>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NUMBERS 20:1-10</a:t>
            </a:r>
          </a:p>
          <a:p>
            <a:pPr algn="ctr"/>
            <a:r>
              <a:rPr lang="en-US" sz="5400" dirty="0">
                <a:solidFill>
                  <a:srgbClr val="FFFF00"/>
                </a:solidFill>
                <a:latin typeface="Swiss 721 Condensed" panose="02000506040000020004" pitchFamily="2" charset="0"/>
              </a:rPr>
              <a:t>9</a:t>
            </a:r>
            <a:r>
              <a:rPr lang="en-US" sz="5400" dirty="0" smtClean="0">
                <a:solidFill>
                  <a:srgbClr val="FFFF00"/>
                </a:solidFill>
                <a:latin typeface="Swiss 721 Condensed" panose="02000506040000020004" pitchFamily="2" charset="0"/>
              </a:rPr>
              <a:t>. </a:t>
            </a:r>
            <a:r>
              <a:rPr lang="en-US" sz="5400" dirty="0" smtClean="0">
                <a:solidFill>
                  <a:schemeClr val="bg1"/>
                </a:solidFill>
                <a:latin typeface="Swiss 721 Condensed" panose="02000506040000020004" pitchFamily="2" charset="0"/>
              </a:rPr>
              <a:t>So Moses took the rod from before the Lord as He commanded him.</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3401235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97708"/>
            <a:ext cx="8781536" cy="5909310"/>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NUMBERS 20:1-10</a:t>
            </a:r>
          </a:p>
          <a:p>
            <a:pPr algn="ctr"/>
            <a:r>
              <a:rPr lang="en-US" sz="5400" dirty="0" smtClean="0">
                <a:solidFill>
                  <a:srgbClr val="FFFF00"/>
                </a:solidFill>
                <a:latin typeface="Swiss 721 Condensed" panose="02000506040000020004" pitchFamily="2" charset="0"/>
              </a:rPr>
              <a:t>10. </a:t>
            </a:r>
            <a:r>
              <a:rPr lang="en-US" sz="5400" dirty="0" smtClean="0">
                <a:solidFill>
                  <a:schemeClr val="bg1"/>
                </a:solidFill>
                <a:latin typeface="Swiss 721 Condensed" panose="02000506040000020004" pitchFamily="2" charset="0"/>
              </a:rPr>
              <a:t>And Moses and Aaron gathered the assembly together before the rock; and he said to them, “Hear now, you rebels! Must we bring water for you out of this rock?”</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2845149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97708"/>
            <a:ext cx="8781536" cy="4247317"/>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JAMES 1:19-20</a:t>
            </a:r>
          </a:p>
          <a:p>
            <a:pPr algn="ctr"/>
            <a:r>
              <a:rPr lang="en-US" sz="5400" dirty="0" smtClean="0">
                <a:solidFill>
                  <a:srgbClr val="FFFF00"/>
                </a:solidFill>
                <a:latin typeface="Swiss 721 Condensed" panose="02000506040000020004" pitchFamily="2" charset="0"/>
              </a:rPr>
              <a:t>19. </a:t>
            </a:r>
            <a:r>
              <a:rPr lang="en-US" sz="5400" dirty="0" smtClean="0">
                <a:solidFill>
                  <a:schemeClr val="bg1"/>
                </a:solidFill>
                <a:latin typeface="Swiss 721 Condensed" panose="02000506040000020004" pitchFamily="2" charset="0"/>
              </a:rPr>
              <a:t>So then, my beloved brethren, let every man be swift to hear, slow to speak, slow to wrath;</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386164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97708"/>
            <a:ext cx="8781536" cy="3416320"/>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JAMES 1:19-20</a:t>
            </a:r>
          </a:p>
          <a:p>
            <a:pPr algn="ctr"/>
            <a:r>
              <a:rPr lang="en-US" sz="5400" dirty="0" smtClean="0">
                <a:solidFill>
                  <a:srgbClr val="FFFF00"/>
                </a:solidFill>
                <a:latin typeface="Swiss 721 Condensed" panose="02000506040000020004" pitchFamily="2" charset="0"/>
              </a:rPr>
              <a:t>20. </a:t>
            </a:r>
            <a:r>
              <a:rPr lang="en-US" sz="5400" dirty="0" smtClean="0">
                <a:solidFill>
                  <a:schemeClr val="bg1"/>
                </a:solidFill>
                <a:latin typeface="Swiss 721 Condensed" panose="02000506040000020004" pitchFamily="2" charset="0"/>
              </a:rPr>
              <a:t>for the wrath of man does not produce the righteousness of God.</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2112282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97708"/>
            <a:ext cx="8781536" cy="5078313"/>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ROMANS 12:19</a:t>
            </a:r>
          </a:p>
          <a:p>
            <a:pPr algn="ctr"/>
            <a:r>
              <a:rPr lang="en-US" sz="5400" dirty="0" smtClean="0">
                <a:solidFill>
                  <a:srgbClr val="FFFF00"/>
                </a:solidFill>
                <a:latin typeface="Swiss 721 Condensed" panose="02000506040000020004" pitchFamily="2" charset="0"/>
              </a:rPr>
              <a:t>19. </a:t>
            </a:r>
            <a:r>
              <a:rPr lang="en-US" sz="5400" dirty="0" smtClean="0">
                <a:solidFill>
                  <a:schemeClr val="bg1"/>
                </a:solidFill>
                <a:latin typeface="Swiss 721 Condensed" panose="02000506040000020004" pitchFamily="2" charset="0"/>
              </a:rPr>
              <a:t>Beloved, do not avenge yourselves, but rather give place to wrath; for it is written, “Vengeance is Mine, I will repay,” says the Lord.</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1913796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97708"/>
            <a:ext cx="8781536" cy="2585323"/>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ROMANS 12:21</a:t>
            </a:r>
          </a:p>
          <a:p>
            <a:pPr algn="ctr"/>
            <a:r>
              <a:rPr lang="en-US" sz="5400" dirty="0" smtClean="0">
                <a:solidFill>
                  <a:srgbClr val="FFFF00"/>
                </a:solidFill>
                <a:latin typeface="Swiss 721 Condensed" panose="02000506040000020004" pitchFamily="2" charset="0"/>
              </a:rPr>
              <a:t>21. </a:t>
            </a:r>
            <a:r>
              <a:rPr lang="en-US" sz="5400" dirty="0" smtClean="0">
                <a:solidFill>
                  <a:schemeClr val="bg1"/>
                </a:solidFill>
                <a:latin typeface="Swiss 721 Condensed" panose="02000506040000020004" pitchFamily="2" charset="0"/>
              </a:rPr>
              <a:t>Do not be overcome by evil, but overcome evil with good.</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3752584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97708"/>
            <a:ext cx="8781536" cy="3416320"/>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NUMBERS 20:11A</a:t>
            </a:r>
          </a:p>
          <a:p>
            <a:pPr algn="ctr"/>
            <a:r>
              <a:rPr lang="en-US" sz="5400" dirty="0">
                <a:solidFill>
                  <a:srgbClr val="FFFF00"/>
                </a:solidFill>
                <a:latin typeface="Swiss 721 Condensed" panose="02000506040000020004" pitchFamily="2" charset="0"/>
              </a:rPr>
              <a:t>1</a:t>
            </a:r>
            <a:r>
              <a:rPr lang="en-US" sz="5400" dirty="0" smtClean="0">
                <a:solidFill>
                  <a:srgbClr val="FFFF00"/>
                </a:solidFill>
                <a:latin typeface="Swiss 721 Condensed" panose="02000506040000020004" pitchFamily="2" charset="0"/>
              </a:rPr>
              <a:t>1. </a:t>
            </a:r>
            <a:r>
              <a:rPr lang="en-US" sz="5400" dirty="0" smtClean="0">
                <a:solidFill>
                  <a:schemeClr val="bg1"/>
                </a:solidFill>
                <a:latin typeface="Swiss 721 Condensed" panose="02000506040000020004" pitchFamily="2" charset="0"/>
              </a:rPr>
              <a:t>Then Moses lifted his hand and struck the rock twice with his rod;…</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2160171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219" r="19275"/>
          <a:stretch/>
        </p:blipFill>
        <p:spPr>
          <a:xfrm>
            <a:off x="510745" y="230659"/>
            <a:ext cx="7729449" cy="6334211"/>
          </a:xfrm>
          <a:prstGeom prst="rect">
            <a:avLst/>
          </a:prstGeom>
        </p:spPr>
      </p:pic>
    </p:spTree>
    <p:extLst>
      <p:ext uri="{BB962C8B-B14F-4D97-AF65-F5344CB8AC3E}">
        <p14:creationId xmlns:p14="http://schemas.microsoft.com/office/powerpoint/2010/main" val="5911208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97708"/>
            <a:ext cx="8781536" cy="4247317"/>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NUMBERS 20:11B</a:t>
            </a:r>
          </a:p>
          <a:p>
            <a:pPr algn="ctr"/>
            <a:r>
              <a:rPr lang="en-US" sz="5400" dirty="0">
                <a:solidFill>
                  <a:srgbClr val="FFFF00"/>
                </a:solidFill>
                <a:latin typeface="Swiss 721 Condensed" panose="02000506040000020004" pitchFamily="2" charset="0"/>
              </a:rPr>
              <a:t>1</a:t>
            </a:r>
            <a:r>
              <a:rPr lang="en-US" sz="5400" dirty="0" smtClean="0">
                <a:solidFill>
                  <a:srgbClr val="FFFF00"/>
                </a:solidFill>
                <a:latin typeface="Swiss 721 Condensed" panose="02000506040000020004" pitchFamily="2" charset="0"/>
              </a:rPr>
              <a:t>1. </a:t>
            </a:r>
            <a:r>
              <a:rPr lang="en-US" sz="5400" dirty="0" smtClean="0">
                <a:solidFill>
                  <a:schemeClr val="bg1"/>
                </a:solidFill>
                <a:latin typeface="Swiss 721 Condensed" panose="02000506040000020004" pitchFamily="2" charset="0"/>
              </a:rPr>
              <a:t>and water came out abundantly, and the congregation and their animals drank.</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2702178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2272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97708"/>
            <a:ext cx="8781536" cy="5078313"/>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NUMBERS 20:12A</a:t>
            </a:r>
          </a:p>
          <a:p>
            <a:pPr algn="ctr"/>
            <a:r>
              <a:rPr lang="en-US" sz="5400" dirty="0" smtClean="0">
                <a:solidFill>
                  <a:srgbClr val="FFFF00"/>
                </a:solidFill>
                <a:latin typeface="Swiss 721 Condensed" panose="02000506040000020004" pitchFamily="2" charset="0"/>
              </a:rPr>
              <a:t>12. </a:t>
            </a:r>
            <a:r>
              <a:rPr lang="en-US" sz="5400" dirty="0" smtClean="0">
                <a:solidFill>
                  <a:schemeClr val="bg1"/>
                </a:solidFill>
                <a:latin typeface="Swiss 721 Condensed" panose="02000506040000020004" pitchFamily="2" charset="0"/>
              </a:rPr>
              <a:t>Then the Lord spoke to Moses and Aaron, “Because you did not believe Me, to hallow Me in the eyes of the children of Israel,</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41402503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4748" y="82379"/>
            <a:ext cx="5020818" cy="6647935"/>
          </a:xfrm>
          <a:prstGeom prst="rect">
            <a:avLst/>
          </a:prstGeom>
        </p:spPr>
      </p:pic>
    </p:spTree>
    <p:extLst>
      <p:ext uri="{BB962C8B-B14F-4D97-AF65-F5344CB8AC3E}">
        <p14:creationId xmlns:p14="http://schemas.microsoft.com/office/powerpoint/2010/main" val="1889403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97708"/>
            <a:ext cx="8781536" cy="3416320"/>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JAMES 4:17</a:t>
            </a:r>
          </a:p>
          <a:p>
            <a:pPr algn="ctr"/>
            <a:r>
              <a:rPr lang="en-US" sz="5400" dirty="0" smtClean="0">
                <a:solidFill>
                  <a:srgbClr val="FFFF00"/>
                </a:solidFill>
                <a:latin typeface="Swiss 721 Condensed" panose="02000506040000020004" pitchFamily="2" charset="0"/>
              </a:rPr>
              <a:t>17. </a:t>
            </a:r>
            <a:r>
              <a:rPr lang="en-US" sz="5400" dirty="0" smtClean="0">
                <a:solidFill>
                  <a:schemeClr val="bg1"/>
                </a:solidFill>
                <a:latin typeface="Swiss 721 Condensed" panose="02000506040000020004" pitchFamily="2" charset="0"/>
              </a:rPr>
              <a:t>Therefore, to him who knows to do good and does not do it, to him it is sin.</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25723900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97708"/>
            <a:ext cx="8781536" cy="3416320"/>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NUMBERS 20:12B</a:t>
            </a:r>
          </a:p>
          <a:p>
            <a:pPr algn="ctr"/>
            <a:r>
              <a:rPr lang="en-US" sz="5400" dirty="0" smtClean="0">
                <a:solidFill>
                  <a:srgbClr val="FFFF00"/>
                </a:solidFill>
                <a:latin typeface="Swiss 721 Condensed" panose="02000506040000020004" pitchFamily="2" charset="0"/>
              </a:rPr>
              <a:t>12. </a:t>
            </a:r>
            <a:r>
              <a:rPr lang="en-US" sz="5400" dirty="0" smtClean="0">
                <a:solidFill>
                  <a:schemeClr val="bg1"/>
                </a:solidFill>
                <a:latin typeface="Swiss 721 Condensed" panose="02000506040000020004" pitchFamily="2" charset="0"/>
              </a:rPr>
              <a:t>…therefore you shall not bring this assembly into the land which I have given them.”</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28642597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8" y="357721"/>
            <a:ext cx="9146128" cy="5989719"/>
          </a:xfrm>
          <a:prstGeom prst="rect">
            <a:avLst/>
          </a:prstGeom>
        </p:spPr>
      </p:pic>
    </p:spTree>
    <p:extLst>
      <p:ext uri="{BB962C8B-B14F-4D97-AF65-F5344CB8AC3E}">
        <p14:creationId xmlns:p14="http://schemas.microsoft.com/office/powerpoint/2010/main" val="3213410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97708"/>
            <a:ext cx="8781536" cy="4247317"/>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HEBREWS 3:18-19</a:t>
            </a:r>
          </a:p>
          <a:p>
            <a:pPr algn="ctr"/>
            <a:r>
              <a:rPr lang="en-US" sz="5400" dirty="0" smtClean="0">
                <a:solidFill>
                  <a:srgbClr val="FFFF00"/>
                </a:solidFill>
                <a:latin typeface="Swiss 721 Condensed" panose="02000506040000020004" pitchFamily="2" charset="0"/>
              </a:rPr>
              <a:t>18. </a:t>
            </a:r>
            <a:r>
              <a:rPr lang="en-US" sz="5400" dirty="0" smtClean="0">
                <a:solidFill>
                  <a:schemeClr val="bg1"/>
                </a:solidFill>
                <a:latin typeface="Swiss 721 Condensed" panose="02000506040000020004" pitchFamily="2" charset="0"/>
              </a:rPr>
              <a:t>And to whom did He swear that they would not enter His rest, but to those who did not obey?</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15146360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97708"/>
            <a:ext cx="8781536" cy="2585323"/>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HEBREWS 3:18-19</a:t>
            </a:r>
          </a:p>
          <a:p>
            <a:pPr algn="ctr"/>
            <a:r>
              <a:rPr lang="en-US" sz="5400" dirty="0" smtClean="0">
                <a:solidFill>
                  <a:srgbClr val="FFFF00"/>
                </a:solidFill>
                <a:latin typeface="Swiss 721 Condensed" panose="02000506040000020004" pitchFamily="2" charset="0"/>
              </a:rPr>
              <a:t>19. </a:t>
            </a:r>
            <a:r>
              <a:rPr lang="en-US" sz="5400" dirty="0" smtClean="0">
                <a:solidFill>
                  <a:schemeClr val="bg1"/>
                </a:solidFill>
                <a:latin typeface="Swiss 721 Condensed" panose="02000506040000020004" pitchFamily="2" charset="0"/>
              </a:rPr>
              <a:t>So we see that they could not enter in because of unbelief.</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7881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97708"/>
            <a:ext cx="8781536" cy="3416320"/>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GALATIONS 6:7</a:t>
            </a:r>
          </a:p>
          <a:p>
            <a:pPr algn="ctr"/>
            <a:r>
              <a:rPr lang="en-US" sz="5400" dirty="0">
                <a:solidFill>
                  <a:srgbClr val="FFFF00"/>
                </a:solidFill>
                <a:latin typeface="Swiss 721 Condensed" panose="02000506040000020004" pitchFamily="2" charset="0"/>
              </a:rPr>
              <a:t>7</a:t>
            </a:r>
            <a:r>
              <a:rPr lang="en-US" sz="5400" dirty="0" smtClean="0">
                <a:solidFill>
                  <a:srgbClr val="FFFF00"/>
                </a:solidFill>
                <a:latin typeface="Swiss 721 Condensed" panose="02000506040000020004" pitchFamily="2" charset="0"/>
              </a:rPr>
              <a:t>. </a:t>
            </a:r>
            <a:r>
              <a:rPr lang="en-US" sz="5400" dirty="0" smtClean="0">
                <a:solidFill>
                  <a:schemeClr val="bg1"/>
                </a:solidFill>
                <a:latin typeface="Swiss 721 Condensed" panose="02000506040000020004" pitchFamily="2" charset="0"/>
              </a:rPr>
              <a:t>Do not be deceived, God is not mocked; for whatever a man sows, that he will also reap.</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3835745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1005"/>
            <a:ext cx="9144000" cy="5804170"/>
          </a:xfrm>
          <a:prstGeom prst="rect">
            <a:avLst/>
          </a:prstGeom>
        </p:spPr>
      </p:pic>
    </p:spTree>
    <p:extLst>
      <p:ext uri="{BB962C8B-B14F-4D97-AF65-F5344CB8AC3E}">
        <p14:creationId xmlns:p14="http://schemas.microsoft.com/office/powerpoint/2010/main" val="37306085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8000" r="-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9625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97708"/>
            <a:ext cx="8781536" cy="3416320"/>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PSALM 19:12 (NLT)</a:t>
            </a:r>
          </a:p>
          <a:p>
            <a:pPr algn="ctr"/>
            <a:r>
              <a:rPr lang="en-US" sz="5400" dirty="0" smtClean="0">
                <a:solidFill>
                  <a:srgbClr val="FFFF00"/>
                </a:solidFill>
                <a:latin typeface="Swiss 721 Condensed" panose="02000506040000020004" pitchFamily="2" charset="0"/>
              </a:rPr>
              <a:t>12. </a:t>
            </a:r>
            <a:r>
              <a:rPr lang="en-US" sz="5400" dirty="0" smtClean="0">
                <a:solidFill>
                  <a:schemeClr val="bg1"/>
                </a:solidFill>
                <a:latin typeface="Swiss 721 Condensed" panose="02000506040000020004" pitchFamily="2" charset="0"/>
              </a:rPr>
              <a:t>How can I know all the sins lurking in my heart? Cleanse me from these hidden faults.</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7455020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97708"/>
            <a:ext cx="8781536" cy="4247317"/>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PSALM 103:11-12</a:t>
            </a:r>
          </a:p>
          <a:p>
            <a:pPr algn="ctr"/>
            <a:r>
              <a:rPr lang="en-US" sz="5400" dirty="0" smtClean="0">
                <a:solidFill>
                  <a:srgbClr val="FFFF00"/>
                </a:solidFill>
                <a:latin typeface="Swiss 721 Condensed" panose="02000506040000020004" pitchFamily="2" charset="0"/>
              </a:rPr>
              <a:t>11. </a:t>
            </a:r>
            <a:r>
              <a:rPr lang="en-US" sz="5400" dirty="0" smtClean="0">
                <a:solidFill>
                  <a:schemeClr val="bg1"/>
                </a:solidFill>
                <a:latin typeface="Swiss 721 Condensed" panose="02000506040000020004" pitchFamily="2" charset="0"/>
              </a:rPr>
              <a:t>For as the heavens are high above the earth, so great is His mercy toward those who fear Him;</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26467662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97708"/>
            <a:ext cx="8781536" cy="3416320"/>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PSALM 103:11-12</a:t>
            </a:r>
          </a:p>
          <a:p>
            <a:pPr algn="ctr"/>
            <a:r>
              <a:rPr lang="en-US" sz="5400" dirty="0" smtClean="0">
                <a:solidFill>
                  <a:srgbClr val="FFFF00"/>
                </a:solidFill>
                <a:latin typeface="Swiss 721 Condensed" panose="02000506040000020004" pitchFamily="2" charset="0"/>
              </a:rPr>
              <a:t>12. </a:t>
            </a:r>
            <a:r>
              <a:rPr lang="en-US" sz="5400" dirty="0" smtClean="0">
                <a:solidFill>
                  <a:schemeClr val="bg1"/>
                </a:solidFill>
                <a:latin typeface="Swiss 721 Condensed" panose="02000506040000020004" pitchFamily="2" charset="0"/>
              </a:rPr>
              <a:t>As far as the east is from the west, so far has He removed our transgressions from us.</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1751751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75064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510745" y="799070"/>
            <a:ext cx="8279027" cy="1569660"/>
          </a:xfrm>
          <a:prstGeom prst="rect">
            <a:avLst/>
          </a:prstGeom>
          <a:noFill/>
          <a:effectLst>
            <a:innerShdw blurRad="63500" dist="50800" dir="10800000">
              <a:prstClr val="black">
                <a:alpha val="50000"/>
              </a:prstClr>
            </a:innerShdw>
          </a:effectLst>
          <a:scene3d>
            <a:camera prst="orthographicFront"/>
            <a:lightRig rig="threePt" dir="t"/>
          </a:scene3d>
          <a:sp3d>
            <a:bevelT/>
          </a:sp3d>
        </p:spPr>
        <p:txBody>
          <a:bodyPr wrap="square" rtlCol="0">
            <a:spAutoFit/>
            <a:sp3d contourW="12700" prstMaterial="matte">
              <a:contourClr>
                <a:schemeClr val="tx1"/>
              </a:contourClr>
            </a:sp3d>
          </a:bodyPr>
          <a:lstStyle/>
          <a:p>
            <a:pPr algn="ctr"/>
            <a:r>
              <a:rPr lang="en-US" sz="9600" b="1" dirty="0" smtClean="0">
                <a:solidFill>
                  <a:schemeClr val="bg1"/>
                </a:solidFill>
                <a:effectLst>
                  <a:outerShdw blurRad="152400" dist="38100" dir="10800000" algn="r" rotWithShape="0">
                    <a:prstClr val="black"/>
                  </a:outerShdw>
                </a:effectLst>
                <a:latin typeface="Impact" panose="020B0806030902050204" pitchFamily="34" charset="0"/>
              </a:rPr>
              <a:t>ANGRY ANTLERS</a:t>
            </a:r>
            <a:endParaRPr lang="en-US" sz="9600" b="1" dirty="0">
              <a:solidFill>
                <a:schemeClr val="bg1"/>
              </a:solidFill>
              <a:effectLst>
                <a:outerShdw blurRad="152400" dist="38100" dir="10800000" algn="r" rotWithShape="0">
                  <a:prstClr val="black"/>
                </a:outerShdw>
              </a:effectLst>
              <a:latin typeface="Impact" panose="020B0806030902050204" pitchFamily="34" charset="0"/>
            </a:endParaRPr>
          </a:p>
        </p:txBody>
      </p:sp>
      <p:sp>
        <p:nvSpPr>
          <p:cNvPr id="4" name="TextBox 3"/>
          <p:cNvSpPr txBox="1"/>
          <p:nvPr/>
        </p:nvSpPr>
        <p:spPr>
          <a:xfrm>
            <a:off x="510744" y="5317525"/>
            <a:ext cx="8279027" cy="1200329"/>
          </a:xfrm>
          <a:prstGeom prst="rect">
            <a:avLst/>
          </a:prstGeom>
          <a:noFill/>
          <a:effectLst>
            <a:innerShdw blurRad="63500" dist="50800" dir="10800000">
              <a:prstClr val="black">
                <a:alpha val="50000"/>
              </a:prstClr>
            </a:innerShdw>
          </a:effectLst>
          <a:scene3d>
            <a:camera prst="orthographicFront"/>
            <a:lightRig rig="threePt" dir="t"/>
          </a:scene3d>
          <a:sp3d>
            <a:bevelT/>
          </a:sp3d>
        </p:spPr>
        <p:txBody>
          <a:bodyPr wrap="square" rtlCol="0">
            <a:spAutoFit/>
            <a:sp3d contourW="12700" prstMaterial="matte">
              <a:contourClr>
                <a:schemeClr val="tx1"/>
              </a:contourClr>
            </a:sp3d>
          </a:bodyPr>
          <a:lstStyle/>
          <a:p>
            <a:pPr algn="ctr"/>
            <a:r>
              <a:rPr lang="en-US" sz="7200" b="1" dirty="0" smtClean="0">
                <a:solidFill>
                  <a:schemeClr val="bg1"/>
                </a:solidFill>
                <a:effectLst>
                  <a:outerShdw blurRad="152400" dist="38100" dir="10800000" algn="r" rotWithShape="0">
                    <a:prstClr val="black"/>
                  </a:outerShdw>
                </a:effectLst>
                <a:latin typeface="Swiss 721 Condensed" panose="02000506040000020004" pitchFamily="2" charset="0"/>
              </a:rPr>
              <a:t>NUMBERS 20:1-12</a:t>
            </a:r>
            <a:endParaRPr lang="en-US" sz="7200" b="1" dirty="0">
              <a:solidFill>
                <a:schemeClr val="bg1"/>
              </a:solidFill>
              <a:effectLst>
                <a:outerShdw blurRad="152400" dist="38100" dir="10800000" algn="r" rotWithShape="0">
                  <a:prstClr val="black"/>
                </a:outerShdw>
              </a:effectLst>
              <a:latin typeface="Swiss 721 Condensed" panose="02000506040000020004" pitchFamily="2" charset="0"/>
            </a:endParaRPr>
          </a:p>
        </p:txBody>
      </p:sp>
    </p:spTree>
    <p:extLst>
      <p:ext uri="{BB962C8B-B14F-4D97-AF65-F5344CB8AC3E}">
        <p14:creationId xmlns:p14="http://schemas.microsoft.com/office/powerpoint/2010/main" val="3516260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97708"/>
            <a:ext cx="8781536" cy="5909310"/>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NUMBERS 20:1-10</a:t>
            </a:r>
          </a:p>
          <a:p>
            <a:pPr algn="ctr"/>
            <a:r>
              <a:rPr lang="en-US" sz="5400" dirty="0" smtClean="0">
                <a:solidFill>
                  <a:srgbClr val="FFFF00"/>
                </a:solidFill>
                <a:latin typeface="Swiss 721 Condensed" panose="02000506040000020004" pitchFamily="2" charset="0"/>
              </a:rPr>
              <a:t>1. </a:t>
            </a:r>
            <a:r>
              <a:rPr lang="en-US" sz="5400" dirty="0" smtClean="0">
                <a:solidFill>
                  <a:schemeClr val="bg1"/>
                </a:solidFill>
                <a:latin typeface="Swiss 721 Condensed" panose="02000506040000020004" pitchFamily="2" charset="0"/>
              </a:rPr>
              <a:t>Then the children of Israel, the whole congregation, came into the Wilderness of Zin in the first month, and the people stayed in Kadesh; and Miriam died there and was buried there.</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1226340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3564" y="0"/>
            <a:ext cx="4773259" cy="6858000"/>
          </a:xfrm>
          <a:prstGeom prst="rect">
            <a:avLst/>
          </a:prstGeom>
        </p:spPr>
      </p:pic>
    </p:spTree>
    <p:extLst>
      <p:ext uri="{BB962C8B-B14F-4D97-AF65-F5344CB8AC3E}">
        <p14:creationId xmlns:p14="http://schemas.microsoft.com/office/powerpoint/2010/main" val="1785927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97708"/>
            <a:ext cx="8781536" cy="4247317"/>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NUMBERS 20:1-10</a:t>
            </a:r>
          </a:p>
          <a:p>
            <a:pPr algn="ctr"/>
            <a:r>
              <a:rPr lang="en-US" sz="5400" dirty="0">
                <a:solidFill>
                  <a:srgbClr val="FFFF00"/>
                </a:solidFill>
                <a:latin typeface="Swiss 721 Condensed" panose="02000506040000020004" pitchFamily="2" charset="0"/>
              </a:rPr>
              <a:t>2</a:t>
            </a:r>
            <a:r>
              <a:rPr lang="en-US" sz="5400" dirty="0" smtClean="0">
                <a:solidFill>
                  <a:srgbClr val="FFFF00"/>
                </a:solidFill>
                <a:latin typeface="Swiss 721 Condensed" panose="02000506040000020004" pitchFamily="2" charset="0"/>
              </a:rPr>
              <a:t>. </a:t>
            </a:r>
            <a:r>
              <a:rPr lang="en-US" sz="5400" dirty="0" smtClean="0">
                <a:solidFill>
                  <a:schemeClr val="bg1"/>
                </a:solidFill>
                <a:latin typeface="Swiss 721 Condensed" panose="02000506040000020004" pitchFamily="2" charset="0"/>
              </a:rPr>
              <a:t>Now there was no water for the congregation; so they gathered together against Moses and Aaron.</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3884913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97708"/>
            <a:ext cx="8781536" cy="4247317"/>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NUMBERS 20:1-10</a:t>
            </a:r>
          </a:p>
          <a:p>
            <a:pPr algn="ctr"/>
            <a:r>
              <a:rPr lang="en-US" sz="5400" dirty="0" smtClean="0">
                <a:solidFill>
                  <a:srgbClr val="FFFF00"/>
                </a:solidFill>
                <a:latin typeface="Swiss 721 Condensed" panose="02000506040000020004" pitchFamily="2" charset="0"/>
              </a:rPr>
              <a:t>3. </a:t>
            </a:r>
            <a:r>
              <a:rPr lang="en-US" sz="5400" dirty="0" smtClean="0">
                <a:solidFill>
                  <a:schemeClr val="bg1"/>
                </a:solidFill>
                <a:latin typeface="Swiss 721 Condensed" panose="02000506040000020004" pitchFamily="2" charset="0"/>
              </a:rPr>
              <a:t>And the people contended with Moses and spoke, saying: “If only we had died when our brethren died before the Lord!</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3877835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97708"/>
            <a:ext cx="8781536" cy="4247317"/>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NUMBERS 20:1-10</a:t>
            </a:r>
          </a:p>
          <a:p>
            <a:pPr algn="ctr"/>
            <a:r>
              <a:rPr lang="en-US" sz="5400" dirty="0">
                <a:solidFill>
                  <a:srgbClr val="FFFF00"/>
                </a:solidFill>
                <a:latin typeface="Swiss 721 Condensed" panose="02000506040000020004" pitchFamily="2" charset="0"/>
              </a:rPr>
              <a:t>4</a:t>
            </a:r>
            <a:r>
              <a:rPr lang="en-US" sz="5400" dirty="0" smtClean="0">
                <a:solidFill>
                  <a:srgbClr val="FFFF00"/>
                </a:solidFill>
                <a:latin typeface="Swiss 721 Condensed" panose="02000506040000020004" pitchFamily="2" charset="0"/>
              </a:rPr>
              <a:t>. </a:t>
            </a:r>
            <a:r>
              <a:rPr lang="en-US" sz="5400" dirty="0" smtClean="0">
                <a:solidFill>
                  <a:schemeClr val="bg1"/>
                </a:solidFill>
                <a:latin typeface="Swiss 721 Condensed" panose="02000506040000020004" pitchFamily="2" charset="0"/>
              </a:rPr>
              <a:t>Why have you brought up the assembly of the Lord into this wilderness, that we and our animals should die here?</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2921327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97708"/>
            <a:ext cx="8781536" cy="5909310"/>
          </a:xfrm>
          <a:prstGeom prst="rect">
            <a:avLst/>
          </a:prstGeom>
          <a:noFill/>
        </p:spPr>
        <p:txBody>
          <a:bodyPr wrap="square" rtlCol="0">
            <a:spAutoFit/>
          </a:bodyPr>
          <a:lstStyle/>
          <a:p>
            <a:pPr algn="ctr"/>
            <a:r>
              <a:rPr lang="en-US" sz="5400" dirty="0" smtClean="0">
                <a:solidFill>
                  <a:srgbClr val="FFFF00"/>
                </a:solidFill>
                <a:latin typeface="Swiss 721 Condensed" panose="02000506040000020004" pitchFamily="2" charset="0"/>
              </a:rPr>
              <a:t>NUMBERS 20:1-10</a:t>
            </a:r>
          </a:p>
          <a:p>
            <a:pPr algn="ctr"/>
            <a:r>
              <a:rPr lang="en-US" sz="5400" dirty="0" smtClean="0">
                <a:solidFill>
                  <a:srgbClr val="FFFF00"/>
                </a:solidFill>
                <a:latin typeface="Swiss 721 Condensed" panose="02000506040000020004" pitchFamily="2" charset="0"/>
              </a:rPr>
              <a:t>5. </a:t>
            </a:r>
            <a:r>
              <a:rPr lang="en-US" sz="5400" dirty="0" smtClean="0">
                <a:solidFill>
                  <a:schemeClr val="bg1"/>
                </a:solidFill>
                <a:latin typeface="Swiss 721 Condensed" panose="02000506040000020004" pitchFamily="2" charset="0"/>
              </a:rPr>
              <a:t>And why have you made us come up out of Egypt, to bring us to this evil place? Is it not a place of grain or figs or vines or pomegranates; nor is there any water to drink.”</a:t>
            </a:r>
            <a:endParaRPr lang="en-US" sz="54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932375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TotalTime>
  <Words>697</Words>
  <Application>Microsoft Office PowerPoint</Application>
  <PresentationFormat>On-screen Show (4:3)</PresentationFormat>
  <Paragraphs>54</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Impact</vt:lpstr>
      <vt:lpstr>Swiss 721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12</cp:revision>
  <dcterms:created xsi:type="dcterms:W3CDTF">2017-08-17T17:59:17Z</dcterms:created>
  <dcterms:modified xsi:type="dcterms:W3CDTF">2017-08-18T15:09:51Z</dcterms:modified>
</cp:coreProperties>
</file>