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E2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14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644C9B-61DD-4753-9963-0C982CB7B585}"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781E5-A285-4B17-A3C1-913F8A68936E}" type="slidenum">
              <a:rPr lang="en-US" smtClean="0"/>
              <a:t>‹#›</a:t>
            </a:fld>
            <a:endParaRPr lang="en-US"/>
          </a:p>
        </p:txBody>
      </p:sp>
    </p:spTree>
    <p:extLst>
      <p:ext uri="{BB962C8B-B14F-4D97-AF65-F5344CB8AC3E}">
        <p14:creationId xmlns:p14="http://schemas.microsoft.com/office/powerpoint/2010/main" val="112603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644C9B-61DD-4753-9963-0C982CB7B585}"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781E5-A285-4B17-A3C1-913F8A68936E}" type="slidenum">
              <a:rPr lang="en-US" smtClean="0"/>
              <a:t>‹#›</a:t>
            </a:fld>
            <a:endParaRPr lang="en-US"/>
          </a:p>
        </p:txBody>
      </p:sp>
    </p:spTree>
    <p:extLst>
      <p:ext uri="{BB962C8B-B14F-4D97-AF65-F5344CB8AC3E}">
        <p14:creationId xmlns:p14="http://schemas.microsoft.com/office/powerpoint/2010/main" val="106628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644C9B-61DD-4753-9963-0C982CB7B585}"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781E5-A285-4B17-A3C1-913F8A68936E}" type="slidenum">
              <a:rPr lang="en-US" smtClean="0"/>
              <a:t>‹#›</a:t>
            </a:fld>
            <a:endParaRPr lang="en-US"/>
          </a:p>
        </p:txBody>
      </p:sp>
    </p:spTree>
    <p:extLst>
      <p:ext uri="{BB962C8B-B14F-4D97-AF65-F5344CB8AC3E}">
        <p14:creationId xmlns:p14="http://schemas.microsoft.com/office/powerpoint/2010/main" val="322144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644C9B-61DD-4753-9963-0C982CB7B585}"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781E5-A285-4B17-A3C1-913F8A68936E}" type="slidenum">
              <a:rPr lang="en-US" smtClean="0"/>
              <a:t>‹#›</a:t>
            </a:fld>
            <a:endParaRPr lang="en-US"/>
          </a:p>
        </p:txBody>
      </p:sp>
    </p:spTree>
    <p:extLst>
      <p:ext uri="{BB962C8B-B14F-4D97-AF65-F5344CB8AC3E}">
        <p14:creationId xmlns:p14="http://schemas.microsoft.com/office/powerpoint/2010/main" val="3844332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44C9B-61DD-4753-9963-0C982CB7B585}"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781E5-A285-4B17-A3C1-913F8A68936E}" type="slidenum">
              <a:rPr lang="en-US" smtClean="0"/>
              <a:t>‹#›</a:t>
            </a:fld>
            <a:endParaRPr lang="en-US"/>
          </a:p>
        </p:txBody>
      </p:sp>
    </p:spTree>
    <p:extLst>
      <p:ext uri="{BB962C8B-B14F-4D97-AF65-F5344CB8AC3E}">
        <p14:creationId xmlns:p14="http://schemas.microsoft.com/office/powerpoint/2010/main" val="206657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644C9B-61DD-4753-9963-0C982CB7B585}"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781E5-A285-4B17-A3C1-913F8A68936E}" type="slidenum">
              <a:rPr lang="en-US" smtClean="0"/>
              <a:t>‹#›</a:t>
            </a:fld>
            <a:endParaRPr lang="en-US"/>
          </a:p>
        </p:txBody>
      </p:sp>
    </p:spTree>
    <p:extLst>
      <p:ext uri="{BB962C8B-B14F-4D97-AF65-F5344CB8AC3E}">
        <p14:creationId xmlns:p14="http://schemas.microsoft.com/office/powerpoint/2010/main" val="134756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644C9B-61DD-4753-9963-0C982CB7B585}" type="datetimeFigureOut">
              <a:rPr lang="en-US" smtClean="0"/>
              <a:t>6/30/2017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4781E5-A285-4B17-A3C1-913F8A68936E}" type="slidenum">
              <a:rPr lang="en-US" smtClean="0"/>
              <a:t>‹#›</a:t>
            </a:fld>
            <a:endParaRPr lang="en-US"/>
          </a:p>
        </p:txBody>
      </p:sp>
    </p:spTree>
    <p:extLst>
      <p:ext uri="{BB962C8B-B14F-4D97-AF65-F5344CB8AC3E}">
        <p14:creationId xmlns:p14="http://schemas.microsoft.com/office/powerpoint/2010/main" val="138345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644C9B-61DD-4753-9963-0C982CB7B585}" type="datetimeFigureOut">
              <a:rPr lang="en-US" smtClean="0"/>
              <a:t>6/30/2017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4781E5-A285-4B17-A3C1-913F8A68936E}" type="slidenum">
              <a:rPr lang="en-US" smtClean="0"/>
              <a:t>‹#›</a:t>
            </a:fld>
            <a:endParaRPr lang="en-US"/>
          </a:p>
        </p:txBody>
      </p:sp>
    </p:spTree>
    <p:extLst>
      <p:ext uri="{BB962C8B-B14F-4D97-AF65-F5344CB8AC3E}">
        <p14:creationId xmlns:p14="http://schemas.microsoft.com/office/powerpoint/2010/main" val="262295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44C9B-61DD-4753-9963-0C982CB7B585}" type="datetimeFigureOut">
              <a:rPr lang="en-US" smtClean="0"/>
              <a:t>6/30/2017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4781E5-A285-4B17-A3C1-913F8A68936E}" type="slidenum">
              <a:rPr lang="en-US" smtClean="0"/>
              <a:t>‹#›</a:t>
            </a:fld>
            <a:endParaRPr lang="en-US"/>
          </a:p>
        </p:txBody>
      </p:sp>
    </p:spTree>
    <p:extLst>
      <p:ext uri="{BB962C8B-B14F-4D97-AF65-F5344CB8AC3E}">
        <p14:creationId xmlns:p14="http://schemas.microsoft.com/office/powerpoint/2010/main" val="282858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4C9B-61DD-4753-9963-0C982CB7B585}"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781E5-A285-4B17-A3C1-913F8A68936E}" type="slidenum">
              <a:rPr lang="en-US" smtClean="0"/>
              <a:t>‹#›</a:t>
            </a:fld>
            <a:endParaRPr lang="en-US"/>
          </a:p>
        </p:txBody>
      </p:sp>
    </p:spTree>
    <p:extLst>
      <p:ext uri="{BB962C8B-B14F-4D97-AF65-F5344CB8AC3E}">
        <p14:creationId xmlns:p14="http://schemas.microsoft.com/office/powerpoint/2010/main" val="114204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4C9B-61DD-4753-9963-0C982CB7B585}"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781E5-A285-4B17-A3C1-913F8A68936E}" type="slidenum">
              <a:rPr lang="en-US" smtClean="0"/>
              <a:t>‹#›</a:t>
            </a:fld>
            <a:endParaRPr lang="en-US"/>
          </a:p>
        </p:txBody>
      </p:sp>
    </p:spTree>
    <p:extLst>
      <p:ext uri="{BB962C8B-B14F-4D97-AF65-F5344CB8AC3E}">
        <p14:creationId xmlns:p14="http://schemas.microsoft.com/office/powerpoint/2010/main" val="197498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44C9B-61DD-4753-9963-0C982CB7B585}" type="datetimeFigureOut">
              <a:rPr lang="en-US" smtClean="0"/>
              <a:t>6/30/2017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781E5-A285-4B17-A3C1-913F8A68936E}" type="slidenum">
              <a:rPr lang="en-US" smtClean="0"/>
              <a:t>‹#›</a:t>
            </a:fld>
            <a:endParaRPr lang="en-US"/>
          </a:p>
        </p:txBody>
      </p:sp>
    </p:spTree>
    <p:extLst>
      <p:ext uri="{BB962C8B-B14F-4D97-AF65-F5344CB8AC3E}">
        <p14:creationId xmlns:p14="http://schemas.microsoft.com/office/powerpoint/2010/main" val="4283147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92196" y="2454875"/>
            <a:ext cx="6903307" cy="1569660"/>
          </a:xfrm>
          <a:prstGeom prst="rect">
            <a:avLst/>
          </a:prstGeom>
          <a:noFill/>
        </p:spPr>
        <p:txBody>
          <a:bodyPr wrap="square" rtlCol="0">
            <a:spAutoFit/>
          </a:bodyPr>
          <a:lstStyle/>
          <a:p>
            <a:r>
              <a:rPr lang="en-US" sz="9600" b="1" dirty="0" smtClean="0">
                <a:solidFill>
                  <a:schemeClr val="bg1"/>
                </a:solidFill>
                <a:latin typeface="Agency FB" panose="020B0503020202020204" pitchFamily="34" charset="0"/>
              </a:rPr>
              <a:t>CHAIN BREAKER</a:t>
            </a:r>
            <a:endParaRPr lang="en-US" sz="9600" b="1" dirty="0">
              <a:solidFill>
                <a:schemeClr val="bg1"/>
              </a:solidFill>
              <a:latin typeface="Agency FB" panose="020B0503020202020204" pitchFamily="34" charset="0"/>
            </a:endParaRPr>
          </a:p>
        </p:txBody>
      </p:sp>
      <p:sp>
        <p:nvSpPr>
          <p:cNvPr id="3" name="TextBox 2"/>
          <p:cNvSpPr txBox="1"/>
          <p:nvPr/>
        </p:nvSpPr>
        <p:spPr>
          <a:xfrm>
            <a:off x="2957384" y="1429264"/>
            <a:ext cx="2010032" cy="1569660"/>
          </a:xfrm>
          <a:prstGeom prst="rect">
            <a:avLst/>
          </a:prstGeom>
          <a:noFill/>
        </p:spPr>
        <p:txBody>
          <a:bodyPr wrap="square" rtlCol="0">
            <a:spAutoFit/>
          </a:bodyPr>
          <a:lstStyle/>
          <a:p>
            <a:r>
              <a:rPr lang="en-US" sz="9600" b="1" dirty="0" smtClean="0">
                <a:solidFill>
                  <a:schemeClr val="bg1"/>
                </a:solidFill>
                <a:latin typeface="Agency FB" panose="020B0503020202020204" pitchFamily="34" charset="0"/>
              </a:rPr>
              <a:t>THE</a:t>
            </a:r>
            <a:endParaRPr lang="en-US" sz="9600" b="1" dirty="0">
              <a:solidFill>
                <a:schemeClr val="bg1"/>
              </a:solidFill>
              <a:latin typeface="Agency FB" panose="020B0503020202020204" pitchFamily="34" charset="0"/>
            </a:endParaRPr>
          </a:p>
        </p:txBody>
      </p:sp>
      <p:sp>
        <p:nvSpPr>
          <p:cNvPr id="4" name="TextBox 3"/>
          <p:cNvSpPr txBox="1"/>
          <p:nvPr/>
        </p:nvSpPr>
        <p:spPr>
          <a:xfrm>
            <a:off x="2677298" y="5511114"/>
            <a:ext cx="3789405" cy="707886"/>
          </a:xfrm>
          <a:prstGeom prst="rect">
            <a:avLst/>
          </a:prstGeom>
          <a:solidFill>
            <a:schemeClr val="tx1"/>
          </a:solidFill>
        </p:spPr>
        <p:txBody>
          <a:bodyPr wrap="square" rtlCol="0">
            <a:spAutoFit/>
          </a:bodyPr>
          <a:lstStyle/>
          <a:p>
            <a:pPr algn="ctr"/>
            <a:r>
              <a:rPr lang="en-US" sz="4000" dirty="0" smtClean="0">
                <a:solidFill>
                  <a:schemeClr val="bg1"/>
                </a:solidFill>
                <a:latin typeface="Century Gothic" panose="020B0502020202020204" pitchFamily="34" charset="0"/>
              </a:rPr>
              <a:t>EXODUS 14</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93401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6001643"/>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EXODUS 14:16-18</a:t>
            </a:r>
          </a:p>
          <a:p>
            <a:pPr algn="ctr"/>
            <a:r>
              <a:rPr lang="en-US" sz="5400" dirty="0" smtClean="0">
                <a:solidFill>
                  <a:srgbClr val="42E2FE"/>
                </a:solidFill>
                <a:latin typeface="Swiss 721 Condensed" panose="02000506040000020004" pitchFamily="2" charset="0"/>
              </a:rPr>
              <a:t>16. </a:t>
            </a:r>
            <a:r>
              <a:rPr lang="en-US" sz="5400" dirty="0" smtClean="0">
                <a:solidFill>
                  <a:schemeClr val="bg1"/>
                </a:solidFill>
                <a:latin typeface="Swiss 721 Condensed" panose="02000506040000020004" pitchFamily="2" charset="0"/>
              </a:rPr>
              <a:t>But lift up your rod, and stretch out your hand over the sea and divide it. And the children of Israel shall go on dry ground through the midst of the sea.</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24306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6001643"/>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EXODUS 14:16-18</a:t>
            </a:r>
          </a:p>
          <a:p>
            <a:pPr algn="ctr"/>
            <a:r>
              <a:rPr lang="en-US" sz="5400" dirty="0" smtClean="0">
                <a:solidFill>
                  <a:srgbClr val="42E2FE"/>
                </a:solidFill>
                <a:latin typeface="Swiss 721 Condensed" panose="02000506040000020004" pitchFamily="2" charset="0"/>
              </a:rPr>
              <a:t>17. </a:t>
            </a:r>
            <a:r>
              <a:rPr lang="en-US" sz="5400" dirty="0" smtClean="0">
                <a:solidFill>
                  <a:schemeClr val="bg1"/>
                </a:solidFill>
                <a:latin typeface="Swiss 721 Condensed" panose="02000506040000020004" pitchFamily="2" charset="0"/>
              </a:rPr>
              <a:t>And I indeed will harden the hearts of the Egyptians, and they shall follow them. So I will gain honor over Pharaoh and over all his army, his chariots, and his horsemen.</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827436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5170646"/>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EXODUS 14:16-18</a:t>
            </a:r>
          </a:p>
          <a:p>
            <a:pPr algn="ctr"/>
            <a:r>
              <a:rPr lang="en-US" sz="5400" dirty="0" smtClean="0">
                <a:solidFill>
                  <a:srgbClr val="42E2FE"/>
                </a:solidFill>
                <a:latin typeface="Swiss 721 Condensed" panose="02000506040000020004" pitchFamily="2" charset="0"/>
              </a:rPr>
              <a:t>18. </a:t>
            </a:r>
            <a:r>
              <a:rPr lang="en-US" sz="5400" dirty="0" smtClean="0">
                <a:solidFill>
                  <a:schemeClr val="bg1"/>
                </a:solidFill>
                <a:latin typeface="Swiss 721 Condensed" panose="02000506040000020004" pitchFamily="2" charset="0"/>
              </a:rPr>
              <a:t>Then the Egyptians shall know that I am the Lord, when I have gained honor for Myself over Pharaoh, his chariots, and his horsemen.”</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05779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6832640"/>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EXODUS 14:21-25</a:t>
            </a:r>
          </a:p>
          <a:p>
            <a:pPr algn="ctr"/>
            <a:r>
              <a:rPr lang="en-US" sz="5400" dirty="0" smtClean="0">
                <a:solidFill>
                  <a:srgbClr val="42E2FE"/>
                </a:solidFill>
                <a:latin typeface="Swiss 721 Condensed" panose="02000506040000020004" pitchFamily="2" charset="0"/>
              </a:rPr>
              <a:t>21. </a:t>
            </a:r>
            <a:r>
              <a:rPr lang="en-US" sz="5400" dirty="0" smtClean="0">
                <a:solidFill>
                  <a:schemeClr val="bg1"/>
                </a:solidFill>
                <a:latin typeface="Swiss 721 Condensed" panose="02000506040000020004" pitchFamily="2" charset="0"/>
              </a:rPr>
              <a:t>Then Moses stretched out his hand over the sea; and the Lord caused the sea to go back by a strong east wind all that night, and made the sea into dry land, and the waters were divided.</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99928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5170646"/>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EXODUS 14:21-25</a:t>
            </a:r>
          </a:p>
          <a:p>
            <a:pPr algn="ctr"/>
            <a:r>
              <a:rPr lang="en-US" sz="5400" dirty="0" smtClean="0">
                <a:solidFill>
                  <a:srgbClr val="42E2FE"/>
                </a:solidFill>
                <a:latin typeface="Swiss 721 Condensed" panose="02000506040000020004" pitchFamily="2" charset="0"/>
              </a:rPr>
              <a:t>22. </a:t>
            </a:r>
            <a:r>
              <a:rPr lang="en-US" sz="5400" dirty="0" smtClean="0">
                <a:solidFill>
                  <a:schemeClr val="bg1"/>
                </a:solidFill>
                <a:latin typeface="Swiss 721 Condensed" panose="02000506040000020004" pitchFamily="2" charset="0"/>
              </a:rPr>
              <a:t>So the children of Israel went into the midst of the sea on the dry ground, and the waters were a wall to them on their right hand and on their left.</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724342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5170646"/>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EXODUS 14:21-25</a:t>
            </a:r>
          </a:p>
          <a:p>
            <a:pPr algn="ctr"/>
            <a:r>
              <a:rPr lang="en-US" sz="5400" dirty="0" smtClean="0">
                <a:solidFill>
                  <a:srgbClr val="42E2FE"/>
                </a:solidFill>
                <a:latin typeface="Swiss 721 Condensed" panose="02000506040000020004" pitchFamily="2" charset="0"/>
              </a:rPr>
              <a:t>23. </a:t>
            </a:r>
            <a:r>
              <a:rPr lang="en-US" sz="5400" dirty="0" smtClean="0">
                <a:solidFill>
                  <a:schemeClr val="bg1"/>
                </a:solidFill>
                <a:latin typeface="Swiss 721 Condensed" panose="02000506040000020004" pitchFamily="2" charset="0"/>
              </a:rPr>
              <a:t>And the Egyptians pursued and went after them into the midst of the sea, all Pharaoh’s horses, his chariots, and his horsemen.</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229978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6832640"/>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EXODUS 14:21-25</a:t>
            </a:r>
          </a:p>
          <a:p>
            <a:pPr algn="ctr"/>
            <a:r>
              <a:rPr lang="en-US" sz="5400" dirty="0" smtClean="0">
                <a:solidFill>
                  <a:srgbClr val="42E2FE"/>
                </a:solidFill>
                <a:latin typeface="Swiss 721 Condensed" panose="02000506040000020004" pitchFamily="2" charset="0"/>
              </a:rPr>
              <a:t>24. </a:t>
            </a:r>
            <a:r>
              <a:rPr lang="en-US" sz="5400" dirty="0" smtClean="0">
                <a:solidFill>
                  <a:schemeClr val="bg1"/>
                </a:solidFill>
                <a:latin typeface="Swiss 721 Condensed" panose="02000506040000020004" pitchFamily="2" charset="0"/>
              </a:rPr>
              <a:t>Now it came to pass, in the morning watch, that the Lord looked down upon the army of the Egyptians through the pillar of fire and cloud, and He troubled the army of </a:t>
            </a:r>
          </a:p>
          <a:p>
            <a:pPr algn="ctr"/>
            <a:r>
              <a:rPr lang="en-US" sz="5400" dirty="0" smtClean="0">
                <a:solidFill>
                  <a:schemeClr val="bg1"/>
                </a:solidFill>
                <a:latin typeface="Swiss 721 Condensed" panose="02000506040000020004" pitchFamily="2" charset="0"/>
              </a:rPr>
              <a:t>the Egyptians.</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363434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4339650"/>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EXODUS 14:21-25</a:t>
            </a:r>
          </a:p>
          <a:p>
            <a:pPr algn="ctr"/>
            <a:r>
              <a:rPr lang="en-US" sz="5400" dirty="0" smtClean="0">
                <a:solidFill>
                  <a:srgbClr val="42E2FE"/>
                </a:solidFill>
                <a:latin typeface="Swiss 721 Condensed" panose="02000506040000020004" pitchFamily="2" charset="0"/>
              </a:rPr>
              <a:t>25. </a:t>
            </a:r>
            <a:r>
              <a:rPr lang="en-US" sz="5400" dirty="0" smtClean="0">
                <a:solidFill>
                  <a:schemeClr val="bg1"/>
                </a:solidFill>
                <a:latin typeface="Swiss 721 Condensed" panose="02000506040000020004" pitchFamily="2" charset="0"/>
              </a:rPr>
              <a:t>And He took off their chariot wheels, so that they drove them with difficulty; and the Egyptians said, </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877401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6001643"/>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EXODUS 14:28-31</a:t>
            </a:r>
          </a:p>
          <a:p>
            <a:pPr algn="ctr"/>
            <a:r>
              <a:rPr lang="en-US" sz="5400" dirty="0" smtClean="0">
                <a:solidFill>
                  <a:srgbClr val="42E2FE"/>
                </a:solidFill>
                <a:latin typeface="Swiss 721 Condensed" panose="02000506040000020004" pitchFamily="2" charset="0"/>
              </a:rPr>
              <a:t>28. </a:t>
            </a:r>
            <a:r>
              <a:rPr lang="en-US" sz="5400" dirty="0" smtClean="0">
                <a:solidFill>
                  <a:schemeClr val="bg1"/>
                </a:solidFill>
                <a:latin typeface="Swiss 721 Condensed" panose="02000506040000020004" pitchFamily="2" charset="0"/>
              </a:rPr>
              <a:t>Then the waters returned and covered the chariots, the horsemen, and all the army of Pharaoh that came into the sea after them. Not so much as one of them remained. </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563747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5170646"/>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EXODUS 14:28-31</a:t>
            </a:r>
          </a:p>
          <a:p>
            <a:pPr algn="ctr"/>
            <a:r>
              <a:rPr lang="en-US" sz="5400" dirty="0" smtClean="0">
                <a:solidFill>
                  <a:srgbClr val="42E2FE"/>
                </a:solidFill>
                <a:latin typeface="Swiss 721 Condensed" panose="02000506040000020004" pitchFamily="2" charset="0"/>
              </a:rPr>
              <a:t>29. </a:t>
            </a:r>
            <a:r>
              <a:rPr lang="en-US" sz="5400" dirty="0" smtClean="0">
                <a:solidFill>
                  <a:schemeClr val="bg1"/>
                </a:solidFill>
                <a:latin typeface="Swiss 721 Condensed" panose="02000506040000020004" pitchFamily="2" charset="0"/>
              </a:rPr>
              <a:t>But the children of Israel had walked on dry land in the midst of the sea, and the waters were a wall to them on their right hand and on their left.</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718239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72995"/>
            <a:ext cx="8806249" cy="4339650"/>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HEBREWS 3:5</a:t>
            </a:r>
          </a:p>
          <a:p>
            <a:pPr algn="ctr"/>
            <a:r>
              <a:rPr lang="en-US" sz="5400" dirty="0" smtClean="0">
                <a:solidFill>
                  <a:schemeClr val="bg1"/>
                </a:solidFill>
                <a:latin typeface="Swiss 721 Condensed" panose="02000506040000020004" pitchFamily="2" charset="0"/>
              </a:rPr>
              <a:t>And Moses indeed was faithful in all His house as a servant, for a testimony of those things which would be spoken afterward,</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57471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4339650"/>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EXODUS 14:28-31</a:t>
            </a:r>
          </a:p>
          <a:p>
            <a:pPr algn="ctr"/>
            <a:r>
              <a:rPr lang="en-US" sz="5400" dirty="0" smtClean="0">
                <a:solidFill>
                  <a:srgbClr val="42E2FE"/>
                </a:solidFill>
                <a:latin typeface="Swiss 721 Condensed" panose="02000506040000020004" pitchFamily="2" charset="0"/>
              </a:rPr>
              <a:t>30. </a:t>
            </a:r>
            <a:r>
              <a:rPr lang="en-US" sz="5400" dirty="0" smtClean="0">
                <a:solidFill>
                  <a:schemeClr val="bg1"/>
                </a:solidFill>
                <a:latin typeface="Swiss 721 Condensed" panose="02000506040000020004" pitchFamily="2" charset="0"/>
              </a:rPr>
              <a:t>So the Lord saved Israel that day out of the hand of the Egyptians, and Israel saw the Egyptians dead on the seashore.</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674618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5170646"/>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EXODUS 14:28-31</a:t>
            </a:r>
          </a:p>
          <a:p>
            <a:pPr algn="ctr"/>
            <a:r>
              <a:rPr lang="en-US" sz="5400" dirty="0" smtClean="0">
                <a:solidFill>
                  <a:srgbClr val="42E2FE"/>
                </a:solidFill>
                <a:latin typeface="Swiss 721 Condensed" panose="02000506040000020004" pitchFamily="2" charset="0"/>
              </a:rPr>
              <a:t>31. </a:t>
            </a:r>
            <a:r>
              <a:rPr lang="en-US" sz="5400" dirty="0" smtClean="0">
                <a:solidFill>
                  <a:schemeClr val="bg1"/>
                </a:solidFill>
                <a:latin typeface="Swiss 721 Condensed" panose="02000506040000020004" pitchFamily="2" charset="0"/>
              </a:rPr>
              <a:t>Thus Israel saw the great work which the Lord had done in Egypt; so the people feared the Lord, and believed the Lord and His servant Moses.</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365568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3508653"/>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EPHESIANS 2:4-6</a:t>
            </a:r>
          </a:p>
          <a:p>
            <a:pPr algn="ctr"/>
            <a:r>
              <a:rPr lang="en-US" sz="5400" dirty="0">
                <a:solidFill>
                  <a:srgbClr val="42E2FE"/>
                </a:solidFill>
                <a:latin typeface="Swiss 721 Condensed" panose="02000506040000020004" pitchFamily="2" charset="0"/>
              </a:rPr>
              <a:t>4</a:t>
            </a:r>
            <a:r>
              <a:rPr lang="en-US" sz="5400" dirty="0" smtClean="0">
                <a:solidFill>
                  <a:srgbClr val="42E2FE"/>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But God, who is rich in mercy, because of His great love with which He loved us,</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906074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4339650"/>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EPHESIANS 2:4-6</a:t>
            </a:r>
          </a:p>
          <a:p>
            <a:pPr algn="ctr"/>
            <a:r>
              <a:rPr lang="en-US" sz="5400" dirty="0">
                <a:solidFill>
                  <a:srgbClr val="42E2FE"/>
                </a:solidFill>
                <a:latin typeface="Swiss 721 Condensed" panose="02000506040000020004" pitchFamily="2" charset="0"/>
              </a:rPr>
              <a:t>5</a:t>
            </a:r>
            <a:r>
              <a:rPr lang="en-US" sz="5400" dirty="0" smtClean="0">
                <a:solidFill>
                  <a:srgbClr val="42E2FE"/>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even when we were dead in trespasses, made us alive together with Christ (by grace you have been saved),</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803683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3508653"/>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EPHESIANS 2:4-6</a:t>
            </a:r>
          </a:p>
          <a:p>
            <a:pPr algn="ctr"/>
            <a:r>
              <a:rPr lang="en-US" sz="5400" dirty="0" smtClean="0">
                <a:solidFill>
                  <a:srgbClr val="42E2FE"/>
                </a:solidFill>
                <a:latin typeface="Swiss 721 Condensed" panose="02000506040000020004" pitchFamily="2" charset="0"/>
              </a:rPr>
              <a:t>6. </a:t>
            </a:r>
            <a:r>
              <a:rPr lang="en-US" sz="5400" dirty="0" smtClean="0">
                <a:solidFill>
                  <a:schemeClr val="bg1"/>
                </a:solidFill>
                <a:latin typeface="Swiss 721 Condensed" panose="02000506040000020004" pitchFamily="2" charset="0"/>
              </a:rPr>
              <a:t>and raised us up together, and made us sit together in the heavenly places in Christ Jesus,</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918424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4339650"/>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COLOSSIANS 3:1-2</a:t>
            </a:r>
          </a:p>
          <a:p>
            <a:pPr algn="ctr"/>
            <a:r>
              <a:rPr lang="en-US" sz="5400" dirty="0">
                <a:solidFill>
                  <a:srgbClr val="42E2FE"/>
                </a:solidFill>
                <a:latin typeface="Swiss 721 Condensed" panose="02000506040000020004" pitchFamily="2" charset="0"/>
              </a:rPr>
              <a:t>1</a:t>
            </a:r>
            <a:r>
              <a:rPr lang="en-US" sz="5400" dirty="0" smtClean="0">
                <a:solidFill>
                  <a:srgbClr val="42E2FE"/>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If then you were raised with Christ, seek those things which are above, where Christ is, sitting at the right hand of God.</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943753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3508653"/>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COLOSSIANS 3:1-2</a:t>
            </a:r>
          </a:p>
          <a:p>
            <a:pPr algn="ctr"/>
            <a:r>
              <a:rPr lang="en-US" sz="5400" dirty="0" smtClean="0">
                <a:solidFill>
                  <a:srgbClr val="42E2FE"/>
                </a:solidFill>
                <a:latin typeface="Swiss 721 Condensed" panose="02000506040000020004" pitchFamily="2" charset="0"/>
              </a:rPr>
              <a:t>2. </a:t>
            </a:r>
            <a:r>
              <a:rPr lang="en-US" sz="5400" dirty="0" smtClean="0">
                <a:solidFill>
                  <a:schemeClr val="bg1"/>
                </a:solidFill>
                <a:latin typeface="Swiss 721 Condensed" panose="02000506040000020004" pitchFamily="2" charset="0"/>
              </a:rPr>
              <a:t>Set your mind on things above, not on things on the earth.</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205975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92196" y="2454875"/>
            <a:ext cx="6903307" cy="1569660"/>
          </a:xfrm>
          <a:prstGeom prst="rect">
            <a:avLst/>
          </a:prstGeom>
          <a:noFill/>
        </p:spPr>
        <p:txBody>
          <a:bodyPr wrap="square" rtlCol="0">
            <a:spAutoFit/>
          </a:bodyPr>
          <a:lstStyle/>
          <a:p>
            <a:r>
              <a:rPr lang="en-US" sz="9600" b="1" dirty="0" smtClean="0">
                <a:solidFill>
                  <a:schemeClr val="bg1"/>
                </a:solidFill>
                <a:latin typeface="Agency FB" panose="020B0503020202020204" pitchFamily="34" charset="0"/>
              </a:rPr>
              <a:t>CHAIN BREAKER</a:t>
            </a:r>
            <a:endParaRPr lang="en-US" sz="9600" b="1" dirty="0">
              <a:solidFill>
                <a:schemeClr val="bg1"/>
              </a:solidFill>
              <a:latin typeface="Agency FB" panose="020B0503020202020204" pitchFamily="34" charset="0"/>
            </a:endParaRPr>
          </a:p>
        </p:txBody>
      </p:sp>
      <p:sp>
        <p:nvSpPr>
          <p:cNvPr id="3" name="TextBox 2"/>
          <p:cNvSpPr txBox="1"/>
          <p:nvPr/>
        </p:nvSpPr>
        <p:spPr>
          <a:xfrm>
            <a:off x="2957384" y="1429264"/>
            <a:ext cx="2010032" cy="1569660"/>
          </a:xfrm>
          <a:prstGeom prst="rect">
            <a:avLst/>
          </a:prstGeom>
          <a:noFill/>
        </p:spPr>
        <p:txBody>
          <a:bodyPr wrap="square" rtlCol="0">
            <a:spAutoFit/>
          </a:bodyPr>
          <a:lstStyle/>
          <a:p>
            <a:r>
              <a:rPr lang="en-US" sz="9600" b="1" dirty="0" smtClean="0">
                <a:solidFill>
                  <a:schemeClr val="bg1"/>
                </a:solidFill>
                <a:latin typeface="Agency FB" panose="020B0503020202020204" pitchFamily="34" charset="0"/>
              </a:rPr>
              <a:t>THE</a:t>
            </a:r>
            <a:endParaRPr lang="en-US" sz="9600" b="1" dirty="0">
              <a:solidFill>
                <a:schemeClr val="bg1"/>
              </a:solidFill>
              <a:latin typeface="Agency FB" panose="020B0503020202020204" pitchFamily="34" charset="0"/>
            </a:endParaRPr>
          </a:p>
        </p:txBody>
      </p:sp>
      <p:sp>
        <p:nvSpPr>
          <p:cNvPr id="4" name="TextBox 3"/>
          <p:cNvSpPr txBox="1"/>
          <p:nvPr/>
        </p:nvSpPr>
        <p:spPr>
          <a:xfrm>
            <a:off x="2677298" y="5511114"/>
            <a:ext cx="3789405" cy="707886"/>
          </a:xfrm>
          <a:prstGeom prst="rect">
            <a:avLst/>
          </a:prstGeom>
          <a:solidFill>
            <a:schemeClr val="tx1"/>
          </a:solidFill>
        </p:spPr>
        <p:txBody>
          <a:bodyPr wrap="square" rtlCol="0">
            <a:spAutoFit/>
          </a:bodyPr>
          <a:lstStyle/>
          <a:p>
            <a:pPr algn="ctr"/>
            <a:r>
              <a:rPr lang="en-US" sz="4000" dirty="0" smtClean="0">
                <a:solidFill>
                  <a:schemeClr val="bg1"/>
                </a:solidFill>
                <a:latin typeface="Century Gothic" panose="020B0502020202020204" pitchFamily="34" charset="0"/>
              </a:rPr>
              <a:t>EXODUS 14</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21547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1232" y="172995"/>
            <a:ext cx="8806249" cy="6001643"/>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EXODUS 14:4</a:t>
            </a:r>
          </a:p>
          <a:p>
            <a:pPr algn="ctr"/>
            <a:r>
              <a:rPr lang="en-US" sz="5400" dirty="0" smtClean="0">
                <a:solidFill>
                  <a:schemeClr val="bg1"/>
                </a:solidFill>
                <a:latin typeface="Swiss 721 Condensed" panose="02000506040000020004" pitchFamily="2" charset="0"/>
              </a:rPr>
              <a:t>Then I will harden Pharaoh’s heart, so that he will pursue them; and I will gain honor over Pharaoh and over all his army, that the Egyptians may know that I am the Lord.</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339416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5360"/>
            <a:ext cx="8806249" cy="6832640"/>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EXODUS 14:5-6</a:t>
            </a:r>
          </a:p>
          <a:p>
            <a:pPr algn="ctr"/>
            <a:r>
              <a:rPr lang="en-US" sz="5400" dirty="0" smtClean="0">
                <a:solidFill>
                  <a:srgbClr val="42E2FE"/>
                </a:solidFill>
                <a:latin typeface="Swiss 721 Condensed" panose="02000506040000020004" pitchFamily="2" charset="0"/>
              </a:rPr>
              <a:t>5. </a:t>
            </a:r>
            <a:r>
              <a:rPr lang="en-US" sz="5400" dirty="0" smtClean="0">
                <a:solidFill>
                  <a:schemeClr val="bg1"/>
                </a:solidFill>
                <a:latin typeface="Swiss 721 Condensed" panose="02000506040000020004" pitchFamily="2" charset="0"/>
              </a:rPr>
              <a:t>Now it was told the king of Egypt that the people had fled, and the heart of Pharaoh and his servants was turned against the people; and they said, “Why have we done this, that we have let Israel go from serving us?”</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441153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5" y="25360"/>
            <a:ext cx="8806249" cy="2677656"/>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EXODUS 14:5-6</a:t>
            </a:r>
          </a:p>
          <a:p>
            <a:pPr algn="ctr"/>
            <a:r>
              <a:rPr lang="en-US" sz="5400" dirty="0">
                <a:solidFill>
                  <a:srgbClr val="42E2FE"/>
                </a:solidFill>
                <a:latin typeface="Swiss 721 Condensed" panose="02000506040000020004" pitchFamily="2" charset="0"/>
              </a:rPr>
              <a:t>6</a:t>
            </a:r>
            <a:r>
              <a:rPr lang="en-US" sz="5400" dirty="0" smtClean="0">
                <a:solidFill>
                  <a:srgbClr val="42E2FE"/>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So he made ready his chariot and took his people with him.</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527099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6832640"/>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EXODUS 14:10-13</a:t>
            </a:r>
          </a:p>
          <a:p>
            <a:pPr algn="ctr"/>
            <a:r>
              <a:rPr lang="en-US" sz="5400" dirty="0" smtClean="0">
                <a:solidFill>
                  <a:srgbClr val="42E2FE"/>
                </a:solidFill>
                <a:latin typeface="Swiss 721 Condensed" panose="02000506040000020004" pitchFamily="2" charset="0"/>
              </a:rPr>
              <a:t>10. </a:t>
            </a:r>
            <a:r>
              <a:rPr lang="en-US" sz="5400" dirty="0" smtClean="0">
                <a:solidFill>
                  <a:schemeClr val="bg1"/>
                </a:solidFill>
                <a:latin typeface="Swiss 721 Condensed" panose="02000506040000020004" pitchFamily="2" charset="0"/>
              </a:rPr>
              <a:t>And when Pharaoh drew near, the children of Israel lifted their eyes, and behold, the Egyptians marched after them. So they were very afraid, and the children of Israel cried out to </a:t>
            </a:r>
          </a:p>
          <a:p>
            <a:pPr algn="ctr"/>
            <a:r>
              <a:rPr lang="en-US" sz="5400" dirty="0" smtClean="0">
                <a:solidFill>
                  <a:schemeClr val="bg1"/>
                </a:solidFill>
                <a:latin typeface="Swiss 721 Condensed" panose="02000506040000020004" pitchFamily="2" charset="0"/>
              </a:rPr>
              <a:t>the Lord.</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597409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6001643"/>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EXODUS 14:10-13</a:t>
            </a:r>
          </a:p>
          <a:p>
            <a:pPr algn="ctr"/>
            <a:r>
              <a:rPr lang="en-US" sz="5400" dirty="0" smtClean="0">
                <a:solidFill>
                  <a:srgbClr val="42E2FE"/>
                </a:solidFill>
                <a:latin typeface="Swiss 721 Condensed" panose="02000506040000020004" pitchFamily="2" charset="0"/>
              </a:rPr>
              <a:t>11. </a:t>
            </a:r>
            <a:r>
              <a:rPr lang="en-US" sz="5400" dirty="0" smtClean="0">
                <a:solidFill>
                  <a:schemeClr val="bg1"/>
                </a:solidFill>
                <a:latin typeface="Swiss 721 Condensed" panose="02000506040000020004" pitchFamily="2" charset="0"/>
              </a:rPr>
              <a:t>Then they said to Moses, “Because there were no graves in Egypt, have you taken us away to die in the wilderness? Why have you so dealt with us, to bring us up out of Egypt?</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230446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6832640"/>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EXODUS 14:10-13</a:t>
            </a:r>
          </a:p>
          <a:p>
            <a:pPr algn="ctr"/>
            <a:r>
              <a:rPr lang="en-US" sz="5400" dirty="0" smtClean="0">
                <a:solidFill>
                  <a:srgbClr val="42E2FE"/>
                </a:solidFill>
                <a:latin typeface="Swiss 721 Condensed" panose="02000506040000020004" pitchFamily="2" charset="0"/>
              </a:rPr>
              <a:t>12. </a:t>
            </a:r>
            <a:r>
              <a:rPr lang="en-US" sz="5400" dirty="0" smtClean="0">
                <a:solidFill>
                  <a:schemeClr val="bg1"/>
                </a:solidFill>
                <a:latin typeface="Swiss 721 Condensed" panose="02000506040000020004" pitchFamily="2" charset="0"/>
              </a:rPr>
              <a:t>Is this not the word that we told you in Egypt, saying, ‘Let us alone that we may serve the Egyptians’? For it would have been better for us to serve the Egyptians than that we should die in the wilderness.”</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301953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4756" y="25360"/>
            <a:ext cx="8806249" cy="6001643"/>
          </a:xfrm>
          <a:prstGeom prst="rect">
            <a:avLst/>
          </a:prstGeom>
          <a:noFill/>
        </p:spPr>
        <p:txBody>
          <a:bodyPr wrap="square" rtlCol="0">
            <a:spAutoFit/>
          </a:bodyPr>
          <a:lstStyle/>
          <a:p>
            <a:pPr algn="ctr"/>
            <a:r>
              <a:rPr lang="en-US" sz="6000" dirty="0" smtClean="0">
                <a:solidFill>
                  <a:srgbClr val="42E2FE"/>
                </a:solidFill>
                <a:latin typeface="Swiss 721 Condensed" panose="02000506040000020004" pitchFamily="2" charset="0"/>
              </a:rPr>
              <a:t>EXODUS 14:10-13</a:t>
            </a:r>
          </a:p>
          <a:p>
            <a:pPr algn="ctr"/>
            <a:r>
              <a:rPr lang="en-US" sz="5400" dirty="0" smtClean="0">
                <a:solidFill>
                  <a:srgbClr val="42E2FE"/>
                </a:solidFill>
                <a:latin typeface="Swiss 721 Condensed" panose="02000506040000020004" pitchFamily="2" charset="0"/>
              </a:rPr>
              <a:t>13. </a:t>
            </a:r>
            <a:r>
              <a:rPr lang="en-US" sz="5400" dirty="0" smtClean="0">
                <a:solidFill>
                  <a:schemeClr val="bg1"/>
                </a:solidFill>
                <a:latin typeface="Swiss 721 Condensed" panose="02000506040000020004" pitchFamily="2" charset="0"/>
              </a:rPr>
              <a:t>And Moses said to the people, “Do not be afraid. Stand still, and see the salvation of the Lord, which He will accomplish for you today. For the Egyptians whom you see today,…</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825449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TotalTime>
  <Words>887</Words>
  <Application>Microsoft Office PowerPoint</Application>
  <PresentationFormat>On-screen Show (4:3)</PresentationFormat>
  <Paragraphs>58</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Agency FB</vt:lpstr>
      <vt:lpstr>Arial</vt:lpstr>
      <vt:lpstr>Calibri</vt:lpstr>
      <vt:lpstr>Calibri Light</vt:lpstr>
      <vt:lpstr>Century Gothic</vt:lpstr>
      <vt:lpstr>Swiss 721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5</cp:revision>
  <dcterms:created xsi:type="dcterms:W3CDTF">2017-06-30T14:02:30Z</dcterms:created>
  <dcterms:modified xsi:type="dcterms:W3CDTF">2017-06-30T14:45:47Z</dcterms:modified>
</cp:coreProperties>
</file>