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E01D66-97C2-44FB-BAC3-6B410B875AA2}"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209527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01D66-97C2-44FB-BAC3-6B410B875AA2}"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201067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01D66-97C2-44FB-BAC3-6B410B875AA2}"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394137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01D66-97C2-44FB-BAC3-6B410B875AA2}"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19703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01D66-97C2-44FB-BAC3-6B410B875AA2}"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11802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E01D66-97C2-44FB-BAC3-6B410B875AA2}"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25195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E01D66-97C2-44FB-BAC3-6B410B875AA2}" type="datetimeFigureOut">
              <a:rPr lang="en-US" smtClean="0"/>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82598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E01D66-97C2-44FB-BAC3-6B410B875AA2}" type="datetimeFigureOut">
              <a:rPr lang="en-US" smtClean="0"/>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5040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01D66-97C2-44FB-BAC3-6B410B875AA2}" type="datetimeFigureOut">
              <a:rPr lang="en-US" smtClean="0"/>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79355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01D66-97C2-44FB-BAC3-6B410B875AA2}"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11001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01D66-97C2-44FB-BAC3-6B410B875AA2}"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DADB9-020F-4A3B-8C44-FBC078FD03D2}" type="slidenum">
              <a:rPr lang="en-US" smtClean="0"/>
              <a:t>‹#›</a:t>
            </a:fld>
            <a:endParaRPr lang="en-US"/>
          </a:p>
        </p:txBody>
      </p:sp>
    </p:spTree>
    <p:extLst>
      <p:ext uri="{BB962C8B-B14F-4D97-AF65-F5344CB8AC3E}">
        <p14:creationId xmlns:p14="http://schemas.microsoft.com/office/powerpoint/2010/main" val="161552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01D66-97C2-44FB-BAC3-6B410B875AA2}" type="datetimeFigureOut">
              <a:rPr lang="en-US" smtClean="0"/>
              <a:t>7/14/2017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DADB9-020F-4A3B-8C44-FBC078FD03D2}" type="slidenum">
              <a:rPr lang="en-US" smtClean="0"/>
              <a:t>‹#›</a:t>
            </a:fld>
            <a:endParaRPr lang="en-US"/>
          </a:p>
        </p:txBody>
      </p:sp>
    </p:spTree>
    <p:extLst>
      <p:ext uri="{BB962C8B-B14F-4D97-AF65-F5344CB8AC3E}">
        <p14:creationId xmlns:p14="http://schemas.microsoft.com/office/powerpoint/2010/main" val="1272731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271978">
            <a:off x="352876" y="2110794"/>
            <a:ext cx="6997508" cy="1323439"/>
          </a:xfrm>
          <a:prstGeom prst="rect">
            <a:avLst/>
          </a:prstGeom>
          <a:noFill/>
        </p:spPr>
        <p:txBody>
          <a:bodyPr wrap="square" rtlCol="0">
            <a:spAutoFit/>
          </a:bodyPr>
          <a:lstStyle/>
          <a:p>
            <a:r>
              <a:rPr lang="en-US" sz="8000" dirty="0" smtClean="0">
                <a:ln w="38100">
                  <a:solidFill>
                    <a:schemeClr val="tx1"/>
                  </a:solidFill>
                </a:ln>
                <a:solidFill>
                  <a:schemeClr val="bg1"/>
                </a:solidFill>
                <a:latin typeface="Rockwell Extra Bold" panose="02060903040505020403" pitchFamily="18" charset="0"/>
              </a:rPr>
              <a:t>Long </a:t>
            </a:r>
            <a:r>
              <a:rPr lang="en-US" sz="8000" dirty="0" smtClean="0">
                <a:ln w="38100">
                  <a:solidFill>
                    <a:schemeClr val="tx1"/>
                  </a:solidFill>
                </a:ln>
                <a:solidFill>
                  <a:schemeClr val="bg1"/>
                </a:solidFill>
                <a:effectLst>
                  <a:outerShdw blurRad="50800" dist="38100" dir="10800000" algn="r" rotWithShape="0">
                    <a:prstClr val="black">
                      <a:alpha val="40000"/>
                    </a:prstClr>
                  </a:outerShdw>
                </a:effectLst>
                <a:latin typeface="Rockwell Extra Bold" panose="02060903040505020403" pitchFamily="18" charset="0"/>
              </a:rPr>
              <a:t>Lines</a:t>
            </a:r>
            <a:endParaRPr lang="en-US" sz="8000" dirty="0">
              <a:ln w="38100">
                <a:solidFill>
                  <a:schemeClr val="tx1"/>
                </a:solidFill>
              </a:ln>
              <a:solidFill>
                <a:schemeClr val="bg1"/>
              </a:solidFill>
              <a:effectLst>
                <a:outerShdw blurRad="50800" dist="38100" dir="10800000" algn="r" rotWithShape="0">
                  <a:prstClr val="black">
                    <a:alpha val="40000"/>
                  </a:prstClr>
                </a:outerShdw>
              </a:effectLst>
              <a:latin typeface="Rockwell Extra Bold" panose="02060903040505020403" pitchFamily="18" charset="0"/>
            </a:endParaRPr>
          </a:p>
        </p:txBody>
      </p:sp>
      <p:sp>
        <p:nvSpPr>
          <p:cNvPr id="3" name="TextBox 2"/>
          <p:cNvSpPr txBox="1"/>
          <p:nvPr/>
        </p:nvSpPr>
        <p:spPr>
          <a:xfrm rot="21271978">
            <a:off x="1418995" y="3102840"/>
            <a:ext cx="7296862" cy="1323439"/>
          </a:xfrm>
          <a:prstGeom prst="rect">
            <a:avLst/>
          </a:prstGeom>
          <a:noFill/>
        </p:spPr>
        <p:txBody>
          <a:bodyPr wrap="square" rtlCol="0">
            <a:spAutoFit/>
          </a:bodyPr>
          <a:lstStyle/>
          <a:p>
            <a:r>
              <a:rPr lang="en-US" sz="8000" dirty="0" smtClean="0">
                <a:ln w="38100">
                  <a:solidFill>
                    <a:schemeClr val="tx1"/>
                  </a:solidFill>
                </a:ln>
                <a:solidFill>
                  <a:schemeClr val="bg1"/>
                </a:solidFill>
                <a:latin typeface="Rockwell Extra Bold" panose="02060903040505020403" pitchFamily="18" charset="0"/>
              </a:rPr>
              <a:t>Short Fuses</a:t>
            </a:r>
            <a:endParaRPr lang="en-US" sz="8000" dirty="0">
              <a:ln w="38100">
                <a:solidFill>
                  <a:schemeClr val="tx1"/>
                </a:solidFill>
              </a:ln>
              <a:solidFill>
                <a:schemeClr val="bg1"/>
              </a:solidFill>
              <a:effectLst>
                <a:outerShdw blurRad="50800" dist="38100" dir="10800000" algn="r" rotWithShape="0">
                  <a:prstClr val="black">
                    <a:alpha val="40000"/>
                  </a:prstClr>
                </a:outerShdw>
              </a:effectLst>
              <a:latin typeface="Rockwell Extra Bold" panose="02060903040505020403" pitchFamily="18" charset="0"/>
            </a:endParaRPr>
          </a:p>
        </p:txBody>
      </p:sp>
      <p:sp>
        <p:nvSpPr>
          <p:cNvPr id="4" name="TextBox 3"/>
          <p:cNvSpPr txBox="1"/>
          <p:nvPr/>
        </p:nvSpPr>
        <p:spPr>
          <a:xfrm rot="4957928">
            <a:off x="6748278" y="2097711"/>
            <a:ext cx="1613719" cy="1107996"/>
          </a:xfrm>
          <a:prstGeom prst="rect">
            <a:avLst/>
          </a:prstGeom>
          <a:noFill/>
        </p:spPr>
        <p:txBody>
          <a:bodyPr wrap="square" rtlCol="0">
            <a:spAutoFit/>
          </a:bodyPr>
          <a:lstStyle/>
          <a:p>
            <a:r>
              <a:rPr lang="en-US" sz="6600" b="1" dirty="0" smtClean="0">
                <a:ln w="19050">
                  <a:solidFill>
                    <a:schemeClr val="tx1"/>
                  </a:solidFill>
                </a:ln>
                <a:solidFill>
                  <a:schemeClr val="bg1"/>
                </a:solidFill>
                <a:latin typeface="Swiss 721 Condensed" panose="02000506040000020004" pitchFamily="2" charset="0"/>
              </a:rPr>
              <a:t>and</a:t>
            </a:r>
            <a:endParaRPr lang="en-US" sz="6600" b="1" dirty="0">
              <a:ln w="19050">
                <a:solidFill>
                  <a:schemeClr val="tx1"/>
                </a:solidFill>
              </a:ln>
              <a:solidFill>
                <a:schemeClr val="bg1"/>
              </a:solidFill>
              <a:effectLst>
                <a:outerShdw blurRad="50800" dist="38100" dir="10800000" algn="r" rotWithShape="0">
                  <a:prstClr val="black">
                    <a:alpha val="40000"/>
                  </a:prstClr>
                </a:outerShdw>
              </a:effectLst>
              <a:latin typeface="Swiss 721 Condensed" panose="02000506040000020004" pitchFamily="2" charset="0"/>
            </a:endParaRPr>
          </a:p>
        </p:txBody>
      </p:sp>
      <p:sp>
        <p:nvSpPr>
          <p:cNvPr id="5" name="TextBox 4"/>
          <p:cNvSpPr txBox="1"/>
          <p:nvPr/>
        </p:nvSpPr>
        <p:spPr>
          <a:xfrm rot="21301448">
            <a:off x="3344096" y="4448482"/>
            <a:ext cx="2712199" cy="769441"/>
          </a:xfrm>
          <a:prstGeom prst="rect">
            <a:avLst/>
          </a:prstGeom>
          <a:noFill/>
        </p:spPr>
        <p:txBody>
          <a:bodyPr wrap="square" rtlCol="0">
            <a:spAutoFit/>
          </a:bodyPr>
          <a:lstStyle/>
          <a:p>
            <a:r>
              <a:rPr lang="en-US" sz="4400" b="1" dirty="0" smtClean="0">
                <a:ln w="38100">
                  <a:noFill/>
                </a:ln>
                <a:solidFill>
                  <a:schemeClr val="bg1"/>
                </a:solidFill>
                <a:latin typeface="Swiss 721 Condensed" panose="02000506040000020004" pitchFamily="2" charset="0"/>
              </a:rPr>
              <a:t>Exodus 18</a:t>
            </a:r>
            <a:endParaRPr lang="en-US" sz="4400" b="1" dirty="0">
              <a:ln w="38100">
                <a:noFill/>
              </a:ln>
              <a:solidFill>
                <a:schemeClr val="bg1"/>
              </a:solidFill>
              <a:effectLst>
                <a:outerShdw blurRad="50800" dist="38100" dir="10800000" algn="r" rotWithShape="0">
                  <a:prstClr val="black">
                    <a:alpha val="40000"/>
                  </a:prstClr>
                </a:outerShdw>
              </a:effectLst>
              <a:latin typeface="Swiss 721 Condensed" panose="02000506040000020004" pitchFamily="2" charset="0"/>
            </a:endParaRPr>
          </a:p>
        </p:txBody>
      </p:sp>
    </p:spTree>
    <p:extLst>
      <p:ext uri="{BB962C8B-B14F-4D97-AF65-F5344CB8AC3E}">
        <p14:creationId xmlns:p14="http://schemas.microsoft.com/office/powerpoint/2010/main" val="3270522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8280" y="2702010"/>
            <a:ext cx="6450227" cy="3416320"/>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In life or </a:t>
            </a:r>
          </a:p>
          <a:p>
            <a:pPr algn="ctr"/>
            <a:r>
              <a:rPr lang="en-US" sz="7200" dirty="0" smtClean="0">
                <a:solidFill>
                  <a:schemeClr val="bg1"/>
                </a:solidFill>
                <a:latin typeface="Swiss 721 Condensed" panose="02000506040000020004" pitchFamily="2" charset="0"/>
              </a:rPr>
              <a:t>ministry </a:t>
            </a:r>
            <a:r>
              <a:rPr lang="en-US" sz="7200" b="1" u="sng" dirty="0" smtClean="0">
                <a:solidFill>
                  <a:srgbClr val="F3D340"/>
                </a:solidFill>
                <a:latin typeface="Swiss 721 Condensed" panose="02000506040000020004" pitchFamily="2" charset="0"/>
              </a:rPr>
              <a:t>NO</a:t>
            </a:r>
            <a:r>
              <a:rPr lang="en-US" sz="7200" b="1" dirty="0" smtClean="0">
                <a:solidFill>
                  <a:srgbClr val="F3D340"/>
                </a:solidFill>
                <a:latin typeface="Swiss 721 Condensed" panose="02000506040000020004" pitchFamily="2" charset="0"/>
              </a:rPr>
              <a:t> </a:t>
            </a:r>
            <a:r>
              <a:rPr lang="en-US" sz="7200" b="1" u="sng" dirty="0" smtClean="0">
                <a:solidFill>
                  <a:srgbClr val="F3D340"/>
                </a:solidFill>
                <a:latin typeface="Swiss 721 Condensed" panose="02000506040000020004" pitchFamily="2" charset="0"/>
              </a:rPr>
              <a:t>ONE</a:t>
            </a:r>
            <a:r>
              <a:rPr lang="en-US" sz="7200" b="1" dirty="0" smtClean="0">
                <a:solidFill>
                  <a:srgbClr val="F3D340"/>
                </a:solidFill>
                <a:latin typeface="Swiss 721 Condensed" panose="02000506040000020004" pitchFamily="2" charset="0"/>
              </a:rPr>
              <a:t> </a:t>
            </a:r>
          </a:p>
          <a:p>
            <a:pPr algn="ctr"/>
            <a:r>
              <a:rPr lang="en-US" sz="7200" dirty="0" smtClean="0">
                <a:solidFill>
                  <a:schemeClr val="bg1"/>
                </a:solidFill>
                <a:latin typeface="Swiss 721 Condensed" panose="02000506040000020004" pitchFamily="2" charset="0"/>
              </a:rPr>
              <a:t>can do it all.</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9858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0614" y="2990335"/>
            <a:ext cx="6919786" cy="3416320"/>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In life or ministry </a:t>
            </a:r>
          </a:p>
          <a:p>
            <a:pPr algn="ctr"/>
            <a:r>
              <a:rPr lang="en-US" sz="7200" dirty="0" smtClean="0">
                <a:solidFill>
                  <a:schemeClr val="bg1"/>
                </a:solidFill>
                <a:latin typeface="Swiss 721 Condensed" panose="02000506040000020004" pitchFamily="2" charset="0"/>
              </a:rPr>
              <a:t>we need </a:t>
            </a:r>
            <a:r>
              <a:rPr lang="en-US" sz="7200" b="1" u="sng" dirty="0" smtClean="0">
                <a:solidFill>
                  <a:srgbClr val="F3D340"/>
                </a:solidFill>
                <a:latin typeface="Swiss 721 Condensed" panose="02000506040000020004" pitchFamily="2" charset="0"/>
              </a:rPr>
              <a:t>PROBLEM</a:t>
            </a:r>
            <a:r>
              <a:rPr lang="en-US" sz="7200" b="1" dirty="0" smtClean="0">
                <a:solidFill>
                  <a:srgbClr val="F3D340"/>
                </a:solidFill>
                <a:latin typeface="Swiss 721 Condensed" panose="02000506040000020004" pitchFamily="2" charset="0"/>
              </a:rPr>
              <a:t> </a:t>
            </a:r>
            <a:r>
              <a:rPr lang="en-US" sz="7200" b="1" u="sng" dirty="0" smtClean="0">
                <a:solidFill>
                  <a:srgbClr val="F3D340"/>
                </a:solidFill>
                <a:latin typeface="Swiss 721 Condensed" panose="02000506040000020004" pitchFamily="2" charset="0"/>
              </a:rPr>
              <a:t>SOLVERS</a:t>
            </a:r>
            <a:r>
              <a:rPr lang="en-US" sz="7200" dirty="0" smtClean="0">
                <a:solidFill>
                  <a:schemeClr val="bg1"/>
                </a:solidFill>
                <a:latin typeface="Swiss 721 Condensed" panose="02000506040000020004" pitchFamily="2" charset="0"/>
              </a:rPr>
              <a:t>.</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90862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4247317"/>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18:17-19</a:t>
            </a:r>
          </a:p>
          <a:p>
            <a:pPr algn="ctr"/>
            <a:r>
              <a:rPr lang="en-US" sz="5400" b="1" dirty="0" smtClean="0">
                <a:solidFill>
                  <a:schemeClr val="bg1"/>
                </a:solidFill>
                <a:latin typeface="Swiss 721 Condensed" panose="02000506040000020004" pitchFamily="2" charset="0"/>
              </a:rPr>
              <a:t>17. </a:t>
            </a:r>
            <a:r>
              <a:rPr lang="en-US" sz="5400" dirty="0" smtClean="0">
                <a:latin typeface="Swiss 721 Condensed" panose="02000506040000020004" pitchFamily="2" charset="0"/>
              </a:rPr>
              <a:t>So Moses’ father-in-law said to him, “The thing that you do is not good.</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681439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18:17-19</a:t>
            </a:r>
          </a:p>
          <a:p>
            <a:pPr algn="ctr"/>
            <a:r>
              <a:rPr lang="en-US" sz="5400" b="1" dirty="0" smtClean="0">
                <a:solidFill>
                  <a:schemeClr val="bg1"/>
                </a:solidFill>
                <a:latin typeface="Swiss 721 Condensed" panose="02000506040000020004" pitchFamily="2" charset="0"/>
              </a:rPr>
              <a:t>18. </a:t>
            </a:r>
            <a:r>
              <a:rPr lang="en-US" sz="5400" dirty="0" smtClean="0">
                <a:latin typeface="Swiss 721 Condensed" panose="02000506040000020004" pitchFamily="2" charset="0"/>
              </a:rPr>
              <a:t>Both you and these people who are with you will surely wear yourselves out. For this thing is too much for you; you are not able to perform it by yourself.</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9162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18:17-19</a:t>
            </a:r>
          </a:p>
          <a:p>
            <a:pPr algn="ctr"/>
            <a:r>
              <a:rPr lang="en-US" sz="5400" b="1" dirty="0" smtClean="0">
                <a:solidFill>
                  <a:schemeClr val="bg1"/>
                </a:solidFill>
                <a:latin typeface="Swiss 721 Condensed" panose="02000506040000020004" pitchFamily="2" charset="0"/>
              </a:rPr>
              <a:t>19. </a:t>
            </a:r>
            <a:r>
              <a:rPr lang="en-US" sz="5400" dirty="0" smtClean="0">
                <a:latin typeface="Swiss 721 Condensed" panose="02000506040000020004" pitchFamily="2" charset="0"/>
              </a:rPr>
              <a:t>Listen now to my voice; I will give you counsel, and God will be with you: Stand before God for the people, so that you may bring the difficulties to God.</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1847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784389"/>
            <a:ext cx="6919786" cy="3416320"/>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In life or ministry </a:t>
            </a:r>
          </a:p>
          <a:p>
            <a:pPr algn="ctr"/>
            <a:r>
              <a:rPr lang="en-US" sz="7200" dirty="0" smtClean="0">
                <a:solidFill>
                  <a:schemeClr val="bg1"/>
                </a:solidFill>
                <a:latin typeface="Swiss 721 Condensed" panose="02000506040000020004" pitchFamily="2" charset="0"/>
              </a:rPr>
              <a:t>we must </a:t>
            </a:r>
            <a:r>
              <a:rPr lang="en-US" sz="7200" b="1" u="sng" dirty="0" smtClean="0">
                <a:solidFill>
                  <a:srgbClr val="F3D340"/>
                </a:solidFill>
                <a:latin typeface="Swiss 721 Condensed" panose="02000506040000020004" pitchFamily="2" charset="0"/>
              </a:rPr>
              <a:t>LISTEN</a:t>
            </a:r>
            <a:r>
              <a:rPr lang="en-US" sz="7200" b="1" dirty="0" smtClean="0">
                <a:solidFill>
                  <a:srgbClr val="F3D340"/>
                </a:solidFill>
                <a:latin typeface="Swiss 721 Condensed" panose="02000506040000020004" pitchFamily="2" charset="0"/>
              </a:rPr>
              <a:t>  </a:t>
            </a:r>
            <a:r>
              <a:rPr lang="en-US" sz="7200" dirty="0" smtClean="0">
                <a:solidFill>
                  <a:schemeClr val="bg1"/>
                </a:solidFill>
                <a:latin typeface="Swiss 721 Condensed" panose="02000506040000020004" pitchFamily="2" charset="0"/>
              </a:rPr>
              <a:t>to godly counsel.</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1637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4247317"/>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PROVERBS 15:22</a:t>
            </a:r>
          </a:p>
          <a:p>
            <a:pPr algn="ctr"/>
            <a:r>
              <a:rPr lang="en-US" sz="5400" b="1" dirty="0" smtClean="0">
                <a:solidFill>
                  <a:schemeClr val="bg1"/>
                </a:solidFill>
                <a:latin typeface="Swiss 721 Condensed" panose="02000506040000020004" pitchFamily="2" charset="0"/>
              </a:rPr>
              <a:t>22. </a:t>
            </a:r>
            <a:r>
              <a:rPr lang="en-US" sz="5400" dirty="0" smtClean="0">
                <a:latin typeface="Swiss 721 Condensed" panose="02000506040000020004" pitchFamily="2" charset="0"/>
              </a:rPr>
              <a:t>Without counsel, plans go awry, but in the multitude of counselors they are established.</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88902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4247317"/>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PROVERBS 19:20</a:t>
            </a:r>
          </a:p>
          <a:p>
            <a:pPr algn="ctr"/>
            <a:r>
              <a:rPr lang="en-US" sz="5400" b="1" dirty="0" smtClean="0">
                <a:solidFill>
                  <a:schemeClr val="bg1"/>
                </a:solidFill>
                <a:latin typeface="Swiss 721 Condensed" panose="02000506040000020004" pitchFamily="2" charset="0"/>
              </a:rPr>
              <a:t>20. </a:t>
            </a:r>
            <a:r>
              <a:rPr lang="en-US" sz="5400" dirty="0" smtClean="0">
                <a:latin typeface="Swiss 721 Condensed" panose="02000506040000020004" pitchFamily="2" charset="0"/>
              </a:rPr>
              <a:t>Listen to counsel and receive instruction, that you may be wise in your latter days.</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55072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784389"/>
            <a:ext cx="6919786" cy="3416320"/>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In life or ministry </a:t>
            </a:r>
          </a:p>
          <a:p>
            <a:pPr algn="ctr"/>
            <a:r>
              <a:rPr lang="en-US" sz="7200" dirty="0" smtClean="0">
                <a:solidFill>
                  <a:schemeClr val="bg1"/>
                </a:solidFill>
                <a:latin typeface="Swiss 721 Condensed" panose="02000506040000020004" pitchFamily="2" charset="0"/>
              </a:rPr>
              <a:t>we must work </a:t>
            </a:r>
            <a:r>
              <a:rPr lang="en-US" sz="7200" b="1" u="sng" dirty="0" smtClean="0">
                <a:solidFill>
                  <a:srgbClr val="F3D340"/>
                </a:solidFill>
                <a:latin typeface="Swiss 721 Condensed" panose="02000506040000020004" pitchFamily="2" charset="0"/>
              </a:rPr>
              <a:t>TOGETHER</a:t>
            </a:r>
            <a:r>
              <a:rPr lang="en-US" sz="7200" dirty="0" smtClean="0">
                <a:solidFill>
                  <a:schemeClr val="bg1"/>
                </a:solidFill>
                <a:latin typeface="Swiss 721 Condensed" panose="02000506040000020004" pitchFamily="2" charset="0"/>
              </a:rPr>
              <a:t>.</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720697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078313"/>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18:20-22</a:t>
            </a:r>
          </a:p>
          <a:p>
            <a:pPr algn="ctr"/>
            <a:r>
              <a:rPr lang="en-US" sz="5400" b="1" dirty="0" smtClean="0">
                <a:solidFill>
                  <a:schemeClr val="bg1"/>
                </a:solidFill>
                <a:latin typeface="Swiss 721 Condensed" panose="02000506040000020004" pitchFamily="2" charset="0"/>
              </a:rPr>
              <a:t>20. </a:t>
            </a:r>
            <a:r>
              <a:rPr lang="en-US" sz="5400" dirty="0" smtClean="0">
                <a:latin typeface="Swiss 721 Condensed" panose="02000506040000020004" pitchFamily="2" charset="0"/>
              </a:rPr>
              <a:t>And you shall teach them the statutes and the laws, and show them the way in which they must walk and the work they must do.</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53426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 y="370703"/>
            <a:ext cx="9141989" cy="6158814"/>
          </a:xfrm>
          <a:prstGeom prst="rect">
            <a:avLst/>
          </a:prstGeom>
        </p:spPr>
      </p:pic>
    </p:spTree>
    <p:extLst>
      <p:ext uri="{BB962C8B-B14F-4D97-AF65-F5344CB8AC3E}">
        <p14:creationId xmlns:p14="http://schemas.microsoft.com/office/powerpoint/2010/main" val="1324487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7571303"/>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18:20-22</a:t>
            </a:r>
          </a:p>
          <a:p>
            <a:pPr algn="ctr"/>
            <a:r>
              <a:rPr lang="en-US" sz="5400" b="1" dirty="0" smtClean="0">
                <a:solidFill>
                  <a:schemeClr val="bg1"/>
                </a:solidFill>
                <a:latin typeface="Swiss 721 Condensed" panose="02000506040000020004" pitchFamily="2" charset="0"/>
              </a:rPr>
              <a:t>21. </a:t>
            </a:r>
            <a:r>
              <a:rPr lang="en-US" sz="5400" dirty="0" smtClean="0">
                <a:latin typeface="Swiss 721 Condensed" panose="02000506040000020004" pitchFamily="2" charset="0"/>
              </a:rPr>
              <a:t>Moreover you shall select from all the people able men, such as fear God, men of truth, hating covetousness; and place such over them to be rulers of thousands, rulers of hundreds, rulers of fifties, and rulers of tens.</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49910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571303"/>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18:20-22</a:t>
            </a:r>
          </a:p>
          <a:p>
            <a:pPr algn="ctr"/>
            <a:r>
              <a:rPr lang="en-US" sz="5400" b="1" dirty="0" smtClean="0">
                <a:solidFill>
                  <a:schemeClr val="bg1"/>
                </a:solidFill>
                <a:latin typeface="Swiss 721 Condensed" panose="02000506040000020004" pitchFamily="2" charset="0"/>
              </a:rPr>
              <a:t>22. </a:t>
            </a:r>
            <a:r>
              <a:rPr lang="en-US" sz="5400" dirty="0" smtClean="0">
                <a:latin typeface="Swiss 721 Condensed" panose="02000506040000020004" pitchFamily="2" charset="0"/>
              </a:rPr>
              <a:t>And let them judge the people at all times. Then it will be that every great matter they shall bring to you, but every small matter they themselves shall judge. So it will be easier for you, for they will bear the burden with you.</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21587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784389"/>
            <a:ext cx="6919786" cy="3416320"/>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In life or ministry </a:t>
            </a:r>
          </a:p>
          <a:p>
            <a:pPr algn="ctr"/>
            <a:r>
              <a:rPr lang="en-US" sz="7200" dirty="0" smtClean="0">
                <a:solidFill>
                  <a:schemeClr val="bg1"/>
                </a:solidFill>
                <a:latin typeface="Swiss 721 Condensed" panose="02000506040000020004" pitchFamily="2" charset="0"/>
              </a:rPr>
              <a:t>we must take </a:t>
            </a:r>
            <a:r>
              <a:rPr lang="en-US" sz="7200" b="1" u="sng" dirty="0" smtClean="0">
                <a:solidFill>
                  <a:srgbClr val="F3D340"/>
                </a:solidFill>
                <a:latin typeface="Swiss 721 Condensed" panose="02000506040000020004" pitchFamily="2" charset="0"/>
              </a:rPr>
              <a:t>ACTION</a:t>
            </a:r>
            <a:r>
              <a:rPr lang="en-US" sz="7200" dirty="0" smtClean="0">
                <a:solidFill>
                  <a:schemeClr val="bg1"/>
                </a:solidFill>
                <a:latin typeface="Swiss 721 Condensed" panose="02000506040000020004" pitchFamily="2" charset="0"/>
              </a:rPr>
              <a:t>.</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83759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18:23-26</a:t>
            </a:r>
          </a:p>
          <a:p>
            <a:pPr algn="ctr"/>
            <a:r>
              <a:rPr lang="en-US" sz="5400" b="1" dirty="0" smtClean="0">
                <a:solidFill>
                  <a:schemeClr val="bg1"/>
                </a:solidFill>
                <a:latin typeface="Swiss 721 Condensed" panose="02000506040000020004" pitchFamily="2" charset="0"/>
              </a:rPr>
              <a:t>23. </a:t>
            </a:r>
            <a:r>
              <a:rPr lang="en-US" sz="5400" dirty="0" smtClean="0">
                <a:latin typeface="Swiss 721 Condensed" panose="02000506040000020004" pitchFamily="2" charset="0"/>
              </a:rPr>
              <a:t>If you do this thing, and God so commands you, then you will be able to endure, and all this people will also go to their place in peace.”</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304553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4247317"/>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18:23-26</a:t>
            </a:r>
          </a:p>
          <a:p>
            <a:pPr algn="ctr"/>
            <a:r>
              <a:rPr lang="en-US" sz="5400" b="1" dirty="0" smtClean="0">
                <a:solidFill>
                  <a:schemeClr val="bg1"/>
                </a:solidFill>
                <a:latin typeface="Swiss 721 Condensed" panose="02000506040000020004" pitchFamily="2" charset="0"/>
              </a:rPr>
              <a:t>24. </a:t>
            </a:r>
            <a:r>
              <a:rPr lang="en-US" sz="5400" dirty="0" smtClean="0">
                <a:latin typeface="Swiss 721 Condensed" panose="02000506040000020004" pitchFamily="2" charset="0"/>
              </a:rPr>
              <a:t>So Moses heeded the voice of his father-in-law and did all that he had said.</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49222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18:23-26</a:t>
            </a:r>
          </a:p>
          <a:p>
            <a:pPr algn="ctr"/>
            <a:r>
              <a:rPr lang="en-US" sz="5400" b="1" dirty="0" smtClean="0">
                <a:solidFill>
                  <a:schemeClr val="bg1"/>
                </a:solidFill>
                <a:latin typeface="Swiss 721 Condensed" panose="02000506040000020004" pitchFamily="2" charset="0"/>
              </a:rPr>
              <a:t>25. </a:t>
            </a:r>
            <a:r>
              <a:rPr lang="en-US" sz="5400" dirty="0" smtClean="0">
                <a:latin typeface="Swiss 721 Condensed" panose="02000506040000020004" pitchFamily="2" charset="0"/>
              </a:rPr>
              <a:t>And Moses chose able men out of all Israel, and made them heads over the people: rulers of thousands, rulers of hundreds, rulers of fifties, and rulers of tens.</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88693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18:23-26</a:t>
            </a:r>
          </a:p>
          <a:p>
            <a:pPr algn="ctr"/>
            <a:r>
              <a:rPr lang="en-US" sz="5400" b="1" dirty="0" smtClean="0">
                <a:solidFill>
                  <a:schemeClr val="bg1"/>
                </a:solidFill>
                <a:latin typeface="Swiss 721 Condensed" panose="02000506040000020004" pitchFamily="2" charset="0"/>
              </a:rPr>
              <a:t>26. </a:t>
            </a:r>
            <a:r>
              <a:rPr lang="en-US" sz="5400" dirty="0" smtClean="0">
                <a:latin typeface="Swiss 721 Condensed" panose="02000506040000020004" pitchFamily="2" charset="0"/>
              </a:rPr>
              <a:t>So they judged the people at all times; the hard cases they brought to Moses, but they judged every small case themselves.</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11340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6740307"/>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1 CORINTHIANS 1:27-29</a:t>
            </a:r>
          </a:p>
          <a:p>
            <a:pPr algn="ctr"/>
            <a:r>
              <a:rPr lang="en-US" sz="5400" b="1" dirty="0" smtClean="0">
                <a:solidFill>
                  <a:schemeClr val="bg1"/>
                </a:solidFill>
                <a:latin typeface="Swiss 721 Condensed" panose="02000506040000020004" pitchFamily="2" charset="0"/>
              </a:rPr>
              <a:t>27. </a:t>
            </a:r>
            <a:r>
              <a:rPr lang="en-US" sz="5400" dirty="0" smtClean="0">
                <a:latin typeface="Swiss 721 Condensed" panose="02000506040000020004" pitchFamily="2" charset="0"/>
              </a:rPr>
              <a:t>But God has chosen the foolish things of the world to put to shame the wise, and God has chosen the weak things of the world to put to shame the things which are mighty;</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943062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1 CORINTHIANS 1:27-29</a:t>
            </a:r>
          </a:p>
          <a:p>
            <a:pPr algn="ctr"/>
            <a:r>
              <a:rPr lang="en-US" sz="5400" b="1" dirty="0" smtClean="0">
                <a:solidFill>
                  <a:schemeClr val="bg1"/>
                </a:solidFill>
                <a:latin typeface="Swiss 721 Condensed" panose="02000506040000020004" pitchFamily="2" charset="0"/>
              </a:rPr>
              <a:t>28. </a:t>
            </a:r>
            <a:r>
              <a:rPr lang="en-US" sz="5400" dirty="0" smtClean="0">
                <a:latin typeface="Swiss 721 Condensed" panose="02000506040000020004" pitchFamily="2" charset="0"/>
              </a:rPr>
              <a:t>and the base things of the world and the things which are despised God has chosen, and the things which are not, to bring to nothing the things that are,</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0940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9" y="0"/>
            <a:ext cx="8979244" cy="341632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1 CORINTHIANS 1:27-29</a:t>
            </a:r>
          </a:p>
          <a:p>
            <a:pPr algn="ctr"/>
            <a:r>
              <a:rPr lang="en-US" sz="5400" b="1" dirty="0" smtClean="0">
                <a:solidFill>
                  <a:schemeClr val="bg1"/>
                </a:solidFill>
                <a:latin typeface="Swiss 721 Condensed" panose="02000506040000020004" pitchFamily="2" charset="0"/>
              </a:rPr>
              <a:t>29. </a:t>
            </a:r>
            <a:r>
              <a:rPr lang="en-US" sz="5400" dirty="0" smtClean="0">
                <a:latin typeface="Swiss 721 Condensed" panose="02000506040000020004" pitchFamily="2" charset="0"/>
              </a:rPr>
              <a:t>that no flesh should glory in His presence.</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5526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2" y="-175294"/>
            <a:ext cx="9251092" cy="6938319"/>
          </a:xfrm>
          <a:prstGeom prst="rect">
            <a:avLst/>
          </a:prstGeom>
        </p:spPr>
      </p:pic>
    </p:spTree>
    <p:extLst>
      <p:ext uri="{BB962C8B-B14F-4D97-AF65-F5344CB8AC3E}">
        <p14:creationId xmlns:p14="http://schemas.microsoft.com/office/powerpoint/2010/main" val="1311973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5945" y="2034745"/>
            <a:ext cx="6919786" cy="4524315"/>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God doesn’t call the </a:t>
            </a:r>
            <a:r>
              <a:rPr lang="en-US" sz="7200" b="1" u="sng" dirty="0" smtClean="0">
                <a:solidFill>
                  <a:srgbClr val="F3D340"/>
                </a:solidFill>
                <a:latin typeface="Swiss 721 Condensed" panose="02000506040000020004" pitchFamily="2" charset="0"/>
              </a:rPr>
              <a:t>EQUIPPED</a:t>
            </a:r>
            <a:r>
              <a:rPr lang="en-US" sz="7200" dirty="0" smtClean="0">
                <a:solidFill>
                  <a:schemeClr val="bg1"/>
                </a:solidFill>
                <a:latin typeface="Swiss 721 Condensed" panose="02000506040000020004" pitchFamily="2" charset="0"/>
              </a:rPr>
              <a:t>, </a:t>
            </a:r>
          </a:p>
          <a:p>
            <a:pPr algn="ctr"/>
            <a:r>
              <a:rPr lang="en-US" sz="7200" dirty="0" smtClean="0">
                <a:solidFill>
                  <a:schemeClr val="bg1"/>
                </a:solidFill>
                <a:latin typeface="Swiss 721 Condensed" panose="02000506040000020004" pitchFamily="2" charset="0"/>
              </a:rPr>
              <a:t>but He </a:t>
            </a:r>
            <a:r>
              <a:rPr lang="en-US" sz="7200" b="1" u="sng" dirty="0" smtClean="0">
                <a:solidFill>
                  <a:srgbClr val="F3D340"/>
                </a:solidFill>
                <a:latin typeface="Swiss 721 Condensed" panose="02000506040000020004" pitchFamily="2" charset="0"/>
              </a:rPr>
              <a:t>EQUIPS</a:t>
            </a:r>
            <a:r>
              <a:rPr lang="en-US" sz="7200" dirty="0" smtClean="0">
                <a:solidFill>
                  <a:schemeClr val="bg1"/>
                </a:solidFill>
                <a:latin typeface="Swiss 721 Condensed" panose="02000506040000020004" pitchFamily="2" charset="0"/>
              </a:rPr>
              <a:t> </a:t>
            </a:r>
          </a:p>
          <a:p>
            <a:pPr algn="ctr"/>
            <a:r>
              <a:rPr lang="en-US" sz="7200" dirty="0" smtClean="0">
                <a:solidFill>
                  <a:schemeClr val="bg1"/>
                </a:solidFill>
                <a:latin typeface="Swiss 721 Condensed" panose="02000506040000020004" pitchFamily="2" charset="0"/>
              </a:rPr>
              <a:t>the called.</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37759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226" y="0"/>
            <a:ext cx="5099222" cy="6866952"/>
          </a:xfrm>
          <a:prstGeom prst="rect">
            <a:avLst/>
          </a:prstGeom>
        </p:spPr>
      </p:pic>
    </p:spTree>
    <p:extLst>
      <p:ext uri="{BB962C8B-B14F-4D97-AF65-F5344CB8AC3E}">
        <p14:creationId xmlns:p14="http://schemas.microsoft.com/office/powerpoint/2010/main" val="1017297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271978">
            <a:off x="352876" y="2110794"/>
            <a:ext cx="6997508" cy="1323439"/>
          </a:xfrm>
          <a:prstGeom prst="rect">
            <a:avLst/>
          </a:prstGeom>
          <a:noFill/>
        </p:spPr>
        <p:txBody>
          <a:bodyPr wrap="square" rtlCol="0">
            <a:spAutoFit/>
          </a:bodyPr>
          <a:lstStyle/>
          <a:p>
            <a:r>
              <a:rPr lang="en-US" sz="8000" dirty="0" smtClean="0">
                <a:ln w="38100">
                  <a:solidFill>
                    <a:schemeClr val="tx1"/>
                  </a:solidFill>
                </a:ln>
                <a:solidFill>
                  <a:schemeClr val="bg1"/>
                </a:solidFill>
                <a:latin typeface="Rockwell Extra Bold" panose="02060903040505020403" pitchFamily="18" charset="0"/>
              </a:rPr>
              <a:t>Long </a:t>
            </a:r>
            <a:r>
              <a:rPr lang="en-US" sz="8000" dirty="0" smtClean="0">
                <a:ln w="38100">
                  <a:solidFill>
                    <a:schemeClr val="tx1"/>
                  </a:solidFill>
                </a:ln>
                <a:solidFill>
                  <a:schemeClr val="bg1"/>
                </a:solidFill>
                <a:effectLst>
                  <a:outerShdw blurRad="50800" dist="38100" dir="10800000" algn="r" rotWithShape="0">
                    <a:prstClr val="black">
                      <a:alpha val="40000"/>
                    </a:prstClr>
                  </a:outerShdw>
                </a:effectLst>
                <a:latin typeface="Rockwell Extra Bold" panose="02060903040505020403" pitchFamily="18" charset="0"/>
              </a:rPr>
              <a:t>Lines</a:t>
            </a:r>
            <a:endParaRPr lang="en-US" sz="8000" dirty="0">
              <a:ln w="38100">
                <a:solidFill>
                  <a:schemeClr val="tx1"/>
                </a:solidFill>
              </a:ln>
              <a:solidFill>
                <a:schemeClr val="bg1"/>
              </a:solidFill>
              <a:effectLst>
                <a:outerShdw blurRad="50800" dist="38100" dir="10800000" algn="r" rotWithShape="0">
                  <a:prstClr val="black">
                    <a:alpha val="40000"/>
                  </a:prstClr>
                </a:outerShdw>
              </a:effectLst>
              <a:latin typeface="Rockwell Extra Bold" panose="02060903040505020403" pitchFamily="18" charset="0"/>
            </a:endParaRPr>
          </a:p>
        </p:txBody>
      </p:sp>
      <p:sp>
        <p:nvSpPr>
          <p:cNvPr id="3" name="TextBox 2"/>
          <p:cNvSpPr txBox="1"/>
          <p:nvPr/>
        </p:nvSpPr>
        <p:spPr>
          <a:xfrm rot="21271978">
            <a:off x="1418995" y="3102840"/>
            <a:ext cx="7296862" cy="1323439"/>
          </a:xfrm>
          <a:prstGeom prst="rect">
            <a:avLst/>
          </a:prstGeom>
          <a:noFill/>
        </p:spPr>
        <p:txBody>
          <a:bodyPr wrap="square" rtlCol="0">
            <a:spAutoFit/>
          </a:bodyPr>
          <a:lstStyle/>
          <a:p>
            <a:r>
              <a:rPr lang="en-US" sz="8000" dirty="0" smtClean="0">
                <a:ln w="38100">
                  <a:solidFill>
                    <a:schemeClr val="tx1"/>
                  </a:solidFill>
                </a:ln>
                <a:solidFill>
                  <a:schemeClr val="bg1"/>
                </a:solidFill>
                <a:latin typeface="Rockwell Extra Bold" panose="02060903040505020403" pitchFamily="18" charset="0"/>
              </a:rPr>
              <a:t>Short Fuses</a:t>
            </a:r>
            <a:endParaRPr lang="en-US" sz="8000" dirty="0">
              <a:ln w="38100">
                <a:solidFill>
                  <a:schemeClr val="tx1"/>
                </a:solidFill>
              </a:ln>
              <a:solidFill>
                <a:schemeClr val="bg1"/>
              </a:solidFill>
              <a:effectLst>
                <a:outerShdw blurRad="50800" dist="38100" dir="10800000" algn="r" rotWithShape="0">
                  <a:prstClr val="black">
                    <a:alpha val="40000"/>
                  </a:prstClr>
                </a:outerShdw>
              </a:effectLst>
              <a:latin typeface="Rockwell Extra Bold" panose="02060903040505020403" pitchFamily="18" charset="0"/>
            </a:endParaRPr>
          </a:p>
        </p:txBody>
      </p:sp>
      <p:sp>
        <p:nvSpPr>
          <p:cNvPr id="4" name="TextBox 3"/>
          <p:cNvSpPr txBox="1"/>
          <p:nvPr/>
        </p:nvSpPr>
        <p:spPr>
          <a:xfrm rot="4957928">
            <a:off x="6748278" y="2097711"/>
            <a:ext cx="1613719" cy="1107996"/>
          </a:xfrm>
          <a:prstGeom prst="rect">
            <a:avLst/>
          </a:prstGeom>
          <a:noFill/>
        </p:spPr>
        <p:txBody>
          <a:bodyPr wrap="square" rtlCol="0">
            <a:spAutoFit/>
          </a:bodyPr>
          <a:lstStyle/>
          <a:p>
            <a:r>
              <a:rPr lang="en-US" sz="6600" b="1" dirty="0" smtClean="0">
                <a:ln w="19050">
                  <a:solidFill>
                    <a:schemeClr val="tx1"/>
                  </a:solidFill>
                </a:ln>
                <a:solidFill>
                  <a:schemeClr val="bg1"/>
                </a:solidFill>
                <a:latin typeface="Swiss 721 Condensed" panose="02000506040000020004" pitchFamily="2" charset="0"/>
              </a:rPr>
              <a:t>and</a:t>
            </a:r>
            <a:endParaRPr lang="en-US" sz="6600" b="1" dirty="0">
              <a:ln w="19050">
                <a:solidFill>
                  <a:schemeClr val="tx1"/>
                </a:solidFill>
              </a:ln>
              <a:solidFill>
                <a:schemeClr val="bg1"/>
              </a:solidFill>
              <a:effectLst>
                <a:outerShdw blurRad="50800" dist="38100" dir="10800000" algn="r" rotWithShape="0">
                  <a:prstClr val="black">
                    <a:alpha val="40000"/>
                  </a:prstClr>
                </a:outerShdw>
              </a:effectLst>
              <a:latin typeface="Swiss 721 Condensed" panose="02000506040000020004" pitchFamily="2" charset="0"/>
            </a:endParaRPr>
          </a:p>
        </p:txBody>
      </p:sp>
      <p:sp>
        <p:nvSpPr>
          <p:cNvPr id="5" name="TextBox 4"/>
          <p:cNvSpPr txBox="1"/>
          <p:nvPr/>
        </p:nvSpPr>
        <p:spPr>
          <a:xfrm rot="21301448">
            <a:off x="3344096" y="4448482"/>
            <a:ext cx="2712199" cy="769441"/>
          </a:xfrm>
          <a:prstGeom prst="rect">
            <a:avLst/>
          </a:prstGeom>
          <a:noFill/>
        </p:spPr>
        <p:txBody>
          <a:bodyPr wrap="square" rtlCol="0">
            <a:spAutoFit/>
          </a:bodyPr>
          <a:lstStyle/>
          <a:p>
            <a:r>
              <a:rPr lang="en-US" sz="4400" b="1" dirty="0" smtClean="0">
                <a:ln w="38100">
                  <a:noFill/>
                </a:ln>
                <a:solidFill>
                  <a:schemeClr val="bg1"/>
                </a:solidFill>
                <a:latin typeface="Swiss 721 Condensed" panose="02000506040000020004" pitchFamily="2" charset="0"/>
              </a:rPr>
              <a:t>Exodus 18</a:t>
            </a:r>
            <a:endParaRPr lang="en-US" sz="4400" b="1" dirty="0">
              <a:ln w="38100">
                <a:noFill/>
              </a:ln>
              <a:solidFill>
                <a:schemeClr val="bg1"/>
              </a:solidFill>
              <a:effectLst>
                <a:outerShdw blurRad="50800" dist="38100" dir="10800000" algn="r" rotWithShape="0">
                  <a:prstClr val="black">
                    <a:alpha val="40000"/>
                  </a:prstClr>
                </a:outerShdw>
              </a:effectLst>
              <a:latin typeface="Swiss 721 Condensed" panose="02000506040000020004" pitchFamily="2" charset="0"/>
            </a:endParaRPr>
          </a:p>
        </p:txBody>
      </p:sp>
    </p:spTree>
    <p:extLst>
      <p:ext uri="{BB962C8B-B14F-4D97-AF65-F5344CB8AC3E}">
        <p14:creationId xmlns:p14="http://schemas.microsoft.com/office/powerpoint/2010/main" val="294576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 y="402780"/>
            <a:ext cx="9141989" cy="6094659"/>
          </a:xfrm>
          <a:prstGeom prst="rect">
            <a:avLst/>
          </a:prstGeom>
        </p:spPr>
      </p:pic>
    </p:spTree>
    <p:extLst>
      <p:ext uri="{BB962C8B-B14F-4D97-AF65-F5344CB8AC3E}">
        <p14:creationId xmlns:p14="http://schemas.microsoft.com/office/powerpoint/2010/main" val="98037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8280" y="2702010"/>
            <a:ext cx="6450227" cy="3416320"/>
          </a:xfrm>
          <a:prstGeom prst="rect">
            <a:avLst/>
          </a:prstGeom>
          <a:noFill/>
        </p:spPr>
        <p:txBody>
          <a:bodyPr wrap="square" rtlCol="0">
            <a:spAutoFit/>
          </a:bodyPr>
          <a:lstStyle/>
          <a:p>
            <a:pPr algn="ctr"/>
            <a:r>
              <a:rPr lang="en-US" sz="7200" dirty="0" smtClean="0">
                <a:solidFill>
                  <a:schemeClr val="bg1"/>
                </a:solidFill>
                <a:latin typeface="Swiss 721 Condensed" panose="02000506040000020004" pitchFamily="2" charset="0"/>
              </a:rPr>
              <a:t>In life or ministry</a:t>
            </a:r>
          </a:p>
          <a:p>
            <a:pPr algn="ctr"/>
            <a:r>
              <a:rPr lang="en-US" sz="7200" dirty="0" smtClean="0">
                <a:solidFill>
                  <a:schemeClr val="bg1"/>
                </a:solidFill>
                <a:latin typeface="Swiss 721 Condensed" panose="02000506040000020004" pitchFamily="2" charset="0"/>
              </a:rPr>
              <a:t>everyone has</a:t>
            </a:r>
          </a:p>
          <a:p>
            <a:pPr algn="ctr"/>
            <a:r>
              <a:rPr lang="en-US" sz="7200" b="1" u="sng" dirty="0" smtClean="0">
                <a:solidFill>
                  <a:srgbClr val="F3D340"/>
                </a:solidFill>
                <a:latin typeface="Swiss 721 Condensed" panose="02000506040000020004" pitchFamily="2" charset="0"/>
              </a:rPr>
              <a:t>PROBLEMS</a:t>
            </a:r>
            <a:r>
              <a:rPr lang="en-US" sz="7200" dirty="0" smtClean="0">
                <a:solidFill>
                  <a:schemeClr val="bg1"/>
                </a:solidFill>
                <a:latin typeface="Swiss 721 Condensed" panose="02000506040000020004" pitchFamily="2" charset="0"/>
              </a:rPr>
              <a:t>.</a:t>
            </a:r>
            <a:endParaRPr lang="en-US" sz="7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66911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148281"/>
            <a:ext cx="8921579"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18:13-16</a:t>
            </a:r>
          </a:p>
          <a:p>
            <a:pPr algn="ctr"/>
            <a:r>
              <a:rPr lang="en-US" sz="5400" b="1" dirty="0" smtClean="0">
                <a:solidFill>
                  <a:schemeClr val="bg1"/>
                </a:solidFill>
                <a:latin typeface="Swiss 721 Condensed" panose="02000506040000020004" pitchFamily="2" charset="0"/>
              </a:rPr>
              <a:t>13. </a:t>
            </a:r>
            <a:r>
              <a:rPr lang="en-US" sz="5400" dirty="0" smtClean="0">
                <a:latin typeface="Swiss 721 Condensed" panose="02000506040000020004" pitchFamily="2" charset="0"/>
              </a:rPr>
              <a:t>And so it was, on the next day, that Moses sat to judge the people; and the people stood before Moses from morning until evening.</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096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0"/>
            <a:ext cx="8921579" cy="7571303"/>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18:13-16</a:t>
            </a:r>
          </a:p>
          <a:p>
            <a:pPr algn="ctr"/>
            <a:r>
              <a:rPr lang="en-US" sz="5400" b="1" dirty="0" smtClean="0">
                <a:solidFill>
                  <a:schemeClr val="bg1"/>
                </a:solidFill>
                <a:latin typeface="Swiss 721 Condensed" panose="02000506040000020004" pitchFamily="2" charset="0"/>
              </a:rPr>
              <a:t>14. </a:t>
            </a:r>
            <a:r>
              <a:rPr lang="en-US" sz="5400" dirty="0" smtClean="0">
                <a:latin typeface="Swiss 721 Condensed" panose="02000506040000020004" pitchFamily="2" charset="0"/>
              </a:rPr>
              <a:t>So when Moses’ father-in-law saw all that he did for the people, he said, “What is this thing that you are doing for the people? Why do you alone sit, and all the people stand before you from morning until evening?”</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04279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0"/>
            <a:ext cx="8921579" cy="4247317"/>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18:13-16</a:t>
            </a:r>
          </a:p>
          <a:p>
            <a:pPr algn="ctr"/>
            <a:r>
              <a:rPr lang="en-US" sz="5400" b="1" dirty="0" smtClean="0">
                <a:solidFill>
                  <a:schemeClr val="bg1"/>
                </a:solidFill>
                <a:latin typeface="Swiss 721 Condensed" panose="02000506040000020004" pitchFamily="2" charset="0"/>
              </a:rPr>
              <a:t>15. </a:t>
            </a:r>
            <a:r>
              <a:rPr lang="en-US" sz="5400" dirty="0" smtClean="0">
                <a:latin typeface="Swiss 721 Condensed" panose="02000506040000020004" pitchFamily="2" charset="0"/>
              </a:rPr>
              <a:t>And Moses said to his father-in-law, “Because the people come to me to inquire of God.</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11409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0"/>
            <a:ext cx="8921579" cy="5909310"/>
          </a:xfrm>
          <a:prstGeom prst="rect">
            <a:avLst/>
          </a:prstGeom>
          <a:noFill/>
        </p:spPr>
        <p:txBody>
          <a:bodyPr wrap="square" rtlCol="0">
            <a:spAutoFit/>
          </a:bodyPr>
          <a:lstStyle/>
          <a:p>
            <a:pPr algn="ctr"/>
            <a:r>
              <a:rPr lang="en-US" sz="5400" b="1" dirty="0" smtClean="0">
                <a:solidFill>
                  <a:schemeClr val="bg1"/>
                </a:solidFill>
                <a:latin typeface="Swiss 721 Condensed" panose="02000506040000020004" pitchFamily="2" charset="0"/>
              </a:rPr>
              <a:t>EXODUS 18:13-16</a:t>
            </a:r>
          </a:p>
          <a:p>
            <a:pPr algn="ctr"/>
            <a:r>
              <a:rPr lang="en-US" sz="5400" b="1" dirty="0" smtClean="0">
                <a:solidFill>
                  <a:schemeClr val="bg1"/>
                </a:solidFill>
                <a:latin typeface="Swiss 721 Condensed" panose="02000506040000020004" pitchFamily="2" charset="0"/>
              </a:rPr>
              <a:t>16. </a:t>
            </a:r>
            <a:r>
              <a:rPr lang="en-US" sz="5400" dirty="0" smtClean="0">
                <a:latin typeface="Swiss 721 Condensed" panose="02000506040000020004" pitchFamily="2" charset="0"/>
              </a:rPr>
              <a:t>When they have a difficulty, they come to me, and I judge between one and another; and I make known the statutes of God and His laws.”</a:t>
            </a:r>
            <a:endParaRPr lang="en-US" sz="5400" b="1" dirty="0" smtClean="0">
              <a:solidFill>
                <a:schemeClr val="bg1"/>
              </a:solidFill>
              <a:latin typeface="Swiss 721 Condensed" panose="02000506040000020004" pitchFamily="2" charset="0"/>
            </a:endParaRPr>
          </a:p>
          <a:p>
            <a:pPr algn="ct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9914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724</Words>
  <Application>Microsoft Office PowerPoint</Application>
  <PresentationFormat>On-screen Show (4:3)</PresentationFormat>
  <Paragraphs>63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Rockwell Extra Bold</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2017-07-14T13:45:21Z</dcterms:created>
  <dcterms:modified xsi:type="dcterms:W3CDTF">2017-07-14T15:37:27Z</dcterms:modified>
</cp:coreProperties>
</file>