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9D39"/>
    <a:srgbClr val="F9F4ED"/>
    <a:srgbClr val="EADA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C1E6DD7-A21B-45F1-A384-C54BC38B88A7}" type="datetimeFigureOut">
              <a:rPr lang="en-US" smtClean="0"/>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4EB5C1-DF69-417B-AF16-2D27E946AF33}" type="slidenum">
              <a:rPr lang="en-US" smtClean="0"/>
              <a:t>‹#›</a:t>
            </a:fld>
            <a:endParaRPr lang="en-US" dirty="0"/>
          </a:p>
        </p:txBody>
      </p:sp>
    </p:spTree>
    <p:extLst>
      <p:ext uri="{BB962C8B-B14F-4D97-AF65-F5344CB8AC3E}">
        <p14:creationId xmlns:p14="http://schemas.microsoft.com/office/powerpoint/2010/main" val="3445447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1E6DD7-A21B-45F1-A384-C54BC38B88A7}" type="datetimeFigureOut">
              <a:rPr lang="en-US" smtClean="0"/>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4EB5C1-DF69-417B-AF16-2D27E946AF33}" type="slidenum">
              <a:rPr lang="en-US" smtClean="0"/>
              <a:t>‹#›</a:t>
            </a:fld>
            <a:endParaRPr lang="en-US" dirty="0"/>
          </a:p>
        </p:txBody>
      </p:sp>
    </p:spTree>
    <p:extLst>
      <p:ext uri="{BB962C8B-B14F-4D97-AF65-F5344CB8AC3E}">
        <p14:creationId xmlns:p14="http://schemas.microsoft.com/office/powerpoint/2010/main" val="2718282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1E6DD7-A21B-45F1-A384-C54BC38B88A7}" type="datetimeFigureOut">
              <a:rPr lang="en-US" smtClean="0"/>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4EB5C1-DF69-417B-AF16-2D27E946AF33}" type="slidenum">
              <a:rPr lang="en-US" smtClean="0"/>
              <a:t>‹#›</a:t>
            </a:fld>
            <a:endParaRPr lang="en-US" dirty="0"/>
          </a:p>
        </p:txBody>
      </p:sp>
    </p:spTree>
    <p:extLst>
      <p:ext uri="{BB962C8B-B14F-4D97-AF65-F5344CB8AC3E}">
        <p14:creationId xmlns:p14="http://schemas.microsoft.com/office/powerpoint/2010/main" val="4173418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1E6DD7-A21B-45F1-A384-C54BC38B88A7}" type="datetimeFigureOut">
              <a:rPr lang="en-US" smtClean="0"/>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4EB5C1-DF69-417B-AF16-2D27E946AF33}" type="slidenum">
              <a:rPr lang="en-US" smtClean="0"/>
              <a:t>‹#›</a:t>
            </a:fld>
            <a:endParaRPr lang="en-US" dirty="0"/>
          </a:p>
        </p:txBody>
      </p:sp>
    </p:spTree>
    <p:extLst>
      <p:ext uri="{BB962C8B-B14F-4D97-AF65-F5344CB8AC3E}">
        <p14:creationId xmlns:p14="http://schemas.microsoft.com/office/powerpoint/2010/main" val="483513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1E6DD7-A21B-45F1-A384-C54BC38B88A7}" type="datetimeFigureOut">
              <a:rPr lang="en-US" smtClean="0"/>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4EB5C1-DF69-417B-AF16-2D27E946AF33}" type="slidenum">
              <a:rPr lang="en-US" smtClean="0"/>
              <a:t>‹#›</a:t>
            </a:fld>
            <a:endParaRPr lang="en-US" dirty="0"/>
          </a:p>
        </p:txBody>
      </p:sp>
    </p:spTree>
    <p:extLst>
      <p:ext uri="{BB962C8B-B14F-4D97-AF65-F5344CB8AC3E}">
        <p14:creationId xmlns:p14="http://schemas.microsoft.com/office/powerpoint/2010/main" val="1668678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C1E6DD7-A21B-45F1-A384-C54BC38B88A7}" type="datetimeFigureOut">
              <a:rPr lang="en-US" smtClean="0"/>
              <a:t>7/7/2017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4EB5C1-DF69-417B-AF16-2D27E946AF33}" type="slidenum">
              <a:rPr lang="en-US" smtClean="0"/>
              <a:t>‹#›</a:t>
            </a:fld>
            <a:endParaRPr lang="en-US" dirty="0"/>
          </a:p>
        </p:txBody>
      </p:sp>
    </p:spTree>
    <p:extLst>
      <p:ext uri="{BB962C8B-B14F-4D97-AF65-F5344CB8AC3E}">
        <p14:creationId xmlns:p14="http://schemas.microsoft.com/office/powerpoint/2010/main" val="351543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C1E6DD7-A21B-45F1-A384-C54BC38B88A7}" type="datetimeFigureOut">
              <a:rPr lang="en-US" smtClean="0"/>
              <a:t>7/7/2017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4EB5C1-DF69-417B-AF16-2D27E946AF33}" type="slidenum">
              <a:rPr lang="en-US" smtClean="0"/>
              <a:t>‹#›</a:t>
            </a:fld>
            <a:endParaRPr lang="en-US" dirty="0"/>
          </a:p>
        </p:txBody>
      </p:sp>
    </p:spTree>
    <p:extLst>
      <p:ext uri="{BB962C8B-B14F-4D97-AF65-F5344CB8AC3E}">
        <p14:creationId xmlns:p14="http://schemas.microsoft.com/office/powerpoint/2010/main" val="2938719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C1E6DD7-A21B-45F1-A384-C54BC38B88A7}" type="datetimeFigureOut">
              <a:rPr lang="en-US" smtClean="0"/>
              <a:t>7/7/2017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4EB5C1-DF69-417B-AF16-2D27E946AF33}" type="slidenum">
              <a:rPr lang="en-US" smtClean="0"/>
              <a:t>‹#›</a:t>
            </a:fld>
            <a:endParaRPr lang="en-US" dirty="0"/>
          </a:p>
        </p:txBody>
      </p:sp>
    </p:spTree>
    <p:extLst>
      <p:ext uri="{BB962C8B-B14F-4D97-AF65-F5344CB8AC3E}">
        <p14:creationId xmlns:p14="http://schemas.microsoft.com/office/powerpoint/2010/main" val="3553155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1E6DD7-A21B-45F1-A384-C54BC38B88A7}" type="datetimeFigureOut">
              <a:rPr lang="en-US" smtClean="0"/>
              <a:t>7/7/2017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4EB5C1-DF69-417B-AF16-2D27E946AF33}" type="slidenum">
              <a:rPr lang="en-US" smtClean="0"/>
              <a:t>‹#›</a:t>
            </a:fld>
            <a:endParaRPr lang="en-US" dirty="0"/>
          </a:p>
        </p:txBody>
      </p:sp>
    </p:spTree>
    <p:extLst>
      <p:ext uri="{BB962C8B-B14F-4D97-AF65-F5344CB8AC3E}">
        <p14:creationId xmlns:p14="http://schemas.microsoft.com/office/powerpoint/2010/main" val="199691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1E6DD7-A21B-45F1-A384-C54BC38B88A7}" type="datetimeFigureOut">
              <a:rPr lang="en-US" smtClean="0"/>
              <a:t>7/7/2017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4EB5C1-DF69-417B-AF16-2D27E946AF33}" type="slidenum">
              <a:rPr lang="en-US" smtClean="0"/>
              <a:t>‹#›</a:t>
            </a:fld>
            <a:endParaRPr lang="en-US" dirty="0"/>
          </a:p>
        </p:txBody>
      </p:sp>
    </p:spTree>
    <p:extLst>
      <p:ext uri="{BB962C8B-B14F-4D97-AF65-F5344CB8AC3E}">
        <p14:creationId xmlns:p14="http://schemas.microsoft.com/office/powerpoint/2010/main" val="511294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1E6DD7-A21B-45F1-A384-C54BC38B88A7}" type="datetimeFigureOut">
              <a:rPr lang="en-US" smtClean="0"/>
              <a:t>7/7/2017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4EB5C1-DF69-417B-AF16-2D27E946AF33}" type="slidenum">
              <a:rPr lang="en-US" smtClean="0"/>
              <a:t>‹#›</a:t>
            </a:fld>
            <a:endParaRPr lang="en-US" dirty="0"/>
          </a:p>
        </p:txBody>
      </p:sp>
    </p:spTree>
    <p:extLst>
      <p:ext uri="{BB962C8B-B14F-4D97-AF65-F5344CB8AC3E}">
        <p14:creationId xmlns:p14="http://schemas.microsoft.com/office/powerpoint/2010/main" val="1192424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E6DD7-A21B-45F1-A384-C54BC38B88A7}" type="datetimeFigureOut">
              <a:rPr lang="en-US" smtClean="0"/>
              <a:t>7/7/2017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4EB5C1-DF69-417B-AF16-2D27E946AF33}" type="slidenum">
              <a:rPr lang="en-US" smtClean="0"/>
              <a:t>‹#›</a:t>
            </a:fld>
            <a:endParaRPr lang="en-US" dirty="0"/>
          </a:p>
        </p:txBody>
      </p:sp>
    </p:spTree>
    <p:extLst>
      <p:ext uri="{BB962C8B-B14F-4D97-AF65-F5344CB8AC3E}">
        <p14:creationId xmlns:p14="http://schemas.microsoft.com/office/powerpoint/2010/main" val="2424958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0" y="3196281"/>
            <a:ext cx="1688757" cy="1021492"/>
          </a:xfrm>
          <a:prstGeom prst="rect">
            <a:avLst/>
          </a:prstGeom>
          <a:solidFill>
            <a:schemeClr val="bg1"/>
          </a:solidFill>
        </p:spPr>
        <p:txBody>
          <a:bodyPr wrap="square" rtlCol="0">
            <a:spAutoFit/>
          </a:bodyPr>
          <a:lstStyle/>
          <a:p>
            <a:endParaRPr lang="en-US" dirty="0"/>
          </a:p>
        </p:txBody>
      </p:sp>
      <p:sp>
        <p:nvSpPr>
          <p:cNvPr id="3" name="TextBox 2"/>
          <p:cNvSpPr txBox="1"/>
          <p:nvPr/>
        </p:nvSpPr>
        <p:spPr>
          <a:xfrm>
            <a:off x="0" y="4287794"/>
            <a:ext cx="3393989" cy="1021492"/>
          </a:xfrm>
          <a:prstGeom prst="rect">
            <a:avLst/>
          </a:prstGeom>
          <a:solidFill>
            <a:schemeClr val="bg1"/>
          </a:solidFill>
        </p:spPr>
        <p:txBody>
          <a:bodyPr wrap="square" rtlCol="0">
            <a:spAutoFit/>
          </a:bodyPr>
          <a:lstStyle/>
          <a:p>
            <a:endParaRPr lang="en-US" dirty="0"/>
          </a:p>
        </p:txBody>
      </p:sp>
      <p:sp>
        <p:nvSpPr>
          <p:cNvPr id="4" name="TextBox 3"/>
          <p:cNvSpPr txBox="1"/>
          <p:nvPr/>
        </p:nvSpPr>
        <p:spPr>
          <a:xfrm>
            <a:off x="1688757" y="3262184"/>
            <a:ext cx="1589901" cy="1025610"/>
          </a:xfrm>
          <a:prstGeom prst="rect">
            <a:avLst/>
          </a:prstGeom>
          <a:solidFill>
            <a:schemeClr val="bg1"/>
          </a:solidFill>
        </p:spPr>
        <p:txBody>
          <a:bodyPr wrap="square" rtlCol="0">
            <a:spAutoFit/>
          </a:bodyPr>
          <a:lstStyle/>
          <a:p>
            <a:endParaRPr lang="en-US" dirty="0"/>
          </a:p>
        </p:txBody>
      </p:sp>
      <p:sp>
        <p:nvSpPr>
          <p:cNvPr id="5" name="TextBox 4"/>
          <p:cNvSpPr txBox="1"/>
          <p:nvPr/>
        </p:nvSpPr>
        <p:spPr>
          <a:xfrm>
            <a:off x="3019166" y="3262184"/>
            <a:ext cx="518984" cy="700216"/>
          </a:xfrm>
          <a:prstGeom prst="rect">
            <a:avLst/>
          </a:prstGeom>
          <a:solidFill>
            <a:schemeClr val="bg1"/>
          </a:solidFill>
        </p:spPr>
        <p:txBody>
          <a:bodyPr wrap="square" rtlCol="0">
            <a:spAutoFit/>
          </a:bodyPr>
          <a:lstStyle/>
          <a:p>
            <a:endParaRPr lang="en-US" dirty="0"/>
          </a:p>
        </p:txBody>
      </p:sp>
      <p:sp>
        <p:nvSpPr>
          <p:cNvPr id="6" name="TextBox 5"/>
          <p:cNvSpPr txBox="1"/>
          <p:nvPr/>
        </p:nvSpPr>
        <p:spPr>
          <a:xfrm>
            <a:off x="199767" y="3262184"/>
            <a:ext cx="4528752" cy="2585323"/>
          </a:xfrm>
          <a:prstGeom prst="rect">
            <a:avLst/>
          </a:prstGeom>
          <a:solidFill>
            <a:schemeClr val="bg1">
              <a:alpha val="47000"/>
            </a:schemeClr>
          </a:solidFill>
        </p:spPr>
        <p:txBody>
          <a:bodyPr wrap="square" rtlCol="0">
            <a:spAutoFit/>
          </a:bodyPr>
          <a:lstStyle/>
          <a:p>
            <a:pPr algn="ctr"/>
            <a:r>
              <a:rPr lang="en-US" sz="5400" b="1" dirty="0" smtClean="0">
                <a:solidFill>
                  <a:srgbClr val="E59D39"/>
                </a:solidFill>
                <a:latin typeface="KG Blank Space Sketch" panose="02000000000000000000" pitchFamily="2" charset="0"/>
              </a:rPr>
              <a:t>“Angel Food Cake Again?”</a:t>
            </a:r>
            <a:endParaRPr lang="en-US" sz="5400" b="1" dirty="0">
              <a:solidFill>
                <a:srgbClr val="E59D39"/>
              </a:solidFill>
              <a:latin typeface="KG Blank Space Sketch" panose="02000000000000000000" pitchFamily="2" charset="0"/>
            </a:endParaRPr>
          </a:p>
        </p:txBody>
      </p:sp>
      <p:sp>
        <p:nvSpPr>
          <p:cNvPr id="7" name="TextBox 6"/>
          <p:cNvSpPr txBox="1"/>
          <p:nvPr/>
        </p:nvSpPr>
        <p:spPr>
          <a:xfrm>
            <a:off x="844378" y="6005384"/>
            <a:ext cx="3534033" cy="523220"/>
          </a:xfrm>
          <a:prstGeom prst="rect">
            <a:avLst/>
          </a:prstGeom>
          <a:noFill/>
        </p:spPr>
        <p:txBody>
          <a:bodyPr wrap="square" rtlCol="0">
            <a:spAutoFit/>
          </a:bodyPr>
          <a:lstStyle/>
          <a:p>
            <a:pPr algn="ctr"/>
            <a:r>
              <a:rPr lang="en-US" sz="2800" dirty="0" smtClean="0">
                <a:solidFill>
                  <a:srgbClr val="E59D39"/>
                </a:solidFill>
                <a:latin typeface="Swiss 721 Condensed" panose="02000506040000020004" pitchFamily="2" charset="0"/>
              </a:rPr>
              <a:t>EXODUS 15-17</a:t>
            </a:r>
            <a:endParaRPr lang="en-US" sz="28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301970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172995"/>
            <a:ext cx="8905102" cy="3416320"/>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1 Corinthians 10:1-11</a:t>
            </a:r>
          </a:p>
          <a:p>
            <a:pPr algn="ctr"/>
            <a:r>
              <a:rPr lang="en-US" sz="5400" b="1" dirty="0" smtClean="0">
                <a:solidFill>
                  <a:srgbClr val="E59D39"/>
                </a:solidFill>
                <a:latin typeface="Swiss 721 Condensed" panose="02000506040000020004" pitchFamily="2" charset="0"/>
              </a:rPr>
              <a:t>9. </a:t>
            </a:r>
            <a:r>
              <a:rPr lang="en-US" sz="5400" dirty="0" smtClean="0">
                <a:latin typeface="Swiss 721 Condensed" panose="02000506040000020004" pitchFamily="2" charset="0"/>
              </a:rPr>
              <a:t>nor let us tempt Christ, as some of them also tempted, and were destroyed by serpents;</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749561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172995"/>
            <a:ext cx="8905102" cy="3416320"/>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1 Corinthians 10:1-11</a:t>
            </a:r>
          </a:p>
          <a:p>
            <a:pPr algn="ctr"/>
            <a:r>
              <a:rPr lang="en-US" sz="5400" b="1" dirty="0" smtClean="0">
                <a:solidFill>
                  <a:srgbClr val="E59D39"/>
                </a:solidFill>
                <a:latin typeface="Swiss 721 Condensed" panose="02000506040000020004" pitchFamily="2" charset="0"/>
              </a:rPr>
              <a:t>10. </a:t>
            </a:r>
            <a:r>
              <a:rPr lang="en-US" sz="5400" dirty="0" smtClean="0">
                <a:latin typeface="Swiss 721 Condensed" panose="02000506040000020004" pitchFamily="2" charset="0"/>
              </a:rPr>
              <a:t>nor complain, as some of them also complained, and were destroyed by the destroyer.</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2972805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172995"/>
            <a:ext cx="8905102" cy="5078313"/>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1 Corinthians 10:1-11</a:t>
            </a:r>
          </a:p>
          <a:p>
            <a:pPr algn="ctr"/>
            <a:r>
              <a:rPr lang="en-US" sz="5400" b="1" dirty="0" smtClean="0">
                <a:solidFill>
                  <a:srgbClr val="E59D39"/>
                </a:solidFill>
                <a:latin typeface="Swiss 721 Condensed" panose="02000506040000020004" pitchFamily="2" charset="0"/>
              </a:rPr>
              <a:t>11. </a:t>
            </a:r>
            <a:r>
              <a:rPr lang="en-US" sz="5400" dirty="0" smtClean="0">
                <a:latin typeface="Swiss 721 Condensed" panose="02000506040000020004" pitchFamily="2" charset="0"/>
              </a:rPr>
              <a:t>Now all these things happened to them as examples, and they were written for our admonition, upon whom the ends of the ages have come.</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2863347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6740307"/>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15:1-2</a:t>
            </a:r>
          </a:p>
          <a:p>
            <a:pPr algn="ctr"/>
            <a:r>
              <a:rPr lang="en-US" sz="5400" b="1" dirty="0" smtClean="0">
                <a:solidFill>
                  <a:srgbClr val="E59D39"/>
                </a:solidFill>
                <a:latin typeface="Swiss 721 Condensed" panose="02000506040000020004" pitchFamily="2" charset="0"/>
              </a:rPr>
              <a:t>1. </a:t>
            </a:r>
            <a:r>
              <a:rPr lang="en-US" sz="5400" dirty="0" smtClean="0">
                <a:latin typeface="Swiss 721 Condensed" panose="02000506040000020004" pitchFamily="2" charset="0"/>
              </a:rPr>
              <a:t>Then Moses and the children of Israel sang this song to the Lord, and spoke saying: “I will sing to the Lord, for He has triumphed gloriously! The horse and its rider He has thrown </a:t>
            </a:r>
          </a:p>
          <a:p>
            <a:pPr algn="ctr"/>
            <a:r>
              <a:rPr lang="en-US" sz="5400" dirty="0" smtClean="0">
                <a:latin typeface="Swiss 721 Condensed" panose="02000506040000020004" pitchFamily="2" charset="0"/>
              </a:rPr>
              <a:t>into the sea!</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9515764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5078313"/>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15:1-2</a:t>
            </a:r>
          </a:p>
          <a:p>
            <a:pPr algn="ctr"/>
            <a:r>
              <a:rPr lang="en-US" sz="5400" b="1" dirty="0">
                <a:solidFill>
                  <a:srgbClr val="E59D39"/>
                </a:solidFill>
                <a:latin typeface="Swiss 721 Condensed" panose="02000506040000020004" pitchFamily="2" charset="0"/>
              </a:rPr>
              <a:t>2</a:t>
            </a:r>
            <a:r>
              <a:rPr lang="en-US" sz="5400" b="1" dirty="0" smtClean="0">
                <a:solidFill>
                  <a:srgbClr val="E59D39"/>
                </a:solidFill>
                <a:latin typeface="Swiss 721 Condensed" panose="02000506040000020004" pitchFamily="2" charset="0"/>
              </a:rPr>
              <a:t>. </a:t>
            </a:r>
            <a:r>
              <a:rPr lang="en-US" sz="5400" dirty="0" smtClean="0">
                <a:latin typeface="Swiss 721 Condensed" panose="02000506040000020004" pitchFamily="2" charset="0"/>
              </a:rPr>
              <a:t>The Lord is my strength and song, and He has become my salvation; He is my God, and I will praise Him; My father’s God, and I will exalt Him. …</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206538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5078313"/>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15:22-27</a:t>
            </a:r>
          </a:p>
          <a:p>
            <a:pPr algn="ctr"/>
            <a:r>
              <a:rPr lang="en-US" sz="5400" b="1" dirty="0" smtClean="0">
                <a:solidFill>
                  <a:srgbClr val="E59D39"/>
                </a:solidFill>
                <a:latin typeface="Swiss 721 Condensed" panose="02000506040000020004" pitchFamily="2" charset="0"/>
              </a:rPr>
              <a:t>22. </a:t>
            </a:r>
            <a:r>
              <a:rPr lang="en-US" sz="5400" dirty="0" smtClean="0">
                <a:latin typeface="Swiss 721 Condensed" panose="02000506040000020004" pitchFamily="2" charset="0"/>
              </a:rPr>
              <a:t>So Moses brought Israel from the Red Sea; then they went out into the Wilderness of </a:t>
            </a:r>
            <a:r>
              <a:rPr lang="en-US" sz="5400" dirty="0" err="1" smtClean="0">
                <a:latin typeface="Swiss 721 Condensed" panose="02000506040000020004" pitchFamily="2" charset="0"/>
              </a:rPr>
              <a:t>Shur</a:t>
            </a:r>
            <a:r>
              <a:rPr lang="en-US" sz="5400" dirty="0" smtClean="0">
                <a:latin typeface="Swiss 721 Condensed" panose="02000506040000020004" pitchFamily="2" charset="0"/>
              </a:rPr>
              <a:t>. And they went three days in the wilderness and found no water.</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0972832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5078313"/>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15:22-27</a:t>
            </a:r>
          </a:p>
          <a:p>
            <a:pPr algn="ctr"/>
            <a:r>
              <a:rPr lang="en-US" sz="5400" b="1" dirty="0" smtClean="0">
                <a:solidFill>
                  <a:srgbClr val="E59D39"/>
                </a:solidFill>
                <a:latin typeface="Swiss 721 Condensed" panose="02000506040000020004" pitchFamily="2" charset="0"/>
              </a:rPr>
              <a:t>23. </a:t>
            </a:r>
            <a:r>
              <a:rPr lang="en-US" sz="5400" dirty="0" smtClean="0">
                <a:latin typeface="Swiss 721 Condensed" panose="02000506040000020004" pitchFamily="2" charset="0"/>
              </a:rPr>
              <a:t>Now when they came to Marah, they could not drink the waters of Marah, for they were bitter. Therefore the name of it was called Marah.</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22235749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3416320"/>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15:22-27</a:t>
            </a:r>
          </a:p>
          <a:p>
            <a:pPr algn="ctr"/>
            <a:r>
              <a:rPr lang="en-US" sz="5400" b="1" dirty="0" smtClean="0">
                <a:solidFill>
                  <a:srgbClr val="E59D39"/>
                </a:solidFill>
                <a:latin typeface="Swiss 721 Condensed" panose="02000506040000020004" pitchFamily="2" charset="0"/>
              </a:rPr>
              <a:t>24. </a:t>
            </a:r>
            <a:r>
              <a:rPr lang="en-US" sz="5400" dirty="0" smtClean="0">
                <a:latin typeface="Swiss 721 Condensed" panose="02000506040000020004" pitchFamily="2" charset="0"/>
              </a:rPr>
              <a:t>And the people complained against Moses, saying, “What shall we drink?”</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4153855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6832640"/>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15:22-27</a:t>
            </a:r>
          </a:p>
          <a:p>
            <a:pPr algn="ctr"/>
            <a:r>
              <a:rPr lang="en-US" sz="5400" b="1" dirty="0" smtClean="0">
                <a:solidFill>
                  <a:srgbClr val="E59D39"/>
                </a:solidFill>
                <a:latin typeface="Swiss 721 Condensed" panose="02000506040000020004" pitchFamily="2" charset="0"/>
              </a:rPr>
              <a:t>25. </a:t>
            </a:r>
            <a:r>
              <a:rPr lang="en-US" sz="5400" dirty="0" smtClean="0">
                <a:latin typeface="Swiss 721 Condensed" panose="02000506040000020004" pitchFamily="2" charset="0"/>
              </a:rPr>
              <a:t>So he cried out to the </a:t>
            </a:r>
            <a:r>
              <a:rPr lang="en-US" sz="5400" dirty="0">
                <a:latin typeface="Swiss 721 Condensed" panose="02000506040000020004" pitchFamily="2" charset="0"/>
              </a:rPr>
              <a:t>L</a:t>
            </a:r>
            <a:r>
              <a:rPr lang="en-US" sz="5400" dirty="0" smtClean="0">
                <a:latin typeface="Swiss 721 Condensed" panose="02000506040000020004" pitchFamily="2" charset="0"/>
              </a:rPr>
              <a:t>ord, and the Lord showed him a tree. When he cast it into the waters, the waters were made sweet. There He made a statute and an ordinance for them, and there He tested them,</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29652279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57665" y="25360"/>
            <a:ext cx="9020431" cy="7017306"/>
          </a:xfrm>
          <a:prstGeom prst="rect">
            <a:avLst/>
          </a:prstGeom>
          <a:noFill/>
        </p:spPr>
        <p:txBody>
          <a:bodyPr wrap="square" rtlCol="0">
            <a:spAutoFit/>
          </a:bodyPr>
          <a:lstStyle/>
          <a:p>
            <a:pPr algn="ctr"/>
            <a:r>
              <a:rPr lang="en-US" sz="4900" b="1" dirty="0" smtClean="0">
                <a:solidFill>
                  <a:srgbClr val="E59D39"/>
                </a:solidFill>
                <a:latin typeface="Swiss 721 Condensed" panose="02000506040000020004" pitchFamily="2" charset="0"/>
              </a:rPr>
              <a:t>Exodus 15:22-27</a:t>
            </a:r>
          </a:p>
          <a:p>
            <a:pPr algn="ctr"/>
            <a:r>
              <a:rPr lang="en-US" sz="4900" b="1" dirty="0" smtClean="0">
                <a:solidFill>
                  <a:srgbClr val="E59D39"/>
                </a:solidFill>
                <a:latin typeface="Swiss 721 Condensed" panose="02000506040000020004" pitchFamily="2" charset="0"/>
              </a:rPr>
              <a:t>26. </a:t>
            </a:r>
            <a:r>
              <a:rPr lang="en-US" sz="4900" dirty="0" smtClean="0">
                <a:latin typeface="Swiss 721 Condensed" panose="02000506040000020004" pitchFamily="2" charset="0"/>
              </a:rPr>
              <a:t>and said, “If you diligently heed the voice of the Lord your God and do what is right in His sight, give ear to His commandments and keep all His statutes, I will put none of the diseases on you which I have brought on the Egyptians. For I am the Lord who heals you.”</a:t>
            </a:r>
            <a:endParaRPr lang="en-US" sz="49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537067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172995"/>
            <a:ext cx="8905102" cy="4247317"/>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1 Corinthians 10:1-11</a:t>
            </a:r>
          </a:p>
          <a:p>
            <a:pPr algn="ctr"/>
            <a:r>
              <a:rPr lang="en-US" sz="5400" b="1" dirty="0" smtClean="0">
                <a:solidFill>
                  <a:srgbClr val="E59D39"/>
                </a:solidFill>
                <a:latin typeface="Swiss 721 Condensed" panose="02000506040000020004" pitchFamily="2" charset="0"/>
              </a:rPr>
              <a:t>1. </a:t>
            </a:r>
            <a:r>
              <a:rPr lang="en-US" sz="5400" dirty="0" smtClean="0">
                <a:latin typeface="Swiss 721 Condensed" panose="02000506040000020004" pitchFamily="2" charset="0"/>
              </a:rPr>
              <a:t>Moreover, brethren, I do not want you to be unaware that all our fathers were under the cloud, all passed through the sea,</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9932749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6001643"/>
          </a:xfrm>
          <a:prstGeom prst="rect">
            <a:avLst/>
          </a:prstGeom>
          <a:noFill/>
        </p:spPr>
        <p:txBody>
          <a:bodyPr wrap="square" rtlCol="0">
            <a:spAutoFit/>
          </a:bodyPr>
          <a:lstStyle/>
          <a:p>
            <a:pPr algn="ctr"/>
            <a:endParaRPr lang="en-US" sz="5400" dirty="0" smtClean="0">
              <a:solidFill>
                <a:srgbClr val="E59D39"/>
              </a:solidFill>
              <a:latin typeface="Swiss 721 Condensed" panose="02000506040000020004" pitchFamily="2" charset="0"/>
            </a:endParaRPr>
          </a:p>
          <a:p>
            <a:pPr algn="ctr"/>
            <a:r>
              <a:rPr lang="en-US" sz="6600" dirty="0" smtClean="0">
                <a:latin typeface="Swiss 721 Condensed" panose="02000506040000020004" pitchFamily="2" charset="0"/>
              </a:rPr>
              <a:t>Rejoicing turns to complaining when our </a:t>
            </a:r>
          </a:p>
          <a:p>
            <a:pPr algn="ctr"/>
            <a:r>
              <a:rPr lang="en-US" sz="6600" dirty="0" smtClean="0">
                <a:latin typeface="Swiss 721 Condensed" panose="02000506040000020004" pitchFamily="2" charset="0"/>
              </a:rPr>
              <a:t>focus goes from </a:t>
            </a:r>
          </a:p>
          <a:p>
            <a:pPr algn="ctr"/>
            <a:r>
              <a:rPr lang="en-US" sz="6600" b="1" u="sng" dirty="0" smtClean="0">
                <a:solidFill>
                  <a:srgbClr val="E59D39"/>
                </a:solidFill>
                <a:latin typeface="Swiss 721 Condensed" panose="02000506040000020004" pitchFamily="2" charset="0"/>
              </a:rPr>
              <a:t>GOD’S</a:t>
            </a:r>
            <a:r>
              <a:rPr lang="en-US" sz="6600" b="1" dirty="0" smtClean="0">
                <a:solidFill>
                  <a:srgbClr val="E59D39"/>
                </a:solidFill>
                <a:latin typeface="Swiss 721 Condensed" panose="02000506040000020004" pitchFamily="2" charset="0"/>
              </a:rPr>
              <a:t> </a:t>
            </a:r>
            <a:r>
              <a:rPr lang="en-US" sz="6600" b="1" u="sng" dirty="0" smtClean="0">
                <a:solidFill>
                  <a:srgbClr val="E59D39"/>
                </a:solidFill>
                <a:latin typeface="Swiss 721 Condensed" panose="02000506040000020004" pitchFamily="2" charset="0"/>
              </a:rPr>
              <a:t>BLESSINGS</a:t>
            </a:r>
            <a:r>
              <a:rPr lang="en-US" sz="6600" b="1" dirty="0" smtClean="0">
                <a:solidFill>
                  <a:srgbClr val="E59D39"/>
                </a:solidFill>
                <a:latin typeface="Swiss 721 Condensed" panose="02000506040000020004" pitchFamily="2" charset="0"/>
              </a:rPr>
              <a:t> </a:t>
            </a:r>
            <a:r>
              <a:rPr lang="en-US" sz="6600" dirty="0" smtClean="0">
                <a:latin typeface="Swiss 721 Condensed" panose="02000506040000020004" pitchFamily="2" charset="0"/>
              </a:rPr>
              <a:t>to our </a:t>
            </a:r>
            <a:r>
              <a:rPr lang="en-US" sz="6600" b="1" u="sng" dirty="0" smtClean="0">
                <a:solidFill>
                  <a:srgbClr val="E59D39"/>
                </a:solidFill>
                <a:latin typeface="Swiss 721 Condensed" panose="02000506040000020004" pitchFamily="2" charset="0"/>
              </a:rPr>
              <a:t>CIRCUMSTANCES</a:t>
            </a:r>
            <a:r>
              <a:rPr lang="en-US" sz="6600" dirty="0" smtClean="0">
                <a:latin typeface="Swiss 721 Condensed" panose="02000506040000020004" pitchFamily="2" charset="0"/>
              </a:rPr>
              <a:t>.</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15021978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6832640"/>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Deuteronomy 8:2</a:t>
            </a:r>
          </a:p>
          <a:p>
            <a:pPr algn="ctr"/>
            <a:r>
              <a:rPr lang="en-US" sz="5400" b="1" dirty="0" smtClean="0">
                <a:solidFill>
                  <a:srgbClr val="E59D39"/>
                </a:solidFill>
                <a:latin typeface="Swiss 721 Condensed" panose="02000506040000020004" pitchFamily="2" charset="0"/>
              </a:rPr>
              <a:t>2. </a:t>
            </a:r>
            <a:r>
              <a:rPr lang="en-US" sz="5400" dirty="0" smtClean="0">
                <a:latin typeface="Swiss 721 Condensed" panose="02000506040000020004" pitchFamily="2" charset="0"/>
              </a:rPr>
              <a:t>And you shall remember that the Lord your God led you all the way these forty years in the wilderness, to humble you and test you, to know what was in your heart, whether you would keep His commandments or not.</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28289114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4247317"/>
          </a:xfrm>
          <a:prstGeom prst="rect">
            <a:avLst/>
          </a:prstGeom>
          <a:noFill/>
        </p:spPr>
        <p:txBody>
          <a:bodyPr wrap="square" rtlCol="0">
            <a:spAutoFit/>
          </a:bodyPr>
          <a:lstStyle/>
          <a:p>
            <a:pPr algn="ctr"/>
            <a:endParaRPr lang="en-US" sz="7200" dirty="0" smtClean="0">
              <a:solidFill>
                <a:srgbClr val="E59D39"/>
              </a:solidFill>
              <a:latin typeface="Swiss 721 Condensed" panose="02000506040000020004" pitchFamily="2" charset="0"/>
            </a:endParaRPr>
          </a:p>
          <a:p>
            <a:pPr algn="ctr"/>
            <a:r>
              <a:rPr lang="en-US" sz="6600" dirty="0" smtClean="0">
                <a:latin typeface="Swiss 721 Condensed" panose="02000506040000020004" pitchFamily="2" charset="0"/>
              </a:rPr>
              <a:t>God put them in the wilderness to </a:t>
            </a:r>
          </a:p>
          <a:p>
            <a:pPr algn="ctr"/>
            <a:r>
              <a:rPr lang="en-US" sz="6600" b="1" u="sng" dirty="0" smtClean="0">
                <a:solidFill>
                  <a:srgbClr val="E59D39"/>
                </a:solidFill>
                <a:latin typeface="Swiss 721 Condensed" panose="02000506040000020004" pitchFamily="2" charset="0"/>
              </a:rPr>
              <a:t>HUMBLE</a:t>
            </a:r>
            <a:r>
              <a:rPr lang="en-US" sz="6600" b="1" dirty="0" smtClean="0">
                <a:solidFill>
                  <a:srgbClr val="E59D39"/>
                </a:solidFill>
                <a:latin typeface="Swiss 721 Condensed" panose="02000506040000020004" pitchFamily="2" charset="0"/>
              </a:rPr>
              <a:t> </a:t>
            </a:r>
            <a:r>
              <a:rPr lang="en-US" sz="6600" dirty="0" smtClean="0">
                <a:latin typeface="Swiss 721 Condensed" panose="02000506040000020004" pitchFamily="2" charset="0"/>
              </a:rPr>
              <a:t>them.</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40205679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4247317"/>
          </a:xfrm>
          <a:prstGeom prst="rect">
            <a:avLst/>
          </a:prstGeom>
          <a:noFill/>
        </p:spPr>
        <p:txBody>
          <a:bodyPr wrap="square" rtlCol="0">
            <a:spAutoFit/>
          </a:bodyPr>
          <a:lstStyle/>
          <a:p>
            <a:pPr algn="ctr"/>
            <a:endParaRPr lang="en-US" sz="7200" dirty="0" smtClean="0">
              <a:solidFill>
                <a:srgbClr val="E59D39"/>
              </a:solidFill>
              <a:latin typeface="Swiss 721 Condensed" panose="02000506040000020004" pitchFamily="2" charset="0"/>
            </a:endParaRPr>
          </a:p>
          <a:p>
            <a:pPr algn="ctr"/>
            <a:r>
              <a:rPr lang="en-US" sz="6600" dirty="0" smtClean="0">
                <a:latin typeface="Swiss 721 Condensed" panose="02000506040000020004" pitchFamily="2" charset="0"/>
              </a:rPr>
              <a:t>God put them in the wilderness to </a:t>
            </a:r>
          </a:p>
          <a:p>
            <a:pPr algn="ctr"/>
            <a:r>
              <a:rPr lang="en-US" sz="6600" b="1" u="sng" dirty="0" smtClean="0">
                <a:solidFill>
                  <a:srgbClr val="E59D39"/>
                </a:solidFill>
                <a:latin typeface="Swiss 721 Condensed" panose="02000506040000020004" pitchFamily="2" charset="0"/>
              </a:rPr>
              <a:t>TEST</a:t>
            </a:r>
            <a:r>
              <a:rPr lang="en-US" sz="6600" b="1" dirty="0" smtClean="0">
                <a:solidFill>
                  <a:srgbClr val="E59D39"/>
                </a:solidFill>
                <a:latin typeface="Swiss 721 Condensed" panose="02000506040000020004" pitchFamily="2" charset="0"/>
              </a:rPr>
              <a:t> </a:t>
            </a:r>
            <a:r>
              <a:rPr lang="en-US" sz="6600" dirty="0" smtClean="0">
                <a:latin typeface="Swiss 721 Condensed" panose="02000506040000020004" pitchFamily="2" charset="0"/>
              </a:rPr>
              <a:t>them.</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13430624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4247317"/>
          </a:xfrm>
          <a:prstGeom prst="rect">
            <a:avLst/>
          </a:prstGeom>
          <a:noFill/>
        </p:spPr>
        <p:txBody>
          <a:bodyPr wrap="square" rtlCol="0">
            <a:spAutoFit/>
          </a:bodyPr>
          <a:lstStyle/>
          <a:p>
            <a:pPr algn="ctr"/>
            <a:endParaRPr lang="en-US" sz="7200" dirty="0" smtClean="0">
              <a:solidFill>
                <a:srgbClr val="E59D39"/>
              </a:solidFill>
              <a:latin typeface="Swiss 721 Condensed" panose="02000506040000020004" pitchFamily="2" charset="0"/>
            </a:endParaRPr>
          </a:p>
          <a:p>
            <a:pPr algn="ctr"/>
            <a:r>
              <a:rPr lang="en-US" sz="6600" dirty="0" smtClean="0">
                <a:latin typeface="Swiss 721 Condensed" panose="02000506040000020004" pitchFamily="2" charset="0"/>
              </a:rPr>
              <a:t>God put them in the wilderness to </a:t>
            </a:r>
          </a:p>
          <a:p>
            <a:pPr algn="ctr"/>
            <a:r>
              <a:rPr lang="en-US" sz="6600" b="1" u="sng" dirty="0" smtClean="0">
                <a:solidFill>
                  <a:srgbClr val="E59D39"/>
                </a:solidFill>
                <a:latin typeface="Swiss 721 Condensed" panose="02000506040000020004" pitchFamily="2" charset="0"/>
              </a:rPr>
              <a:t>KNOW</a:t>
            </a:r>
            <a:r>
              <a:rPr lang="en-US" sz="6600" b="1" dirty="0" smtClean="0">
                <a:solidFill>
                  <a:srgbClr val="E59D39"/>
                </a:solidFill>
                <a:latin typeface="Swiss 721 Condensed" panose="02000506040000020004" pitchFamily="2" charset="0"/>
              </a:rPr>
              <a:t> </a:t>
            </a:r>
            <a:r>
              <a:rPr lang="en-US" sz="6600" dirty="0" smtClean="0">
                <a:latin typeface="Swiss 721 Condensed" panose="02000506040000020004" pitchFamily="2" charset="0"/>
              </a:rPr>
              <a:t>their hearts.</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42780695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3231654"/>
          </a:xfrm>
          <a:prstGeom prst="rect">
            <a:avLst/>
          </a:prstGeom>
          <a:noFill/>
        </p:spPr>
        <p:txBody>
          <a:bodyPr wrap="square" rtlCol="0">
            <a:spAutoFit/>
          </a:bodyPr>
          <a:lstStyle/>
          <a:p>
            <a:pPr algn="ctr"/>
            <a:endParaRPr lang="en-US" sz="7200" dirty="0" smtClean="0">
              <a:solidFill>
                <a:srgbClr val="E59D39"/>
              </a:solidFill>
              <a:latin typeface="Swiss 721 Condensed" panose="02000506040000020004" pitchFamily="2" charset="0"/>
            </a:endParaRPr>
          </a:p>
          <a:p>
            <a:pPr algn="ctr"/>
            <a:r>
              <a:rPr lang="en-US" sz="6600" dirty="0" smtClean="0">
                <a:latin typeface="Swiss 721 Condensed" panose="02000506040000020004" pitchFamily="2" charset="0"/>
              </a:rPr>
              <a:t>If He can </a:t>
            </a:r>
            <a:r>
              <a:rPr lang="en-US" sz="6600" b="1" u="sng" dirty="0" smtClean="0">
                <a:solidFill>
                  <a:srgbClr val="E59D39"/>
                </a:solidFill>
                <a:latin typeface="Swiss 721 Condensed" panose="02000506040000020004" pitchFamily="2" charset="0"/>
              </a:rPr>
              <a:t>SAVE</a:t>
            </a:r>
            <a:r>
              <a:rPr lang="en-US" sz="6600" dirty="0" smtClean="0">
                <a:latin typeface="Swiss 721 Condensed" panose="02000506040000020004" pitchFamily="2" charset="0"/>
              </a:rPr>
              <a:t> you, </a:t>
            </a:r>
          </a:p>
          <a:p>
            <a:pPr algn="ctr"/>
            <a:r>
              <a:rPr lang="en-US" sz="6600" dirty="0" smtClean="0">
                <a:latin typeface="Swiss 721 Condensed" panose="02000506040000020004" pitchFamily="2" charset="0"/>
              </a:rPr>
              <a:t>He can </a:t>
            </a:r>
            <a:r>
              <a:rPr lang="en-US" sz="6600" b="1" u="sng" dirty="0" smtClean="0">
                <a:solidFill>
                  <a:srgbClr val="E59D39"/>
                </a:solidFill>
                <a:latin typeface="Swiss 721 Condensed" panose="02000506040000020004" pitchFamily="2" charset="0"/>
              </a:rPr>
              <a:t>GROW</a:t>
            </a:r>
            <a:r>
              <a:rPr lang="en-US" sz="6600" b="1" dirty="0" smtClean="0">
                <a:solidFill>
                  <a:srgbClr val="E59D39"/>
                </a:solidFill>
                <a:latin typeface="Swiss 721 Condensed" panose="02000506040000020004" pitchFamily="2" charset="0"/>
              </a:rPr>
              <a:t> </a:t>
            </a:r>
            <a:r>
              <a:rPr lang="en-US" sz="6600" dirty="0" smtClean="0">
                <a:latin typeface="Swiss 721 Condensed" panose="02000506040000020004" pitchFamily="2" charset="0"/>
              </a:rPr>
              <a:t>you.</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20420026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0" y="25360"/>
            <a:ext cx="9144000" cy="6401753"/>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16:1-3</a:t>
            </a:r>
          </a:p>
          <a:p>
            <a:pPr algn="ctr"/>
            <a:r>
              <a:rPr lang="en-US" sz="5000" b="1" dirty="0" smtClean="0">
                <a:solidFill>
                  <a:srgbClr val="E59D39"/>
                </a:solidFill>
                <a:latin typeface="Swiss 721 Condensed" panose="02000506040000020004" pitchFamily="2" charset="0"/>
              </a:rPr>
              <a:t>1. </a:t>
            </a:r>
            <a:r>
              <a:rPr lang="en-US" sz="5000" dirty="0" smtClean="0">
                <a:latin typeface="Swiss 721 Condensed" panose="02000506040000020004" pitchFamily="2" charset="0"/>
              </a:rPr>
              <a:t>And they journeyed from </a:t>
            </a:r>
            <a:r>
              <a:rPr lang="en-US" sz="5000" dirty="0" err="1" smtClean="0">
                <a:latin typeface="Swiss 721 Condensed" panose="02000506040000020004" pitchFamily="2" charset="0"/>
              </a:rPr>
              <a:t>Elim</a:t>
            </a:r>
            <a:r>
              <a:rPr lang="en-US" sz="5000" dirty="0" smtClean="0">
                <a:latin typeface="Swiss 721 Condensed" panose="02000506040000020004" pitchFamily="2" charset="0"/>
              </a:rPr>
              <a:t>, and all the congregation of the children of Israel came to the Wilderness of Sin, which is between </a:t>
            </a:r>
            <a:r>
              <a:rPr lang="en-US" sz="5000" dirty="0" err="1" smtClean="0">
                <a:latin typeface="Swiss 721 Condensed" panose="02000506040000020004" pitchFamily="2" charset="0"/>
              </a:rPr>
              <a:t>Elim</a:t>
            </a:r>
            <a:r>
              <a:rPr lang="en-US" sz="5000" dirty="0" smtClean="0">
                <a:latin typeface="Swiss 721 Condensed" panose="02000506040000020004" pitchFamily="2" charset="0"/>
              </a:rPr>
              <a:t> and Sinai, </a:t>
            </a:r>
          </a:p>
          <a:p>
            <a:pPr algn="ctr"/>
            <a:r>
              <a:rPr lang="en-US" sz="5000" dirty="0" smtClean="0">
                <a:latin typeface="Swiss 721 Condensed" panose="02000506040000020004" pitchFamily="2" charset="0"/>
              </a:rPr>
              <a:t>on the fifteenth day of the second month after they departed from the land of Egypt.</a:t>
            </a:r>
            <a:endParaRPr lang="en-US" sz="50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26231727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4339650"/>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16:1-3</a:t>
            </a:r>
          </a:p>
          <a:p>
            <a:pPr algn="ctr"/>
            <a:r>
              <a:rPr lang="en-US" sz="5400" b="1" dirty="0" smtClean="0">
                <a:solidFill>
                  <a:srgbClr val="E59D39"/>
                </a:solidFill>
                <a:latin typeface="Swiss 721 Condensed" panose="02000506040000020004" pitchFamily="2" charset="0"/>
              </a:rPr>
              <a:t>2. </a:t>
            </a:r>
            <a:r>
              <a:rPr lang="en-US" sz="5400" dirty="0" smtClean="0">
                <a:latin typeface="Swiss 721 Condensed" panose="02000506040000020004" pitchFamily="2" charset="0"/>
              </a:rPr>
              <a:t>Then the whole congregation of the children of Israel complained against Moses and Aaron in the wilderness.</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40878341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0" y="25360"/>
            <a:ext cx="9144000" cy="6894195"/>
          </a:xfrm>
          <a:prstGeom prst="rect">
            <a:avLst/>
          </a:prstGeom>
          <a:noFill/>
        </p:spPr>
        <p:txBody>
          <a:bodyPr wrap="square" rtlCol="0">
            <a:spAutoFit/>
          </a:bodyPr>
          <a:lstStyle/>
          <a:p>
            <a:pPr algn="ctr"/>
            <a:r>
              <a:rPr lang="en-US" sz="5000" b="1" dirty="0" smtClean="0">
                <a:solidFill>
                  <a:srgbClr val="E59D39"/>
                </a:solidFill>
                <a:latin typeface="Swiss 721 Condensed" panose="02000506040000020004" pitchFamily="2" charset="0"/>
              </a:rPr>
              <a:t>Exodus 16:1-3</a:t>
            </a:r>
          </a:p>
          <a:p>
            <a:pPr algn="ctr"/>
            <a:r>
              <a:rPr lang="en-US" sz="4900" b="1" dirty="0">
                <a:solidFill>
                  <a:srgbClr val="E59D39"/>
                </a:solidFill>
                <a:latin typeface="Swiss 721 Condensed" panose="02000506040000020004" pitchFamily="2" charset="0"/>
              </a:rPr>
              <a:t>3</a:t>
            </a:r>
            <a:r>
              <a:rPr lang="en-US" sz="4900" b="1" dirty="0" smtClean="0">
                <a:solidFill>
                  <a:srgbClr val="E59D39"/>
                </a:solidFill>
                <a:latin typeface="Swiss 721 Condensed" panose="02000506040000020004" pitchFamily="2" charset="0"/>
              </a:rPr>
              <a:t>. </a:t>
            </a:r>
            <a:r>
              <a:rPr lang="en-US" sz="4900" dirty="0" smtClean="0">
                <a:latin typeface="Swiss 721 Condensed" panose="02000506040000020004" pitchFamily="2" charset="0"/>
              </a:rPr>
              <a:t>And the children of Israel said to them, “Oh, that we had died by the hand of the Lord in the land of Egypt, when we sat by the pots of meat and when we ate bread to the full! </a:t>
            </a:r>
          </a:p>
          <a:p>
            <a:pPr algn="ctr"/>
            <a:r>
              <a:rPr lang="en-US" sz="4900" dirty="0" smtClean="0">
                <a:latin typeface="Swiss 721 Condensed" panose="02000506040000020004" pitchFamily="2" charset="0"/>
              </a:rPr>
              <a:t>For you have brought us out into the wilderness to kill this whole assembly with hunger.”</a:t>
            </a:r>
            <a:endParaRPr lang="en-US" sz="49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24245390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97770"/>
            <a:ext cx="9154314" cy="5151095"/>
          </a:xfrm>
          <a:prstGeom prst="rect">
            <a:avLst/>
          </a:prstGeom>
        </p:spPr>
      </p:pic>
    </p:spTree>
    <p:extLst>
      <p:ext uri="{BB962C8B-B14F-4D97-AF65-F5344CB8AC3E}">
        <p14:creationId xmlns:p14="http://schemas.microsoft.com/office/powerpoint/2010/main" val="3306078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172995"/>
            <a:ext cx="8905102" cy="2585323"/>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1 Corinthians 10:1-11</a:t>
            </a:r>
          </a:p>
          <a:p>
            <a:pPr algn="ctr"/>
            <a:r>
              <a:rPr lang="en-US" sz="5400" b="1" dirty="0">
                <a:solidFill>
                  <a:srgbClr val="E59D39"/>
                </a:solidFill>
                <a:latin typeface="Swiss 721 Condensed" panose="02000506040000020004" pitchFamily="2" charset="0"/>
              </a:rPr>
              <a:t>2</a:t>
            </a:r>
            <a:r>
              <a:rPr lang="en-US" sz="5400" b="1" dirty="0" smtClean="0">
                <a:solidFill>
                  <a:srgbClr val="E59D39"/>
                </a:solidFill>
                <a:latin typeface="Swiss 721 Condensed" panose="02000506040000020004" pitchFamily="2" charset="0"/>
              </a:rPr>
              <a:t>. </a:t>
            </a:r>
            <a:r>
              <a:rPr lang="en-US" sz="5400" dirty="0" smtClean="0">
                <a:latin typeface="Swiss 721 Condensed" panose="02000506040000020004" pitchFamily="2" charset="0"/>
              </a:rPr>
              <a:t>all were baptized into Moses in the cloud and in the sea,</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1238457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6832640"/>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16:4-8</a:t>
            </a:r>
          </a:p>
          <a:p>
            <a:pPr algn="ctr"/>
            <a:r>
              <a:rPr lang="en-US" sz="5400" b="1" dirty="0">
                <a:solidFill>
                  <a:srgbClr val="E59D39"/>
                </a:solidFill>
                <a:latin typeface="Swiss 721 Condensed" panose="02000506040000020004" pitchFamily="2" charset="0"/>
              </a:rPr>
              <a:t>4</a:t>
            </a:r>
            <a:r>
              <a:rPr lang="en-US" sz="5400" b="1" dirty="0" smtClean="0">
                <a:solidFill>
                  <a:srgbClr val="E59D39"/>
                </a:solidFill>
                <a:latin typeface="Swiss 721 Condensed" panose="02000506040000020004" pitchFamily="2" charset="0"/>
              </a:rPr>
              <a:t>. </a:t>
            </a:r>
            <a:r>
              <a:rPr lang="en-US" sz="5400" dirty="0" smtClean="0">
                <a:latin typeface="Swiss 721 Condensed" panose="02000506040000020004" pitchFamily="2" charset="0"/>
              </a:rPr>
              <a:t>Then the Lord said to Moses, “Behold, I will rain bread from heaven for you. And the people shall go out and gather a certain quota every day, that I may test them, whether they will walk in My law or not.</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1146168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4247317"/>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16:4-8</a:t>
            </a:r>
          </a:p>
          <a:p>
            <a:pPr algn="ctr"/>
            <a:r>
              <a:rPr lang="en-US" sz="5400" b="1" dirty="0" smtClean="0">
                <a:solidFill>
                  <a:srgbClr val="E59D39"/>
                </a:solidFill>
                <a:latin typeface="Swiss 721 Condensed" panose="02000506040000020004" pitchFamily="2" charset="0"/>
              </a:rPr>
              <a:t>5. </a:t>
            </a:r>
            <a:r>
              <a:rPr lang="en-US" sz="5400" dirty="0" smtClean="0">
                <a:latin typeface="Swiss 721 Condensed" panose="02000506040000020004" pitchFamily="2" charset="0"/>
              </a:rPr>
              <a:t>And it shall be on the sixth day that they shall prepare what they bring in, and it shall be twice as much as they gather daily.”</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4386182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5078313"/>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16:4-8</a:t>
            </a:r>
          </a:p>
          <a:p>
            <a:pPr algn="ctr"/>
            <a:r>
              <a:rPr lang="en-US" sz="5400" b="1" dirty="0">
                <a:solidFill>
                  <a:srgbClr val="E59D39"/>
                </a:solidFill>
                <a:latin typeface="Swiss 721 Condensed" panose="02000506040000020004" pitchFamily="2" charset="0"/>
              </a:rPr>
              <a:t>6</a:t>
            </a:r>
            <a:r>
              <a:rPr lang="en-US" sz="5400" b="1" dirty="0" smtClean="0">
                <a:solidFill>
                  <a:srgbClr val="E59D39"/>
                </a:solidFill>
                <a:latin typeface="Swiss 721 Condensed" panose="02000506040000020004" pitchFamily="2" charset="0"/>
              </a:rPr>
              <a:t>. </a:t>
            </a:r>
            <a:r>
              <a:rPr lang="en-US" sz="5400" dirty="0" smtClean="0">
                <a:latin typeface="Swiss 721 Condensed" panose="02000506040000020004" pitchFamily="2" charset="0"/>
              </a:rPr>
              <a:t>Then Moses and Aaron said to all the children of Israel, “At evening you shall know that the Lord has brought you out of the land of Egypt.</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0310514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5078313"/>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16:4-8</a:t>
            </a:r>
          </a:p>
          <a:p>
            <a:pPr algn="ctr"/>
            <a:r>
              <a:rPr lang="en-US" sz="5400" b="1" dirty="0" smtClean="0">
                <a:solidFill>
                  <a:srgbClr val="E59D39"/>
                </a:solidFill>
                <a:latin typeface="Swiss 721 Condensed" panose="02000506040000020004" pitchFamily="2" charset="0"/>
              </a:rPr>
              <a:t>7. </a:t>
            </a:r>
            <a:r>
              <a:rPr lang="en-US" sz="5400" dirty="0" smtClean="0">
                <a:latin typeface="Swiss 721 Condensed" panose="02000506040000020004" pitchFamily="2" charset="0"/>
              </a:rPr>
              <a:t>And in the morning you shall see the glory of the Lord; for He hears your complaints against the Lord. But what are we, that you complain against us?”</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12966283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6740307"/>
          </a:xfrm>
          <a:prstGeom prst="rect">
            <a:avLst/>
          </a:prstGeom>
          <a:noFill/>
        </p:spPr>
        <p:txBody>
          <a:bodyPr wrap="square" rtlCol="0">
            <a:spAutoFit/>
          </a:bodyPr>
          <a:lstStyle/>
          <a:p>
            <a:pPr algn="ctr"/>
            <a:r>
              <a:rPr lang="en-US" sz="4800" b="1" dirty="0" smtClean="0">
                <a:solidFill>
                  <a:srgbClr val="E59D39"/>
                </a:solidFill>
                <a:latin typeface="Swiss 721 Condensed" panose="02000506040000020004" pitchFamily="2" charset="0"/>
              </a:rPr>
              <a:t>Exodus 16:4-8</a:t>
            </a:r>
          </a:p>
          <a:p>
            <a:pPr algn="ctr"/>
            <a:r>
              <a:rPr lang="en-US" sz="4800" b="1" dirty="0">
                <a:solidFill>
                  <a:srgbClr val="E59D39"/>
                </a:solidFill>
                <a:latin typeface="Swiss 721 Condensed" panose="02000506040000020004" pitchFamily="2" charset="0"/>
              </a:rPr>
              <a:t>8</a:t>
            </a:r>
            <a:r>
              <a:rPr lang="en-US" sz="4800" b="1" dirty="0" smtClean="0">
                <a:solidFill>
                  <a:srgbClr val="E59D39"/>
                </a:solidFill>
                <a:latin typeface="Swiss 721 Condensed" panose="02000506040000020004" pitchFamily="2" charset="0"/>
              </a:rPr>
              <a:t>. </a:t>
            </a:r>
            <a:r>
              <a:rPr lang="en-US" sz="4800" dirty="0" smtClean="0">
                <a:latin typeface="Swiss 721 Condensed" panose="02000506040000020004" pitchFamily="2" charset="0"/>
              </a:rPr>
              <a:t>Also Moses said, “This shall be seen when the Lord gives you meat to eat in the evening, and in the morning bread to the full; for the Lord hears your complaints which you make against Him. And what are we? Your complaints are not against us but against the Lord.”</a:t>
            </a:r>
            <a:endParaRPr lang="en-US" sz="48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5731640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5262979"/>
          </a:xfrm>
          <a:prstGeom prst="rect">
            <a:avLst/>
          </a:prstGeom>
          <a:noFill/>
        </p:spPr>
        <p:txBody>
          <a:bodyPr wrap="square" rtlCol="0">
            <a:spAutoFit/>
          </a:bodyPr>
          <a:lstStyle/>
          <a:p>
            <a:pPr algn="ctr"/>
            <a:endParaRPr lang="en-US" sz="7200" dirty="0" smtClean="0">
              <a:solidFill>
                <a:srgbClr val="E59D39"/>
              </a:solidFill>
              <a:latin typeface="Swiss 721 Condensed" panose="02000506040000020004" pitchFamily="2" charset="0"/>
            </a:endParaRPr>
          </a:p>
          <a:p>
            <a:pPr algn="ctr"/>
            <a:r>
              <a:rPr lang="en-US" sz="6600" dirty="0" smtClean="0">
                <a:latin typeface="Swiss 721 Condensed" panose="02000506040000020004" pitchFamily="2" charset="0"/>
              </a:rPr>
              <a:t>Even in the middle of </a:t>
            </a:r>
          </a:p>
          <a:p>
            <a:pPr algn="ctr"/>
            <a:r>
              <a:rPr lang="en-US" sz="6600" dirty="0" smtClean="0">
                <a:latin typeface="Swiss 721 Condensed" panose="02000506040000020004" pitchFamily="2" charset="0"/>
              </a:rPr>
              <a:t>their grumbling God </a:t>
            </a:r>
            <a:r>
              <a:rPr lang="en-US" sz="6600" b="1" u="sng" dirty="0" smtClean="0">
                <a:solidFill>
                  <a:srgbClr val="E59D39"/>
                </a:solidFill>
                <a:latin typeface="Swiss 721 Condensed" panose="02000506040000020004" pitchFamily="2" charset="0"/>
              </a:rPr>
              <a:t>PROVIDES</a:t>
            </a:r>
            <a:r>
              <a:rPr lang="en-US" sz="6600" dirty="0" smtClean="0">
                <a:latin typeface="Swiss 721 Condensed" panose="02000506040000020004" pitchFamily="2" charset="0"/>
              </a:rPr>
              <a:t> and </a:t>
            </a:r>
            <a:r>
              <a:rPr lang="en-US" sz="6600" b="1" u="sng" dirty="0" smtClean="0">
                <a:solidFill>
                  <a:srgbClr val="E59D39"/>
                </a:solidFill>
                <a:latin typeface="Swiss 721 Condensed" panose="02000506040000020004" pitchFamily="2" charset="0"/>
              </a:rPr>
              <a:t>TESTS</a:t>
            </a:r>
            <a:r>
              <a:rPr lang="en-US" sz="6600" b="1" dirty="0" smtClean="0">
                <a:solidFill>
                  <a:srgbClr val="E59D39"/>
                </a:solidFill>
                <a:latin typeface="Swiss 721 Condensed" panose="02000506040000020004" pitchFamily="2" charset="0"/>
              </a:rPr>
              <a:t> </a:t>
            </a:r>
            <a:r>
              <a:rPr lang="en-US" sz="6600" dirty="0" smtClean="0">
                <a:latin typeface="Swiss 721 Condensed" panose="02000506040000020004" pitchFamily="2" charset="0"/>
              </a:rPr>
              <a:t>them.</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37759847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4247317"/>
          </a:xfrm>
          <a:prstGeom prst="rect">
            <a:avLst/>
          </a:prstGeom>
          <a:noFill/>
        </p:spPr>
        <p:txBody>
          <a:bodyPr wrap="square" rtlCol="0">
            <a:spAutoFit/>
          </a:bodyPr>
          <a:lstStyle/>
          <a:p>
            <a:pPr algn="ctr"/>
            <a:endParaRPr lang="en-US" sz="7200" dirty="0" smtClean="0">
              <a:solidFill>
                <a:srgbClr val="E59D39"/>
              </a:solidFill>
              <a:latin typeface="Swiss 721 Condensed" panose="02000506040000020004" pitchFamily="2" charset="0"/>
            </a:endParaRPr>
          </a:p>
          <a:p>
            <a:pPr algn="ctr"/>
            <a:r>
              <a:rPr lang="en-US" sz="6600" dirty="0" smtClean="0">
                <a:latin typeface="Swiss 721 Condensed" panose="02000506040000020004" pitchFamily="2" charset="0"/>
              </a:rPr>
              <a:t>Our grumbling </a:t>
            </a:r>
          </a:p>
          <a:p>
            <a:pPr algn="ctr"/>
            <a:r>
              <a:rPr lang="en-US" sz="6600" dirty="0" smtClean="0">
                <a:latin typeface="Swiss 721 Condensed" panose="02000506040000020004" pitchFamily="2" charset="0"/>
              </a:rPr>
              <a:t>is a </a:t>
            </a:r>
            <a:r>
              <a:rPr lang="en-US" sz="6600" b="1" u="sng" dirty="0" smtClean="0">
                <a:solidFill>
                  <a:srgbClr val="E59D39"/>
                </a:solidFill>
                <a:latin typeface="Swiss 721 Condensed" panose="02000506040000020004" pitchFamily="2" charset="0"/>
              </a:rPr>
              <a:t>QUARREL</a:t>
            </a:r>
            <a:r>
              <a:rPr lang="en-US" sz="6600" b="1" dirty="0" smtClean="0">
                <a:solidFill>
                  <a:srgbClr val="E59D39"/>
                </a:solidFill>
                <a:latin typeface="Swiss 721 Condensed" panose="02000506040000020004" pitchFamily="2" charset="0"/>
              </a:rPr>
              <a:t> </a:t>
            </a:r>
          </a:p>
          <a:p>
            <a:pPr algn="ctr"/>
            <a:r>
              <a:rPr lang="en-US" sz="6600" dirty="0" smtClean="0">
                <a:latin typeface="Swiss 721 Condensed" panose="02000506040000020004" pitchFamily="2" charset="0"/>
              </a:rPr>
              <a:t>against God.</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31973775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4247317"/>
          </a:xfrm>
          <a:prstGeom prst="rect">
            <a:avLst/>
          </a:prstGeom>
          <a:noFill/>
        </p:spPr>
        <p:txBody>
          <a:bodyPr wrap="square" rtlCol="0">
            <a:spAutoFit/>
          </a:bodyPr>
          <a:lstStyle/>
          <a:p>
            <a:pPr algn="ctr"/>
            <a:endParaRPr lang="en-US" sz="7200" dirty="0" smtClean="0">
              <a:solidFill>
                <a:srgbClr val="E59D39"/>
              </a:solidFill>
              <a:latin typeface="Swiss 721 Condensed" panose="02000506040000020004" pitchFamily="2" charset="0"/>
            </a:endParaRPr>
          </a:p>
          <a:p>
            <a:pPr algn="ctr"/>
            <a:r>
              <a:rPr lang="en-US" sz="6600" dirty="0" smtClean="0">
                <a:latin typeface="Swiss 721 Condensed" panose="02000506040000020004" pitchFamily="2" charset="0"/>
              </a:rPr>
              <a:t>Grumbling often </a:t>
            </a:r>
          </a:p>
          <a:p>
            <a:pPr algn="ctr"/>
            <a:r>
              <a:rPr lang="en-US" sz="6600" dirty="0" smtClean="0">
                <a:latin typeface="Swiss 721 Condensed" panose="02000506040000020004" pitchFamily="2" charset="0"/>
              </a:rPr>
              <a:t>comes from looking </a:t>
            </a:r>
          </a:p>
          <a:p>
            <a:pPr algn="ctr"/>
            <a:r>
              <a:rPr lang="en-US" sz="6600" dirty="0" smtClean="0">
                <a:latin typeface="Swiss 721 Condensed" panose="02000506040000020004" pitchFamily="2" charset="0"/>
              </a:rPr>
              <a:t>at the </a:t>
            </a:r>
            <a:r>
              <a:rPr lang="en-US" sz="6600" b="1" u="sng" dirty="0" smtClean="0">
                <a:solidFill>
                  <a:srgbClr val="E59D39"/>
                </a:solidFill>
                <a:latin typeface="Swiss 721 Condensed" panose="02000506040000020004" pitchFamily="2" charset="0"/>
              </a:rPr>
              <a:t>PAST</a:t>
            </a:r>
            <a:r>
              <a:rPr lang="en-US" sz="6600" dirty="0" smtClean="0">
                <a:latin typeface="Swiss 721 Condensed" panose="02000506040000020004" pitchFamily="2" charset="0"/>
              </a:rPr>
              <a:t>.</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36716073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4247317"/>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Numbers 11:5-6</a:t>
            </a:r>
          </a:p>
          <a:p>
            <a:pPr algn="ctr"/>
            <a:r>
              <a:rPr lang="en-US" sz="5400" b="1" dirty="0">
                <a:solidFill>
                  <a:srgbClr val="E59D39"/>
                </a:solidFill>
                <a:latin typeface="Swiss 721 Condensed" panose="02000506040000020004" pitchFamily="2" charset="0"/>
              </a:rPr>
              <a:t>5</a:t>
            </a:r>
            <a:r>
              <a:rPr lang="en-US" sz="5400" b="1" dirty="0" smtClean="0">
                <a:solidFill>
                  <a:srgbClr val="E59D39"/>
                </a:solidFill>
                <a:latin typeface="Swiss 721 Condensed" panose="02000506040000020004" pitchFamily="2" charset="0"/>
              </a:rPr>
              <a:t>. </a:t>
            </a:r>
            <a:r>
              <a:rPr lang="en-US" sz="5400" dirty="0" smtClean="0">
                <a:latin typeface="Swiss 721 Condensed" panose="02000506040000020004" pitchFamily="2" charset="0"/>
              </a:rPr>
              <a:t>We remember the fish which we ate freely in Egypt, the cucumbers, the melons, the leeks, the onions, and the garlic;</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1510979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4247317"/>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Numbers 11:5-6</a:t>
            </a:r>
          </a:p>
          <a:p>
            <a:pPr algn="ctr"/>
            <a:r>
              <a:rPr lang="en-US" sz="5400" b="1" dirty="0" smtClean="0">
                <a:solidFill>
                  <a:srgbClr val="E59D39"/>
                </a:solidFill>
                <a:latin typeface="Swiss 721 Condensed" panose="02000506040000020004" pitchFamily="2" charset="0"/>
              </a:rPr>
              <a:t>6. </a:t>
            </a:r>
            <a:r>
              <a:rPr lang="en-US" sz="5400" dirty="0" smtClean="0">
                <a:latin typeface="Swiss 721 Condensed" panose="02000506040000020004" pitchFamily="2" charset="0"/>
              </a:rPr>
              <a:t>but now our whole being is dried up; there is nothing at all except this manna before our eyes!”</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965357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172995"/>
            <a:ext cx="8905102" cy="1754326"/>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1 Corinthians 10:1-11</a:t>
            </a:r>
          </a:p>
          <a:p>
            <a:pPr algn="ctr"/>
            <a:r>
              <a:rPr lang="en-US" sz="5400" b="1" dirty="0" smtClean="0">
                <a:solidFill>
                  <a:srgbClr val="E59D39"/>
                </a:solidFill>
                <a:latin typeface="Swiss 721 Condensed" panose="02000506040000020004" pitchFamily="2" charset="0"/>
              </a:rPr>
              <a:t>3. </a:t>
            </a:r>
            <a:r>
              <a:rPr lang="en-US" sz="5400" dirty="0" smtClean="0">
                <a:latin typeface="Swiss 721 Condensed" panose="02000506040000020004" pitchFamily="2" charset="0"/>
              </a:rPr>
              <a:t>all ate the same spiritual food,</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17436367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4247317"/>
          </a:xfrm>
          <a:prstGeom prst="rect">
            <a:avLst/>
          </a:prstGeom>
          <a:noFill/>
        </p:spPr>
        <p:txBody>
          <a:bodyPr wrap="square" rtlCol="0">
            <a:spAutoFit/>
          </a:bodyPr>
          <a:lstStyle/>
          <a:p>
            <a:pPr algn="ctr"/>
            <a:endParaRPr lang="en-US" sz="7200" dirty="0" smtClean="0">
              <a:solidFill>
                <a:srgbClr val="E59D39"/>
              </a:solidFill>
              <a:latin typeface="Swiss 721 Condensed" panose="02000506040000020004" pitchFamily="2" charset="0"/>
            </a:endParaRPr>
          </a:p>
          <a:p>
            <a:pPr algn="ctr"/>
            <a:r>
              <a:rPr lang="en-US" sz="6600" dirty="0" smtClean="0">
                <a:latin typeface="Swiss 721 Condensed" panose="02000506040000020004" pitchFamily="2" charset="0"/>
              </a:rPr>
              <a:t>Grumbling is a sin </a:t>
            </a:r>
          </a:p>
          <a:p>
            <a:pPr algn="ctr"/>
            <a:r>
              <a:rPr lang="en-US" sz="6600" dirty="0" smtClean="0">
                <a:latin typeface="Swiss 721 Condensed" panose="02000506040000020004" pitchFamily="2" charset="0"/>
              </a:rPr>
              <a:t>that must be pointed out and </a:t>
            </a:r>
            <a:r>
              <a:rPr lang="en-US" sz="6600" b="1" u="sng" dirty="0" smtClean="0">
                <a:solidFill>
                  <a:srgbClr val="E59D39"/>
                </a:solidFill>
                <a:latin typeface="Swiss 721 Condensed" panose="02000506040000020004" pitchFamily="2" charset="0"/>
              </a:rPr>
              <a:t>REMEMBERED</a:t>
            </a:r>
            <a:r>
              <a:rPr lang="en-US" sz="6600" dirty="0" smtClean="0">
                <a:latin typeface="Swiss 721 Condensed" panose="02000506040000020004" pitchFamily="2" charset="0"/>
              </a:rPr>
              <a:t>.</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427163068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0" y="25360"/>
            <a:ext cx="9144000" cy="6524863"/>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17:1-7</a:t>
            </a:r>
          </a:p>
          <a:p>
            <a:pPr algn="ctr"/>
            <a:r>
              <a:rPr lang="en-US" sz="5200" b="1" dirty="0">
                <a:solidFill>
                  <a:srgbClr val="E59D39"/>
                </a:solidFill>
                <a:latin typeface="Swiss 721 Condensed" panose="02000506040000020004" pitchFamily="2" charset="0"/>
              </a:rPr>
              <a:t>1</a:t>
            </a:r>
            <a:r>
              <a:rPr lang="en-US" sz="5200" b="1" dirty="0" smtClean="0">
                <a:solidFill>
                  <a:srgbClr val="E59D39"/>
                </a:solidFill>
                <a:latin typeface="Swiss 721 Condensed" panose="02000506040000020004" pitchFamily="2" charset="0"/>
              </a:rPr>
              <a:t>. </a:t>
            </a:r>
            <a:r>
              <a:rPr lang="en-US" sz="5200" dirty="0" smtClean="0">
                <a:latin typeface="Swiss 721 Condensed" panose="02000506040000020004" pitchFamily="2" charset="0"/>
              </a:rPr>
              <a:t>Then all the congregation of the children of Israel set out on their journey from the Wilderness of Sin, according to the commandment of the Lord, and camped in </a:t>
            </a:r>
            <a:r>
              <a:rPr lang="en-US" sz="5200" dirty="0" err="1" smtClean="0">
                <a:latin typeface="Swiss 721 Condensed" panose="02000506040000020004" pitchFamily="2" charset="0"/>
              </a:rPr>
              <a:t>Rephidim</a:t>
            </a:r>
            <a:r>
              <a:rPr lang="en-US" sz="5200" dirty="0" smtClean="0">
                <a:latin typeface="Swiss 721 Condensed" panose="02000506040000020004" pitchFamily="2" charset="0"/>
              </a:rPr>
              <a:t>; but there was no water for the people to drink.</a:t>
            </a:r>
            <a:endParaRPr lang="en-US" sz="52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93867017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82378" y="25360"/>
            <a:ext cx="8979244" cy="5909310"/>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17:1-7</a:t>
            </a:r>
          </a:p>
          <a:p>
            <a:pPr algn="ctr"/>
            <a:r>
              <a:rPr lang="en-US" sz="5400" b="1" dirty="0" smtClean="0">
                <a:solidFill>
                  <a:srgbClr val="E59D39"/>
                </a:solidFill>
                <a:latin typeface="Swiss 721 Condensed" panose="02000506040000020004" pitchFamily="2" charset="0"/>
              </a:rPr>
              <a:t>2. </a:t>
            </a:r>
            <a:r>
              <a:rPr lang="en-US" sz="5400" dirty="0" smtClean="0">
                <a:latin typeface="Swiss 721 Condensed" panose="02000506040000020004" pitchFamily="2" charset="0"/>
              </a:rPr>
              <a:t>Therefore the people contended with Moses, and said, “Give us water, that we may drink.” So Moses said to them, “Why do you contend with me? Why do you tempt the Lord?”</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4556323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82378" y="25360"/>
            <a:ext cx="8979244" cy="6740307"/>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17:1-7</a:t>
            </a:r>
          </a:p>
          <a:p>
            <a:pPr algn="ctr"/>
            <a:r>
              <a:rPr lang="en-US" sz="5400" b="1" dirty="0">
                <a:solidFill>
                  <a:srgbClr val="E59D39"/>
                </a:solidFill>
                <a:latin typeface="Swiss 721 Condensed" panose="02000506040000020004" pitchFamily="2" charset="0"/>
              </a:rPr>
              <a:t>3</a:t>
            </a:r>
            <a:r>
              <a:rPr lang="en-US" sz="5400" b="1" dirty="0" smtClean="0">
                <a:solidFill>
                  <a:srgbClr val="E59D39"/>
                </a:solidFill>
                <a:latin typeface="Swiss 721 Condensed" panose="02000506040000020004" pitchFamily="2" charset="0"/>
              </a:rPr>
              <a:t>. </a:t>
            </a:r>
            <a:r>
              <a:rPr lang="en-US" sz="5400" dirty="0" smtClean="0">
                <a:latin typeface="Swiss 721 Condensed" panose="02000506040000020004" pitchFamily="2" charset="0"/>
              </a:rPr>
              <a:t>And the people thirsted there for water, and the people complained against Moses, and said, “Why is it you have brought us up out of Egypt, to kill us and our children and our livestock with thirst?”</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10965374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82378" y="25360"/>
            <a:ext cx="8979244" cy="4247317"/>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17:1-7</a:t>
            </a:r>
          </a:p>
          <a:p>
            <a:pPr algn="ctr"/>
            <a:r>
              <a:rPr lang="en-US" sz="5400" b="1" dirty="0" smtClean="0">
                <a:solidFill>
                  <a:srgbClr val="E59D39"/>
                </a:solidFill>
                <a:latin typeface="Swiss 721 Condensed" panose="02000506040000020004" pitchFamily="2" charset="0"/>
              </a:rPr>
              <a:t>4. </a:t>
            </a:r>
            <a:r>
              <a:rPr lang="en-US" sz="5400" dirty="0" smtClean="0">
                <a:latin typeface="Swiss 721 Condensed" panose="02000506040000020004" pitchFamily="2" charset="0"/>
              </a:rPr>
              <a:t>So Moses cried out to the Lord, saying, “What shall I do with this people? They are almost ready to stone me!”</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6754155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82378" y="25360"/>
            <a:ext cx="8979244" cy="5909310"/>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17:1-7</a:t>
            </a:r>
          </a:p>
          <a:p>
            <a:pPr algn="ctr"/>
            <a:r>
              <a:rPr lang="en-US" sz="5400" b="1" dirty="0">
                <a:solidFill>
                  <a:srgbClr val="E59D39"/>
                </a:solidFill>
                <a:latin typeface="Swiss 721 Condensed" panose="02000506040000020004" pitchFamily="2" charset="0"/>
              </a:rPr>
              <a:t>5</a:t>
            </a:r>
            <a:r>
              <a:rPr lang="en-US" sz="5400" b="1" dirty="0" smtClean="0">
                <a:solidFill>
                  <a:srgbClr val="E59D39"/>
                </a:solidFill>
                <a:latin typeface="Swiss 721 Condensed" panose="02000506040000020004" pitchFamily="2" charset="0"/>
              </a:rPr>
              <a:t>. </a:t>
            </a:r>
            <a:r>
              <a:rPr lang="en-US" sz="5400" dirty="0" smtClean="0">
                <a:latin typeface="Swiss 721 Condensed" panose="02000506040000020004" pitchFamily="2" charset="0"/>
              </a:rPr>
              <a:t>And the Lord said to Moses, “Go on before the people, and take with you some of the elders of Israel. Also take in your hand your rod with which you struck the river, and go.</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1971940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82378" y="25360"/>
            <a:ext cx="8979244" cy="6740307"/>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17:1-7</a:t>
            </a:r>
          </a:p>
          <a:p>
            <a:pPr algn="ctr"/>
            <a:r>
              <a:rPr lang="en-US" sz="5400" b="1" dirty="0" smtClean="0">
                <a:solidFill>
                  <a:srgbClr val="E59D39"/>
                </a:solidFill>
                <a:latin typeface="Swiss 721 Condensed" panose="02000506040000020004" pitchFamily="2" charset="0"/>
              </a:rPr>
              <a:t>6. </a:t>
            </a:r>
            <a:r>
              <a:rPr lang="en-US" sz="5400" dirty="0" smtClean="0">
                <a:latin typeface="Swiss 721 Condensed" panose="02000506040000020004" pitchFamily="2" charset="0"/>
              </a:rPr>
              <a:t>Behold, I will stand before you there on the rock in </a:t>
            </a:r>
            <a:r>
              <a:rPr lang="en-US" sz="5400" dirty="0" err="1" smtClean="0">
                <a:latin typeface="Swiss 721 Condensed" panose="02000506040000020004" pitchFamily="2" charset="0"/>
              </a:rPr>
              <a:t>Horeb</a:t>
            </a:r>
            <a:r>
              <a:rPr lang="en-US" sz="5400" dirty="0" smtClean="0">
                <a:latin typeface="Swiss 721 Condensed" panose="02000506040000020004" pitchFamily="2" charset="0"/>
              </a:rPr>
              <a:t>; and you shall strike the rock, and water will come out of it, that the people may drink.” And Moses did so in the sight of the elders </a:t>
            </a:r>
          </a:p>
          <a:p>
            <a:pPr algn="ctr"/>
            <a:r>
              <a:rPr lang="en-US" sz="5400" dirty="0" smtClean="0">
                <a:latin typeface="Swiss 721 Condensed" panose="02000506040000020004" pitchFamily="2" charset="0"/>
              </a:rPr>
              <a:t>of Israel.</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21667502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82378" y="25360"/>
            <a:ext cx="8979244" cy="5909310"/>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Exodus 17:1-7</a:t>
            </a:r>
          </a:p>
          <a:p>
            <a:pPr algn="ctr"/>
            <a:r>
              <a:rPr lang="en-US" sz="5400" b="1" dirty="0">
                <a:solidFill>
                  <a:srgbClr val="E59D39"/>
                </a:solidFill>
                <a:latin typeface="Swiss 721 Condensed" panose="02000506040000020004" pitchFamily="2" charset="0"/>
              </a:rPr>
              <a:t>7</a:t>
            </a:r>
            <a:r>
              <a:rPr lang="en-US" sz="5400" b="1" dirty="0" smtClean="0">
                <a:solidFill>
                  <a:srgbClr val="E59D39"/>
                </a:solidFill>
                <a:latin typeface="Swiss 721 Condensed" panose="02000506040000020004" pitchFamily="2" charset="0"/>
              </a:rPr>
              <a:t>. </a:t>
            </a:r>
            <a:r>
              <a:rPr lang="en-US" sz="5400" dirty="0" smtClean="0">
                <a:latin typeface="Swiss 721 Condensed" panose="02000506040000020004" pitchFamily="2" charset="0"/>
              </a:rPr>
              <a:t>So he called the name of the place </a:t>
            </a:r>
            <a:r>
              <a:rPr lang="en-US" sz="5400" dirty="0" err="1" smtClean="0">
                <a:latin typeface="Swiss 721 Condensed" panose="02000506040000020004" pitchFamily="2" charset="0"/>
              </a:rPr>
              <a:t>Massah</a:t>
            </a:r>
            <a:r>
              <a:rPr lang="en-US" sz="5400" dirty="0" smtClean="0">
                <a:latin typeface="Swiss 721 Condensed" panose="02000506040000020004" pitchFamily="2" charset="0"/>
              </a:rPr>
              <a:t> and </a:t>
            </a:r>
            <a:r>
              <a:rPr lang="en-US" sz="5400" dirty="0" err="1" smtClean="0">
                <a:latin typeface="Swiss 721 Condensed" panose="02000506040000020004" pitchFamily="2" charset="0"/>
              </a:rPr>
              <a:t>Meribah</a:t>
            </a:r>
            <a:r>
              <a:rPr lang="en-US" sz="5400" dirty="0" smtClean="0">
                <a:latin typeface="Swiss 721 Condensed" panose="02000506040000020004" pitchFamily="2" charset="0"/>
              </a:rPr>
              <a:t>, because of the contention of the children of Israel, and because they tempted the Lord, saying, “Is the Lord among us or not?”</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42639663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4247317"/>
          </a:xfrm>
          <a:prstGeom prst="rect">
            <a:avLst/>
          </a:prstGeom>
          <a:noFill/>
        </p:spPr>
        <p:txBody>
          <a:bodyPr wrap="square" rtlCol="0">
            <a:spAutoFit/>
          </a:bodyPr>
          <a:lstStyle/>
          <a:p>
            <a:pPr algn="ctr"/>
            <a:endParaRPr lang="en-US" sz="7200" dirty="0" smtClean="0">
              <a:solidFill>
                <a:srgbClr val="E59D39"/>
              </a:solidFill>
              <a:latin typeface="Swiss 721 Condensed" panose="02000506040000020004" pitchFamily="2" charset="0"/>
            </a:endParaRPr>
          </a:p>
          <a:p>
            <a:pPr algn="ctr"/>
            <a:r>
              <a:rPr lang="en-US" sz="6600" dirty="0" smtClean="0">
                <a:latin typeface="Swiss 721 Condensed" panose="02000506040000020004" pitchFamily="2" charset="0"/>
              </a:rPr>
              <a:t>It takes </a:t>
            </a:r>
            <a:r>
              <a:rPr lang="en-US" sz="6600" b="1" u="sng" dirty="0" smtClean="0">
                <a:solidFill>
                  <a:srgbClr val="E59D39"/>
                </a:solidFill>
                <a:latin typeface="Swiss 721 Condensed" panose="02000506040000020004" pitchFamily="2" charset="0"/>
              </a:rPr>
              <a:t>HUMILITY</a:t>
            </a:r>
            <a:r>
              <a:rPr lang="en-US" sz="6600" b="1" dirty="0" smtClean="0">
                <a:solidFill>
                  <a:srgbClr val="E59D39"/>
                </a:solidFill>
                <a:latin typeface="Swiss 721 Condensed" panose="02000506040000020004" pitchFamily="2" charset="0"/>
              </a:rPr>
              <a:t> </a:t>
            </a:r>
          </a:p>
          <a:p>
            <a:pPr algn="ctr"/>
            <a:r>
              <a:rPr lang="en-US" sz="6600" dirty="0" smtClean="0">
                <a:latin typeface="Swiss 721 Condensed" panose="02000506040000020004" pitchFamily="2" charset="0"/>
              </a:rPr>
              <a:t>to learn from </a:t>
            </a:r>
          </a:p>
          <a:p>
            <a:pPr algn="ctr"/>
            <a:r>
              <a:rPr lang="en-US" sz="6600" dirty="0" smtClean="0">
                <a:latin typeface="Swiss 721 Condensed" panose="02000506040000020004" pitchFamily="2" charset="0"/>
              </a:rPr>
              <a:t>God’s tests.</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17632022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82378" y="25360"/>
            <a:ext cx="8979244" cy="3416320"/>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Proverbs 28:26</a:t>
            </a:r>
          </a:p>
          <a:p>
            <a:pPr algn="ctr"/>
            <a:r>
              <a:rPr lang="en-US" sz="5400" b="1" dirty="0" smtClean="0">
                <a:solidFill>
                  <a:srgbClr val="E59D39"/>
                </a:solidFill>
                <a:latin typeface="Swiss 721 Condensed" panose="02000506040000020004" pitchFamily="2" charset="0"/>
              </a:rPr>
              <a:t>26. </a:t>
            </a:r>
            <a:r>
              <a:rPr lang="en-US" sz="5400" dirty="0" smtClean="0">
                <a:latin typeface="Swiss 721 Condensed" panose="02000506040000020004" pitchFamily="2" charset="0"/>
              </a:rPr>
              <a:t>He who trusts in his own heart is a fool, but whoever </a:t>
            </a:r>
          </a:p>
          <a:p>
            <a:pPr algn="ctr"/>
            <a:r>
              <a:rPr lang="en-US" sz="5400" dirty="0" smtClean="0">
                <a:latin typeface="Swiss 721 Condensed" panose="02000506040000020004" pitchFamily="2" charset="0"/>
              </a:rPr>
              <a:t>walks wisely will be delivered.</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8611365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172995"/>
            <a:ext cx="8905102" cy="4247317"/>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1 Corinthians 10:1-11</a:t>
            </a:r>
          </a:p>
          <a:p>
            <a:pPr algn="ctr"/>
            <a:r>
              <a:rPr lang="en-US" sz="5400" b="1" dirty="0">
                <a:solidFill>
                  <a:srgbClr val="E59D39"/>
                </a:solidFill>
                <a:latin typeface="Swiss 721 Condensed" panose="02000506040000020004" pitchFamily="2" charset="0"/>
              </a:rPr>
              <a:t>4</a:t>
            </a:r>
            <a:r>
              <a:rPr lang="en-US" sz="5400" b="1" dirty="0" smtClean="0">
                <a:solidFill>
                  <a:srgbClr val="E59D39"/>
                </a:solidFill>
                <a:latin typeface="Swiss 721 Condensed" panose="02000506040000020004" pitchFamily="2" charset="0"/>
              </a:rPr>
              <a:t>. </a:t>
            </a:r>
            <a:r>
              <a:rPr lang="en-US" sz="5400" dirty="0" smtClean="0">
                <a:latin typeface="Swiss 721 Condensed" panose="02000506040000020004" pitchFamily="2" charset="0"/>
              </a:rPr>
              <a:t>and all drank the same spiritual drink. For they drank of that spiritual Rock that followed them, and that Rock was Christ.</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11351692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4247317"/>
          </a:xfrm>
          <a:prstGeom prst="rect">
            <a:avLst/>
          </a:prstGeom>
          <a:noFill/>
        </p:spPr>
        <p:txBody>
          <a:bodyPr wrap="square" rtlCol="0">
            <a:spAutoFit/>
          </a:bodyPr>
          <a:lstStyle/>
          <a:p>
            <a:pPr algn="ctr"/>
            <a:endParaRPr lang="en-US" sz="7200" dirty="0" smtClean="0">
              <a:solidFill>
                <a:srgbClr val="E59D39"/>
              </a:solidFill>
              <a:latin typeface="Swiss 721 Condensed" panose="02000506040000020004" pitchFamily="2" charset="0"/>
            </a:endParaRPr>
          </a:p>
          <a:p>
            <a:pPr algn="ctr"/>
            <a:r>
              <a:rPr lang="en-US" sz="6600" dirty="0" smtClean="0">
                <a:latin typeface="Swiss 721 Condensed" panose="02000506040000020004" pitchFamily="2" charset="0"/>
              </a:rPr>
              <a:t>It takes a </a:t>
            </a:r>
            <a:r>
              <a:rPr lang="en-US" sz="6600" b="1" u="sng" dirty="0" smtClean="0">
                <a:solidFill>
                  <a:srgbClr val="E59D39"/>
                </a:solidFill>
                <a:latin typeface="Swiss 721 Condensed" panose="02000506040000020004" pitchFamily="2" charset="0"/>
              </a:rPr>
              <a:t>HEAVENLY</a:t>
            </a:r>
            <a:r>
              <a:rPr lang="en-US" sz="6600" b="1" dirty="0" smtClean="0">
                <a:solidFill>
                  <a:srgbClr val="E59D39"/>
                </a:solidFill>
                <a:latin typeface="Swiss 721 Condensed" panose="02000506040000020004" pitchFamily="2" charset="0"/>
              </a:rPr>
              <a:t> </a:t>
            </a:r>
          </a:p>
          <a:p>
            <a:pPr algn="ctr"/>
            <a:r>
              <a:rPr lang="en-US" sz="6600" dirty="0" smtClean="0">
                <a:latin typeface="Swiss 721 Condensed" panose="02000506040000020004" pitchFamily="2" charset="0"/>
              </a:rPr>
              <a:t>appetite to enjoy a </a:t>
            </a:r>
            <a:r>
              <a:rPr lang="en-US" sz="6600" b="1" u="sng" dirty="0" smtClean="0">
                <a:solidFill>
                  <a:srgbClr val="E59D39"/>
                </a:solidFill>
                <a:latin typeface="Swiss 721 Condensed" panose="02000506040000020004" pitchFamily="2" charset="0"/>
              </a:rPr>
              <a:t>HEAVENLY</a:t>
            </a:r>
            <a:r>
              <a:rPr lang="en-US" sz="6600" dirty="0" smtClean="0">
                <a:latin typeface="Swiss 721 Condensed" panose="02000506040000020004" pitchFamily="2" charset="0"/>
              </a:rPr>
              <a:t> diet.</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38565290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25360"/>
            <a:ext cx="8905102" cy="3231654"/>
          </a:xfrm>
          <a:prstGeom prst="rect">
            <a:avLst/>
          </a:prstGeom>
          <a:noFill/>
        </p:spPr>
        <p:txBody>
          <a:bodyPr wrap="square" rtlCol="0">
            <a:spAutoFit/>
          </a:bodyPr>
          <a:lstStyle/>
          <a:p>
            <a:pPr algn="ctr"/>
            <a:endParaRPr lang="en-US" sz="7200" dirty="0" smtClean="0">
              <a:solidFill>
                <a:srgbClr val="E59D39"/>
              </a:solidFill>
              <a:latin typeface="Swiss 721 Condensed" panose="02000506040000020004" pitchFamily="2" charset="0"/>
            </a:endParaRPr>
          </a:p>
          <a:p>
            <a:pPr algn="ctr"/>
            <a:r>
              <a:rPr lang="en-US" sz="6600" dirty="0" smtClean="0">
                <a:latin typeface="Swiss 721 Condensed" panose="02000506040000020004" pitchFamily="2" charset="0"/>
              </a:rPr>
              <a:t>Your </a:t>
            </a:r>
            <a:r>
              <a:rPr lang="en-US" sz="6600" b="1" u="sng" dirty="0" smtClean="0">
                <a:solidFill>
                  <a:srgbClr val="E59D39"/>
                </a:solidFill>
                <a:latin typeface="Swiss 721 Condensed" panose="02000506040000020004" pitchFamily="2" charset="0"/>
              </a:rPr>
              <a:t>WILDERNESS</a:t>
            </a:r>
            <a:r>
              <a:rPr lang="en-US" sz="6600" b="1" dirty="0" smtClean="0">
                <a:solidFill>
                  <a:srgbClr val="E59D39"/>
                </a:solidFill>
                <a:latin typeface="Swiss 721 Condensed" panose="02000506040000020004" pitchFamily="2" charset="0"/>
              </a:rPr>
              <a:t> </a:t>
            </a:r>
          </a:p>
          <a:p>
            <a:pPr algn="ctr"/>
            <a:r>
              <a:rPr lang="en-US" sz="6600" dirty="0" smtClean="0">
                <a:latin typeface="Swiss 721 Condensed" panose="02000506040000020004" pitchFamily="2" charset="0"/>
              </a:rPr>
              <a:t>always goes with you.</a:t>
            </a:r>
            <a:endParaRPr lang="en-US" sz="7200" dirty="0">
              <a:latin typeface="Swiss 721 Condensed" panose="02000506040000020004" pitchFamily="2" charset="0"/>
            </a:endParaRPr>
          </a:p>
        </p:txBody>
      </p:sp>
    </p:spTree>
    <p:extLst>
      <p:ext uri="{BB962C8B-B14F-4D97-AF65-F5344CB8AC3E}">
        <p14:creationId xmlns:p14="http://schemas.microsoft.com/office/powerpoint/2010/main" val="212529119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extBox 1"/>
          <p:cNvSpPr txBox="1"/>
          <p:nvPr/>
        </p:nvSpPr>
        <p:spPr>
          <a:xfrm>
            <a:off x="0" y="3196281"/>
            <a:ext cx="1688757" cy="1021492"/>
          </a:xfrm>
          <a:prstGeom prst="rect">
            <a:avLst/>
          </a:prstGeom>
          <a:solidFill>
            <a:schemeClr val="bg1"/>
          </a:solidFill>
        </p:spPr>
        <p:txBody>
          <a:bodyPr wrap="square" rtlCol="0">
            <a:spAutoFit/>
          </a:bodyPr>
          <a:lstStyle/>
          <a:p>
            <a:endParaRPr lang="en-US" dirty="0"/>
          </a:p>
        </p:txBody>
      </p:sp>
      <p:sp>
        <p:nvSpPr>
          <p:cNvPr id="3" name="TextBox 2"/>
          <p:cNvSpPr txBox="1"/>
          <p:nvPr/>
        </p:nvSpPr>
        <p:spPr>
          <a:xfrm>
            <a:off x="0" y="4287794"/>
            <a:ext cx="3393989" cy="1021492"/>
          </a:xfrm>
          <a:prstGeom prst="rect">
            <a:avLst/>
          </a:prstGeom>
          <a:solidFill>
            <a:schemeClr val="bg1"/>
          </a:solidFill>
        </p:spPr>
        <p:txBody>
          <a:bodyPr wrap="square" rtlCol="0">
            <a:spAutoFit/>
          </a:bodyPr>
          <a:lstStyle/>
          <a:p>
            <a:endParaRPr lang="en-US" dirty="0"/>
          </a:p>
        </p:txBody>
      </p:sp>
      <p:sp>
        <p:nvSpPr>
          <p:cNvPr id="4" name="TextBox 3"/>
          <p:cNvSpPr txBox="1"/>
          <p:nvPr/>
        </p:nvSpPr>
        <p:spPr>
          <a:xfrm>
            <a:off x="1688757" y="3262184"/>
            <a:ext cx="1589901" cy="1025610"/>
          </a:xfrm>
          <a:prstGeom prst="rect">
            <a:avLst/>
          </a:prstGeom>
          <a:solidFill>
            <a:schemeClr val="bg1"/>
          </a:solidFill>
        </p:spPr>
        <p:txBody>
          <a:bodyPr wrap="square" rtlCol="0">
            <a:spAutoFit/>
          </a:bodyPr>
          <a:lstStyle/>
          <a:p>
            <a:endParaRPr lang="en-US" dirty="0"/>
          </a:p>
        </p:txBody>
      </p:sp>
      <p:sp>
        <p:nvSpPr>
          <p:cNvPr id="5" name="TextBox 4"/>
          <p:cNvSpPr txBox="1"/>
          <p:nvPr/>
        </p:nvSpPr>
        <p:spPr>
          <a:xfrm>
            <a:off x="3019166" y="3262184"/>
            <a:ext cx="518984" cy="700216"/>
          </a:xfrm>
          <a:prstGeom prst="rect">
            <a:avLst/>
          </a:prstGeom>
          <a:solidFill>
            <a:schemeClr val="bg1"/>
          </a:solidFill>
        </p:spPr>
        <p:txBody>
          <a:bodyPr wrap="square" rtlCol="0">
            <a:spAutoFit/>
          </a:bodyPr>
          <a:lstStyle/>
          <a:p>
            <a:endParaRPr lang="en-US" dirty="0"/>
          </a:p>
        </p:txBody>
      </p:sp>
      <p:sp>
        <p:nvSpPr>
          <p:cNvPr id="6" name="TextBox 5"/>
          <p:cNvSpPr txBox="1"/>
          <p:nvPr/>
        </p:nvSpPr>
        <p:spPr>
          <a:xfrm>
            <a:off x="199767" y="3262184"/>
            <a:ext cx="4528752" cy="2585323"/>
          </a:xfrm>
          <a:prstGeom prst="rect">
            <a:avLst/>
          </a:prstGeom>
          <a:solidFill>
            <a:schemeClr val="bg1">
              <a:alpha val="47000"/>
            </a:schemeClr>
          </a:solidFill>
        </p:spPr>
        <p:txBody>
          <a:bodyPr wrap="square" rtlCol="0">
            <a:spAutoFit/>
          </a:bodyPr>
          <a:lstStyle/>
          <a:p>
            <a:pPr algn="ctr"/>
            <a:r>
              <a:rPr lang="en-US" sz="5400" b="1" dirty="0" smtClean="0">
                <a:solidFill>
                  <a:srgbClr val="E59D39"/>
                </a:solidFill>
                <a:latin typeface="KG Blank Space Sketch" panose="02000000000000000000" pitchFamily="2" charset="0"/>
              </a:rPr>
              <a:t>“Angel Food Cake Again?”</a:t>
            </a:r>
            <a:endParaRPr lang="en-US" sz="5400" b="1" dirty="0">
              <a:solidFill>
                <a:srgbClr val="E59D39"/>
              </a:solidFill>
              <a:latin typeface="KG Blank Space Sketch" panose="02000000000000000000" pitchFamily="2" charset="0"/>
            </a:endParaRPr>
          </a:p>
        </p:txBody>
      </p:sp>
      <p:sp>
        <p:nvSpPr>
          <p:cNvPr id="7" name="TextBox 6"/>
          <p:cNvSpPr txBox="1"/>
          <p:nvPr/>
        </p:nvSpPr>
        <p:spPr>
          <a:xfrm>
            <a:off x="844378" y="6005384"/>
            <a:ext cx="3534033" cy="523220"/>
          </a:xfrm>
          <a:prstGeom prst="rect">
            <a:avLst/>
          </a:prstGeom>
          <a:noFill/>
        </p:spPr>
        <p:txBody>
          <a:bodyPr wrap="square" rtlCol="0">
            <a:spAutoFit/>
          </a:bodyPr>
          <a:lstStyle/>
          <a:p>
            <a:pPr algn="ctr"/>
            <a:r>
              <a:rPr lang="en-US" sz="2800" dirty="0" smtClean="0">
                <a:solidFill>
                  <a:srgbClr val="E59D39"/>
                </a:solidFill>
                <a:latin typeface="Swiss 721 Condensed" panose="02000506040000020004" pitchFamily="2" charset="0"/>
              </a:rPr>
              <a:t>EXODUS 15-17</a:t>
            </a:r>
            <a:endParaRPr lang="en-US" sz="28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3515215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172995"/>
            <a:ext cx="8905102" cy="4247317"/>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1 Corinthians 10:1-11</a:t>
            </a:r>
          </a:p>
          <a:p>
            <a:pPr algn="ctr"/>
            <a:r>
              <a:rPr lang="en-US" sz="5400" b="1" dirty="0" smtClean="0">
                <a:solidFill>
                  <a:srgbClr val="E59D39"/>
                </a:solidFill>
                <a:latin typeface="Swiss 721 Condensed" panose="02000506040000020004" pitchFamily="2" charset="0"/>
              </a:rPr>
              <a:t>5. </a:t>
            </a:r>
            <a:r>
              <a:rPr lang="en-US" sz="5400" dirty="0" smtClean="0">
                <a:latin typeface="Swiss 721 Condensed" panose="02000506040000020004" pitchFamily="2" charset="0"/>
              </a:rPr>
              <a:t>But with most of them God was not well pleased, for their bodies were scattered in the wilderness.</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1842712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172995"/>
            <a:ext cx="8905102" cy="4247317"/>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1 Corinthians 10:1-11</a:t>
            </a:r>
          </a:p>
          <a:p>
            <a:pPr algn="ctr"/>
            <a:r>
              <a:rPr lang="en-US" sz="5400" b="1" dirty="0">
                <a:solidFill>
                  <a:srgbClr val="E59D39"/>
                </a:solidFill>
                <a:latin typeface="Swiss 721 Condensed" panose="02000506040000020004" pitchFamily="2" charset="0"/>
              </a:rPr>
              <a:t>6</a:t>
            </a:r>
            <a:r>
              <a:rPr lang="en-US" sz="5400" b="1" dirty="0" smtClean="0">
                <a:solidFill>
                  <a:srgbClr val="E59D39"/>
                </a:solidFill>
                <a:latin typeface="Swiss 721 Condensed" panose="02000506040000020004" pitchFamily="2" charset="0"/>
              </a:rPr>
              <a:t>. </a:t>
            </a:r>
            <a:r>
              <a:rPr lang="en-US" sz="5400" dirty="0" smtClean="0">
                <a:latin typeface="Swiss 721 Condensed" panose="02000506040000020004" pitchFamily="2" charset="0"/>
              </a:rPr>
              <a:t>Now these things became our examples, to the intent that we should not lust after evil things as they also lusted.</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1972204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172995"/>
            <a:ext cx="8905102" cy="5078313"/>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1 Corinthians 10:1-11</a:t>
            </a:r>
          </a:p>
          <a:p>
            <a:pPr algn="ctr"/>
            <a:r>
              <a:rPr lang="en-US" sz="5400" b="1" dirty="0" smtClean="0">
                <a:solidFill>
                  <a:srgbClr val="E59D39"/>
                </a:solidFill>
                <a:latin typeface="Swiss 721 Condensed" panose="02000506040000020004" pitchFamily="2" charset="0"/>
              </a:rPr>
              <a:t>7. </a:t>
            </a:r>
            <a:r>
              <a:rPr lang="en-US" sz="5400" dirty="0" smtClean="0">
                <a:latin typeface="Swiss 721 Condensed" panose="02000506040000020004" pitchFamily="2" charset="0"/>
              </a:rPr>
              <a:t>And do not become idolaters as were some of them. As it is written, “The people sat down to eat and drink, and rose up </a:t>
            </a:r>
          </a:p>
          <a:p>
            <a:pPr algn="ctr"/>
            <a:r>
              <a:rPr lang="en-US" sz="5400" dirty="0" smtClean="0">
                <a:latin typeface="Swiss 721 Condensed" panose="02000506040000020004" pitchFamily="2" charset="0"/>
              </a:rPr>
              <a:t>to play.”</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20885369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55000">
              <a:schemeClr val="bg1"/>
            </a:gs>
            <a:gs pos="0">
              <a:srgbClr val="F9F4ED"/>
            </a:gs>
            <a:gs pos="100000">
              <a:srgbClr val="F9F4ED"/>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23568" y="172995"/>
            <a:ext cx="8905102" cy="4247317"/>
          </a:xfrm>
          <a:prstGeom prst="rect">
            <a:avLst/>
          </a:prstGeom>
          <a:noFill/>
        </p:spPr>
        <p:txBody>
          <a:bodyPr wrap="square" rtlCol="0">
            <a:spAutoFit/>
          </a:bodyPr>
          <a:lstStyle/>
          <a:p>
            <a:pPr algn="ctr"/>
            <a:r>
              <a:rPr lang="en-US" sz="5400" b="1" dirty="0" smtClean="0">
                <a:solidFill>
                  <a:srgbClr val="E59D39"/>
                </a:solidFill>
                <a:latin typeface="Swiss 721 Condensed" panose="02000506040000020004" pitchFamily="2" charset="0"/>
              </a:rPr>
              <a:t>1 Corinthians 10:1-11</a:t>
            </a:r>
          </a:p>
          <a:p>
            <a:pPr algn="ctr"/>
            <a:r>
              <a:rPr lang="en-US" sz="5400" b="1" dirty="0">
                <a:solidFill>
                  <a:srgbClr val="E59D39"/>
                </a:solidFill>
                <a:latin typeface="Swiss 721 Condensed" panose="02000506040000020004" pitchFamily="2" charset="0"/>
              </a:rPr>
              <a:t>8</a:t>
            </a:r>
            <a:r>
              <a:rPr lang="en-US" sz="5400" b="1" dirty="0" smtClean="0">
                <a:solidFill>
                  <a:srgbClr val="E59D39"/>
                </a:solidFill>
                <a:latin typeface="Swiss 721 Condensed" panose="02000506040000020004" pitchFamily="2" charset="0"/>
              </a:rPr>
              <a:t>. </a:t>
            </a:r>
            <a:r>
              <a:rPr lang="en-US" sz="5400" dirty="0" smtClean="0">
                <a:latin typeface="Swiss 721 Condensed" panose="02000506040000020004" pitchFamily="2" charset="0"/>
              </a:rPr>
              <a:t>Nor let us commit sexual immorality, as some of them did, and in one day twenty-three thousand fell;</a:t>
            </a:r>
            <a:endParaRPr lang="en-US" sz="5400" dirty="0">
              <a:solidFill>
                <a:srgbClr val="E59D39"/>
              </a:solidFill>
              <a:latin typeface="Swiss 721 Condensed" panose="02000506040000020004" pitchFamily="2" charset="0"/>
            </a:endParaRPr>
          </a:p>
        </p:txBody>
      </p:sp>
    </p:spTree>
    <p:extLst>
      <p:ext uri="{BB962C8B-B14F-4D97-AF65-F5344CB8AC3E}">
        <p14:creationId xmlns:p14="http://schemas.microsoft.com/office/powerpoint/2010/main" val="611791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TotalTime>
  <Words>1522</Words>
  <Application>Microsoft Office PowerPoint</Application>
  <PresentationFormat>On-screen Show (4:3)</PresentationFormat>
  <Paragraphs>124</Paragraphs>
  <Slides>52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Arial</vt:lpstr>
      <vt:lpstr>Calibri</vt:lpstr>
      <vt:lpstr>Calibri Light</vt:lpstr>
      <vt:lpstr>KG Blank Space Sketch</vt:lpstr>
      <vt:lpstr>Swiss 721 Condensed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9</cp:revision>
  <dcterms:created xsi:type="dcterms:W3CDTF">2017-07-07T14:01:03Z</dcterms:created>
  <dcterms:modified xsi:type="dcterms:W3CDTF">2017-07-07T15:38:04Z</dcterms:modified>
</cp:coreProperties>
</file>