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4"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D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CFEA7E-1094-45CA-A221-C7A3AFBD1409}"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3195057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FEA7E-1094-45CA-A221-C7A3AFBD1409}"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62597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FEA7E-1094-45CA-A221-C7A3AFBD1409}"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122185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FEA7E-1094-45CA-A221-C7A3AFBD1409}"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2219266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FEA7E-1094-45CA-A221-C7A3AFBD1409}"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4031847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CFEA7E-1094-45CA-A221-C7A3AFBD1409}"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328055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CFEA7E-1094-45CA-A221-C7A3AFBD1409}" type="datetimeFigureOut">
              <a:rPr lang="en-US" smtClean="0"/>
              <a:t>6/16/2017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2976908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CFEA7E-1094-45CA-A221-C7A3AFBD1409}" type="datetimeFigureOut">
              <a:rPr lang="en-US" smtClean="0"/>
              <a:t>6/16/2017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1238156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FEA7E-1094-45CA-A221-C7A3AFBD1409}" type="datetimeFigureOut">
              <a:rPr lang="en-US" smtClean="0"/>
              <a:t>6/16/2017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55892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FEA7E-1094-45CA-A221-C7A3AFBD1409}"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4095031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FEA7E-1094-45CA-A221-C7A3AFBD1409}"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C25C9-3E80-49AA-A34B-AF4E216B564D}" type="slidenum">
              <a:rPr lang="en-US" smtClean="0"/>
              <a:t>‹#›</a:t>
            </a:fld>
            <a:endParaRPr lang="en-US"/>
          </a:p>
        </p:txBody>
      </p:sp>
    </p:spTree>
    <p:extLst>
      <p:ext uri="{BB962C8B-B14F-4D97-AF65-F5344CB8AC3E}">
        <p14:creationId xmlns:p14="http://schemas.microsoft.com/office/powerpoint/2010/main" val="234988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FEA7E-1094-45CA-A221-C7A3AFBD1409}" type="datetimeFigureOut">
              <a:rPr lang="en-US" smtClean="0"/>
              <a:t>6/16/2017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C25C9-3E80-49AA-A34B-AF4E216B564D}" type="slidenum">
              <a:rPr lang="en-US" smtClean="0"/>
              <a:t>‹#›</a:t>
            </a:fld>
            <a:endParaRPr lang="en-US"/>
          </a:p>
        </p:txBody>
      </p:sp>
    </p:spTree>
    <p:extLst>
      <p:ext uri="{BB962C8B-B14F-4D97-AF65-F5344CB8AC3E}">
        <p14:creationId xmlns:p14="http://schemas.microsoft.com/office/powerpoint/2010/main" val="184022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jfif"/><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9399" y="2570205"/>
            <a:ext cx="6459006" cy="1446942"/>
          </a:xfrm>
          <a:prstGeom prst="rect">
            <a:avLst/>
          </a:prstGeom>
          <a:effectLst>
            <a:softEdge rad="31750"/>
          </a:effectLst>
        </p:spPr>
      </p:pic>
      <p:sp>
        <p:nvSpPr>
          <p:cNvPr id="3" name="TextBox 2"/>
          <p:cNvSpPr txBox="1"/>
          <p:nvPr/>
        </p:nvSpPr>
        <p:spPr>
          <a:xfrm>
            <a:off x="2123431" y="1800764"/>
            <a:ext cx="4950941" cy="769441"/>
          </a:xfrm>
          <a:prstGeom prst="rect">
            <a:avLst/>
          </a:prstGeom>
          <a:noFill/>
        </p:spPr>
        <p:txBody>
          <a:bodyPr wrap="square" rtlCol="0">
            <a:spAutoFit/>
          </a:bodyPr>
          <a:lstStyle/>
          <a:p>
            <a:pPr algn="ctr"/>
            <a:r>
              <a:rPr lang="en-US" sz="4400" dirty="0" smtClean="0">
                <a:solidFill>
                  <a:srgbClr val="F4DCAD"/>
                </a:solidFill>
                <a:latin typeface="Copperplate Gothic Light" panose="020E0507020206020404" pitchFamily="34" charset="0"/>
              </a:rPr>
              <a:t>The message of</a:t>
            </a:r>
            <a:endParaRPr lang="en-US" sz="4400" dirty="0">
              <a:solidFill>
                <a:srgbClr val="F4DCAD"/>
              </a:solidFill>
              <a:latin typeface="Copperplate Gothic Light" panose="020E0507020206020404" pitchFamily="34" charset="0"/>
            </a:endParaRPr>
          </a:p>
        </p:txBody>
      </p:sp>
      <p:sp>
        <p:nvSpPr>
          <p:cNvPr id="4" name="TextBox 3"/>
          <p:cNvSpPr txBox="1"/>
          <p:nvPr/>
        </p:nvSpPr>
        <p:spPr>
          <a:xfrm>
            <a:off x="2123430" y="4401867"/>
            <a:ext cx="4950941" cy="769441"/>
          </a:xfrm>
          <a:prstGeom prst="rect">
            <a:avLst/>
          </a:prstGeom>
          <a:noFill/>
        </p:spPr>
        <p:txBody>
          <a:bodyPr wrap="square" rtlCol="0">
            <a:spAutoFit/>
          </a:bodyPr>
          <a:lstStyle/>
          <a:p>
            <a:pPr algn="ctr"/>
            <a:r>
              <a:rPr lang="en-US" sz="4400" dirty="0" smtClean="0">
                <a:solidFill>
                  <a:srgbClr val="F4DCAD"/>
                </a:solidFill>
                <a:latin typeface="Californian FB" panose="0207040306080B030204" pitchFamily="18" charset="0"/>
              </a:rPr>
              <a:t>Exodus 11-12</a:t>
            </a:r>
            <a:endParaRPr lang="en-US" sz="4400"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29398493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57665" y="164757"/>
            <a:ext cx="8987481" cy="6247864"/>
          </a:xfrm>
          <a:prstGeom prst="rect">
            <a:avLst/>
          </a:prstGeom>
          <a:noFill/>
        </p:spPr>
        <p:txBody>
          <a:bodyPr wrap="square" rtlCol="0">
            <a:spAutoFit/>
          </a:bodyPr>
          <a:lstStyle/>
          <a:p>
            <a:pPr algn="ctr"/>
            <a:r>
              <a:rPr lang="en-US" sz="5000" b="1" u="sng" dirty="0" smtClean="0">
                <a:solidFill>
                  <a:srgbClr val="F4DCAD"/>
                </a:solidFill>
                <a:latin typeface="Californian FB" panose="0207040306080B030204" pitchFamily="18" charset="0"/>
              </a:rPr>
              <a:t>Exodus 12:11-15</a:t>
            </a:r>
          </a:p>
          <a:p>
            <a:pPr algn="ctr"/>
            <a:r>
              <a:rPr lang="en-US" sz="5000" b="1" dirty="0" smtClean="0">
                <a:solidFill>
                  <a:srgbClr val="F4DCAD"/>
                </a:solidFill>
                <a:latin typeface="Californian FB" panose="0207040306080B030204" pitchFamily="18" charset="0"/>
              </a:rPr>
              <a:t>15. </a:t>
            </a:r>
            <a:r>
              <a:rPr lang="en-US" sz="5000" dirty="0" smtClean="0">
                <a:solidFill>
                  <a:srgbClr val="F4DCAD"/>
                </a:solidFill>
                <a:latin typeface="Californian FB" panose="0207040306080B030204" pitchFamily="18" charset="0"/>
              </a:rPr>
              <a:t>Seven days you shall eat unleavened bread. On the first day you shall remove leaven from your houses. For whoever eats leavened bread from the first day until the seventh day, that person shall be cut off from Israel.</a:t>
            </a:r>
            <a:endParaRPr lang="en-US" sz="50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3924794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3612" y="148281"/>
            <a:ext cx="4920367" cy="6560490"/>
          </a:xfrm>
          <a:prstGeom prst="rect">
            <a:avLst/>
          </a:prstGeom>
        </p:spPr>
      </p:pic>
    </p:spTree>
    <p:extLst>
      <p:ext uri="{BB962C8B-B14F-4D97-AF65-F5344CB8AC3E}">
        <p14:creationId xmlns:p14="http://schemas.microsoft.com/office/powerpoint/2010/main" val="4188586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527" y="469556"/>
            <a:ext cx="8903774" cy="5947720"/>
          </a:xfrm>
          <a:prstGeom prst="rect">
            <a:avLst/>
          </a:prstGeom>
        </p:spPr>
      </p:pic>
    </p:spTree>
    <p:extLst>
      <p:ext uri="{BB962C8B-B14F-4D97-AF65-F5344CB8AC3E}">
        <p14:creationId xmlns:p14="http://schemas.microsoft.com/office/powerpoint/2010/main" val="3878635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527" y="1179745"/>
            <a:ext cx="8903774" cy="4527342"/>
          </a:xfrm>
          <a:prstGeom prst="rect">
            <a:avLst/>
          </a:prstGeom>
        </p:spPr>
      </p:pic>
    </p:spTree>
    <p:extLst>
      <p:ext uri="{BB962C8B-B14F-4D97-AF65-F5344CB8AC3E}">
        <p14:creationId xmlns:p14="http://schemas.microsoft.com/office/powerpoint/2010/main" val="31375078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330" y="462939"/>
            <a:ext cx="8861998" cy="5880197"/>
          </a:xfrm>
          <a:prstGeom prst="rect">
            <a:avLst/>
          </a:prstGeom>
        </p:spPr>
      </p:pic>
    </p:spTree>
    <p:extLst>
      <p:ext uri="{BB962C8B-B14F-4D97-AF65-F5344CB8AC3E}">
        <p14:creationId xmlns:p14="http://schemas.microsoft.com/office/powerpoint/2010/main" val="3682970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745" y="308389"/>
            <a:ext cx="8211087" cy="6158316"/>
          </a:xfrm>
          <a:prstGeom prst="rect">
            <a:avLst/>
          </a:prstGeom>
        </p:spPr>
      </p:pic>
    </p:spTree>
    <p:extLst>
      <p:ext uri="{BB962C8B-B14F-4D97-AF65-F5344CB8AC3E}">
        <p14:creationId xmlns:p14="http://schemas.microsoft.com/office/powerpoint/2010/main" val="3968466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776" y="349578"/>
            <a:ext cx="7659597" cy="6158316"/>
          </a:xfrm>
          <a:prstGeom prst="rect">
            <a:avLst/>
          </a:prstGeom>
        </p:spPr>
      </p:pic>
    </p:spTree>
    <p:extLst>
      <p:ext uri="{BB962C8B-B14F-4D97-AF65-F5344CB8AC3E}">
        <p14:creationId xmlns:p14="http://schemas.microsoft.com/office/powerpoint/2010/main" val="2766544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840" y="535461"/>
            <a:ext cx="8714569" cy="5925906"/>
          </a:xfrm>
          <a:prstGeom prst="rect">
            <a:avLst/>
          </a:prstGeom>
        </p:spPr>
      </p:pic>
    </p:spTree>
    <p:extLst>
      <p:ext uri="{BB962C8B-B14F-4D97-AF65-F5344CB8AC3E}">
        <p14:creationId xmlns:p14="http://schemas.microsoft.com/office/powerpoint/2010/main" val="2099414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9416" y="-17216"/>
            <a:ext cx="5189837" cy="6891071"/>
          </a:xfrm>
          <a:prstGeom prst="rect">
            <a:avLst/>
          </a:prstGeom>
        </p:spPr>
      </p:pic>
    </p:spTree>
    <p:extLst>
      <p:ext uri="{BB962C8B-B14F-4D97-AF65-F5344CB8AC3E}">
        <p14:creationId xmlns:p14="http://schemas.microsoft.com/office/powerpoint/2010/main" val="2573705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57665" y="164757"/>
            <a:ext cx="8987481" cy="3939540"/>
          </a:xfrm>
          <a:prstGeom prst="rect">
            <a:avLst/>
          </a:prstGeom>
          <a:noFill/>
        </p:spPr>
        <p:txBody>
          <a:bodyPr wrap="square" rtlCol="0">
            <a:spAutoFit/>
          </a:bodyPr>
          <a:lstStyle/>
          <a:p>
            <a:pPr algn="ctr"/>
            <a:r>
              <a:rPr lang="en-US" sz="5000" b="1" u="sng" dirty="0" smtClean="0">
                <a:solidFill>
                  <a:srgbClr val="F4DCAD"/>
                </a:solidFill>
                <a:latin typeface="Californian FB" panose="0207040306080B030204" pitchFamily="18" charset="0"/>
              </a:rPr>
              <a:t>John 1:29</a:t>
            </a:r>
          </a:p>
          <a:p>
            <a:pPr algn="ctr"/>
            <a:r>
              <a:rPr lang="en-US" sz="5000" b="1" dirty="0" smtClean="0">
                <a:solidFill>
                  <a:srgbClr val="F4DCAD"/>
                </a:solidFill>
                <a:latin typeface="Californian FB" panose="0207040306080B030204" pitchFamily="18" charset="0"/>
              </a:rPr>
              <a:t>29. </a:t>
            </a:r>
            <a:r>
              <a:rPr lang="en-US" sz="5000" dirty="0" smtClean="0">
                <a:solidFill>
                  <a:srgbClr val="F4DCAD"/>
                </a:solidFill>
                <a:latin typeface="Californian FB" panose="0207040306080B030204" pitchFamily="18" charset="0"/>
              </a:rPr>
              <a:t>John saw Jesus coming toward him, and said, “Behold! The Lamb of God who takes away the sin of the world!</a:t>
            </a:r>
            <a:endParaRPr lang="en-US" sz="50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946020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72995" y="164756"/>
            <a:ext cx="8765059" cy="4247317"/>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12:5-8</a:t>
            </a:r>
          </a:p>
          <a:p>
            <a:pPr algn="ctr"/>
            <a:r>
              <a:rPr lang="en-US" sz="5400" b="1" dirty="0" smtClean="0">
                <a:solidFill>
                  <a:srgbClr val="F4DCAD"/>
                </a:solidFill>
                <a:latin typeface="Californian FB" panose="0207040306080B030204" pitchFamily="18" charset="0"/>
              </a:rPr>
              <a:t>5. </a:t>
            </a:r>
            <a:r>
              <a:rPr lang="en-US" sz="5400" dirty="0" smtClean="0">
                <a:solidFill>
                  <a:srgbClr val="F4DCAD"/>
                </a:solidFill>
                <a:latin typeface="Californian FB" panose="0207040306080B030204" pitchFamily="18" charset="0"/>
              </a:rPr>
              <a:t>Your lamb shall be without blemish, a male of the first year. You may take it from the sheep or from the goats. </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4943984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74" y="634314"/>
            <a:ext cx="8971758" cy="5651156"/>
          </a:xfrm>
          <a:prstGeom prst="rect">
            <a:avLst/>
          </a:prstGeom>
        </p:spPr>
      </p:pic>
    </p:spTree>
    <p:extLst>
      <p:ext uri="{BB962C8B-B14F-4D97-AF65-F5344CB8AC3E}">
        <p14:creationId xmlns:p14="http://schemas.microsoft.com/office/powerpoint/2010/main" val="11888863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8886" y="106666"/>
            <a:ext cx="4802660" cy="6638233"/>
          </a:xfrm>
          <a:prstGeom prst="rect">
            <a:avLst/>
          </a:prstGeom>
        </p:spPr>
      </p:pic>
    </p:spTree>
    <p:extLst>
      <p:ext uri="{BB962C8B-B14F-4D97-AF65-F5344CB8AC3E}">
        <p14:creationId xmlns:p14="http://schemas.microsoft.com/office/powerpoint/2010/main" val="4422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833" y="569629"/>
            <a:ext cx="7430529" cy="5649940"/>
          </a:xfrm>
          <a:prstGeom prst="rect">
            <a:avLst/>
          </a:prstGeom>
        </p:spPr>
      </p:pic>
    </p:spTree>
    <p:extLst>
      <p:ext uri="{BB962C8B-B14F-4D97-AF65-F5344CB8AC3E}">
        <p14:creationId xmlns:p14="http://schemas.microsoft.com/office/powerpoint/2010/main" val="342779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619" y="98854"/>
            <a:ext cx="8191347" cy="6688542"/>
          </a:xfrm>
          <a:prstGeom prst="rect">
            <a:avLst/>
          </a:prstGeom>
        </p:spPr>
      </p:pic>
    </p:spTree>
    <p:extLst>
      <p:ext uri="{BB962C8B-B14F-4D97-AF65-F5344CB8AC3E}">
        <p14:creationId xmlns:p14="http://schemas.microsoft.com/office/powerpoint/2010/main" val="2769236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19" y="840258"/>
            <a:ext cx="8966209" cy="5132173"/>
          </a:xfrm>
          <a:prstGeom prst="rect">
            <a:avLst/>
          </a:prstGeom>
        </p:spPr>
      </p:pic>
    </p:spTree>
    <p:extLst>
      <p:ext uri="{BB962C8B-B14F-4D97-AF65-F5344CB8AC3E}">
        <p14:creationId xmlns:p14="http://schemas.microsoft.com/office/powerpoint/2010/main" val="2635071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0389" y="165374"/>
            <a:ext cx="6573795" cy="6573795"/>
          </a:xfrm>
          <a:prstGeom prst="rect">
            <a:avLst/>
          </a:prstGeom>
        </p:spPr>
      </p:pic>
    </p:spTree>
    <p:extLst>
      <p:ext uri="{BB962C8B-B14F-4D97-AF65-F5344CB8AC3E}">
        <p14:creationId xmlns:p14="http://schemas.microsoft.com/office/powerpoint/2010/main" val="5538117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57665" y="164757"/>
            <a:ext cx="8987481" cy="2400657"/>
          </a:xfrm>
          <a:prstGeom prst="rect">
            <a:avLst/>
          </a:prstGeom>
          <a:noFill/>
        </p:spPr>
        <p:txBody>
          <a:bodyPr wrap="square" rtlCol="0">
            <a:spAutoFit/>
          </a:bodyPr>
          <a:lstStyle/>
          <a:p>
            <a:pPr algn="ctr"/>
            <a:r>
              <a:rPr lang="en-US" sz="5000" b="1" u="sng" dirty="0" smtClean="0">
                <a:solidFill>
                  <a:srgbClr val="F4DCAD"/>
                </a:solidFill>
                <a:latin typeface="Californian FB" panose="0207040306080B030204" pitchFamily="18" charset="0"/>
              </a:rPr>
              <a:t>Romans 10:13</a:t>
            </a:r>
          </a:p>
          <a:p>
            <a:pPr algn="ctr"/>
            <a:r>
              <a:rPr lang="en-US" sz="5000" b="1" dirty="0" smtClean="0">
                <a:solidFill>
                  <a:srgbClr val="F4DCAD"/>
                </a:solidFill>
                <a:latin typeface="Californian FB" panose="0207040306080B030204" pitchFamily="18" charset="0"/>
              </a:rPr>
              <a:t>13. </a:t>
            </a:r>
            <a:r>
              <a:rPr lang="en-US" sz="5000" dirty="0" smtClean="0">
                <a:solidFill>
                  <a:srgbClr val="F4DCAD"/>
                </a:solidFill>
                <a:latin typeface="Californian FB" panose="0207040306080B030204" pitchFamily="18" charset="0"/>
              </a:rPr>
              <a:t>For “whoever calls on the name of the Lord shall be saved.”</a:t>
            </a:r>
            <a:endParaRPr lang="en-US" sz="50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3529634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9399" y="2570205"/>
            <a:ext cx="6459006" cy="1446942"/>
          </a:xfrm>
          <a:prstGeom prst="rect">
            <a:avLst/>
          </a:prstGeom>
          <a:effectLst>
            <a:softEdge rad="31750"/>
          </a:effectLst>
        </p:spPr>
      </p:pic>
      <p:sp>
        <p:nvSpPr>
          <p:cNvPr id="3" name="TextBox 2"/>
          <p:cNvSpPr txBox="1"/>
          <p:nvPr/>
        </p:nvSpPr>
        <p:spPr>
          <a:xfrm>
            <a:off x="2123431" y="1800764"/>
            <a:ext cx="4950941" cy="769441"/>
          </a:xfrm>
          <a:prstGeom prst="rect">
            <a:avLst/>
          </a:prstGeom>
          <a:noFill/>
        </p:spPr>
        <p:txBody>
          <a:bodyPr wrap="square" rtlCol="0">
            <a:spAutoFit/>
          </a:bodyPr>
          <a:lstStyle/>
          <a:p>
            <a:pPr algn="ctr"/>
            <a:r>
              <a:rPr lang="en-US" sz="4400" dirty="0" smtClean="0">
                <a:solidFill>
                  <a:srgbClr val="F4DCAD"/>
                </a:solidFill>
                <a:latin typeface="Copperplate Gothic Light" panose="020E0507020206020404" pitchFamily="34" charset="0"/>
              </a:rPr>
              <a:t>The message of</a:t>
            </a:r>
            <a:endParaRPr lang="en-US" sz="4400" dirty="0">
              <a:solidFill>
                <a:srgbClr val="F4DCAD"/>
              </a:solidFill>
              <a:latin typeface="Copperplate Gothic Light" panose="020E0507020206020404" pitchFamily="34" charset="0"/>
            </a:endParaRPr>
          </a:p>
        </p:txBody>
      </p:sp>
      <p:sp>
        <p:nvSpPr>
          <p:cNvPr id="4" name="TextBox 3"/>
          <p:cNvSpPr txBox="1"/>
          <p:nvPr/>
        </p:nvSpPr>
        <p:spPr>
          <a:xfrm>
            <a:off x="2123430" y="4401867"/>
            <a:ext cx="4950941" cy="769441"/>
          </a:xfrm>
          <a:prstGeom prst="rect">
            <a:avLst/>
          </a:prstGeom>
          <a:noFill/>
        </p:spPr>
        <p:txBody>
          <a:bodyPr wrap="square" rtlCol="0">
            <a:spAutoFit/>
          </a:bodyPr>
          <a:lstStyle/>
          <a:p>
            <a:pPr algn="ctr"/>
            <a:r>
              <a:rPr lang="en-US" sz="4400" dirty="0" smtClean="0">
                <a:solidFill>
                  <a:srgbClr val="F4DCAD"/>
                </a:solidFill>
                <a:latin typeface="Californian FB" panose="0207040306080B030204" pitchFamily="18" charset="0"/>
              </a:rPr>
              <a:t>Exodus 11-12</a:t>
            </a:r>
            <a:endParaRPr lang="en-US" sz="4400"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3243103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72995" y="164756"/>
            <a:ext cx="8765059" cy="5078313"/>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12:5-8</a:t>
            </a:r>
          </a:p>
          <a:p>
            <a:pPr algn="ctr"/>
            <a:r>
              <a:rPr lang="en-US" sz="5400" b="1" dirty="0">
                <a:solidFill>
                  <a:srgbClr val="F4DCAD"/>
                </a:solidFill>
                <a:latin typeface="Californian FB" panose="0207040306080B030204" pitchFamily="18" charset="0"/>
              </a:rPr>
              <a:t>6</a:t>
            </a:r>
            <a:r>
              <a:rPr lang="en-US" sz="5400" b="1" dirty="0" smtClean="0">
                <a:solidFill>
                  <a:srgbClr val="F4DCAD"/>
                </a:solidFill>
                <a:latin typeface="Californian FB" panose="0207040306080B030204" pitchFamily="18" charset="0"/>
              </a:rPr>
              <a:t>. </a:t>
            </a:r>
            <a:r>
              <a:rPr lang="en-US" sz="5400" dirty="0" smtClean="0">
                <a:solidFill>
                  <a:srgbClr val="F4DCAD"/>
                </a:solidFill>
                <a:latin typeface="Californian FB" panose="0207040306080B030204" pitchFamily="18" charset="0"/>
              </a:rPr>
              <a:t>Now you shall keep it until the fourteenth day of the same month. Then the whole assembly of the congregation of Israel shall kill it at twilight.</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139481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72995" y="164756"/>
            <a:ext cx="8765059" cy="5078313"/>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12:5-8</a:t>
            </a:r>
          </a:p>
          <a:p>
            <a:pPr algn="ctr"/>
            <a:r>
              <a:rPr lang="en-US" sz="5400" b="1" dirty="0" smtClean="0">
                <a:solidFill>
                  <a:srgbClr val="F4DCAD"/>
                </a:solidFill>
                <a:latin typeface="Californian FB" panose="0207040306080B030204" pitchFamily="18" charset="0"/>
              </a:rPr>
              <a:t>7. </a:t>
            </a:r>
            <a:r>
              <a:rPr lang="en-US" sz="5400" dirty="0" smtClean="0">
                <a:solidFill>
                  <a:srgbClr val="F4DCAD"/>
                </a:solidFill>
                <a:latin typeface="Californian FB" panose="0207040306080B030204" pitchFamily="18" charset="0"/>
              </a:rPr>
              <a:t>And they shall take some of the blood and put it on the two doorposts and on the lintel of the houses where they eat it.</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2446901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72995" y="164756"/>
            <a:ext cx="8765059" cy="5078313"/>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12:5-8</a:t>
            </a:r>
          </a:p>
          <a:p>
            <a:pPr algn="ctr"/>
            <a:r>
              <a:rPr lang="en-US" sz="5400" b="1" dirty="0">
                <a:solidFill>
                  <a:srgbClr val="F4DCAD"/>
                </a:solidFill>
                <a:latin typeface="Californian FB" panose="0207040306080B030204" pitchFamily="18" charset="0"/>
              </a:rPr>
              <a:t>8</a:t>
            </a:r>
            <a:r>
              <a:rPr lang="en-US" sz="5400" b="1" dirty="0" smtClean="0">
                <a:solidFill>
                  <a:srgbClr val="F4DCAD"/>
                </a:solidFill>
                <a:latin typeface="Californian FB" panose="0207040306080B030204" pitchFamily="18" charset="0"/>
              </a:rPr>
              <a:t>. </a:t>
            </a:r>
            <a:r>
              <a:rPr lang="en-US" sz="5400" dirty="0" smtClean="0">
                <a:solidFill>
                  <a:srgbClr val="F4DCAD"/>
                </a:solidFill>
                <a:latin typeface="Californian FB" panose="0207040306080B030204" pitchFamily="18" charset="0"/>
              </a:rPr>
              <a:t>Then they shall eat the flesh on that night; roasted in fire, with unleavened bread and with bitter herbs they shall </a:t>
            </a:r>
          </a:p>
          <a:p>
            <a:pPr algn="ctr"/>
            <a:r>
              <a:rPr lang="en-US" sz="5400" dirty="0" smtClean="0">
                <a:solidFill>
                  <a:srgbClr val="F4DCAD"/>
                </a:solidFill>
                <a:latin typeface="Californian FB" panose="0207040306080B030204" pitchFamily="18" charset="0"/>
              </a:rPr>
              <a:t>eat it.</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1696713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72995" y="164756"/>
            <a:ext cx="8765059" cy="5909310"/>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12:11-15</a:t>
            </a:r>
          </a:p>
          <a:p>
            <a:pPr algn="ctr"/>
            <a:r>
              <a:rPr lang="en-US" sz="5400" b="1" dirty="0" smtClean="0">
                <a:solidFill>
                  <a:srgbClr val="F4DCAD"/>
                </a:solidFill>
                <a:latin typeface="Californian FB" panose="0207040306080B030204" pitchFamily="18" charset="0"/>
              </a:rPr>
              <a:t>11. </a:t>
            </a:r>
            <a:r>
              <a:rPr lang="en-US" sz="5400" dirty="0" smtClean="0">
                <a:solidFill>
                  <a:srgbClr val="F4DCAD"/>
                </a:solidFill>
                <a:latin typeface="Californian FB" panose="0207040306080B030204" pitchFamily="18" charset="0"/>
              </a:rPr>
              <a:t>And thus you shall eat it: with a belt on your waist, your sandals on your feet, and your staff in your hand. So you shall eat it in haste. It is the </a:t>
            </a:r>
          </a:p>
          <a:p>
            <a:pPr algn="ctr"/>
            <a:r>
              <a:rPr lang="en-US" sz="5400" dirty="0" smtClean="0">
                <a:solidFill>
                  <a:srgbClr val="F4DCAD"/>
                </a:solidFill>
                <a:latin typeface="Californian FB" panose="0207040306080B030204" pitchFamily="18" charset="0"/>
              </a:rPr>
              <a:t>Lord’s Passover.</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1488924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64757" y="0"/>
            <a:ext cx="8765059" cy="6740307"/>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12:11-15</a:t>
            </a:r>
          </a:p>
          <a:p>
            <a:pPr algn="ctr"/>
            <a:r>
              <a:rPr lang="en-US" sz="5400" b="1" dirty="0" smtClean="0">
                <a:solidFill>
                  <a:srgbClr val="F4DCAD"/>
                </a:solidFill>
                <a:latin typeface="Californian FB" panose="0207040306080B030204" pitchFamily="18" charset="0"/>
              </a:rPr>
              <a:t>12. </a:t>
            </a:r>
            <a:r>
              <a:rPr lang="en-US" sz="5400" dirty="0" smtClean="0">
                <a:solidFill>
                  <a:srgbClr val="F4DCAD"/>
                </a:solidFill>
                <a:latin typeface="Californian FB" panose="0207040306080B030204" pitchFamily="18" charset="0"/>
              </a:rPr>
              <a:t>‘For I will pass through the land of Egypt on that night, and will strike all the firstborn in the land of Egypt, both man and beast; and against all the gods of Egypt I will execute judgment: I am the Lord.</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3118138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64757" y="0"/>
            <a:ext cx="8765059" cy="6740307"/>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12:11-15</a:t>
            </a:r>
          </a:p>
          <a:p>
            <a:pPr algn="ctr"/>
            <a:r>
              <a:rPr lang="en-US" sz="5400" b="1" dirty="0" smtClean="0">
                <a:solidFill>
                  <a:srgbClr val="F4DCAD"/>
                </a:solidFill>
                <a:latin typeface="Californian FB" panose="0207040306080B030204" pitchFamily="18" charset="0"/>
              </a:rPr>
              <a:t>13. </a:t>
            </a:r>
            <a:r>
              <a:rPr lang="en-US" sz="5400" dirty="0" smtClean="0">
                <a:solidFill>
                  <a:srgbClr val="F4DCAD"/>
                </a:solidFill>
                <a:latin typeface="Californian FB" panose="0207040306080B030204" pitchFamily="18" charset="0"/>
              </a:rPr>
              <a:t>Now the blood shall be a sign for you on the houses where you are. And when I see the blood, I will pass over you; and the plague shall not be on you to destroy you when I strike the land of Egypt.</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3376392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3" name="TextBox 2"/>
          <p:cNvSpPr txBox="1"/>
          <p:nvPr/>
        </p:nvSpPr>
        <p:spPr>
          <a:xfrm>
            <a:off x="164757" y="156519"/>
            <a:ext cx="8765059" cy="5909310"/>
          </a:xfrm>
          <a:prstGeom prst="rect">
            <a:avLst/>
          </a:prstGeom>
          <a:noFill/>
        </p:spPr>
        <p:txBody>
          <a:bodyPr wrap="square" rtlCol="0">
            <a:spAutoFit/>
          </a:bodyPr>
          <a:lstStyle/>
          <a:p>
            <a:pPr algn="ctr"/>
            <a:r>
              <a:rPr lang="en-US" sz="5400" b="1" u="sng" dirty="0" smtClean="0">
                <a:solidFill>
                  <a:srgbClr val="F4DCAD"/>
                </a:solidFill>
                <a:latin typeface="Californian FB" panose="0207040306080B030204" pitchFamily="18" charset="0"/>
              </a:rPr>
              <a:t>Exodus 12:11-15</a:t>
            </a:r>
          </a:p>
          <a:p>
            <a:pPr algn="ctr"/>
            <a:r>
              <a:rPr lang="en-US" sz="5400" b="1" dirty="0" smtClean="0">
                <a:solidFill>
                  <a:srgbClr val="F4DCAD"/>
                </a:solidFill>
                <a:latin typeface="Californian FB" panose="0207040306080B030204" pitchFamily="18" charset="0"/>
              </a:rPr>
              <a:t>14. </a:t>
            </a:r>
            <a:r>
              <a:rPr lang="en-US" sz="5400" dirty="0" smtClean="0">
                <a:solidFill>
                  <a:srgbClr val="F4DCAD"/>
                </a:solidFill>
                <a:latin typeface="Californian FB" panose="0207040306080B030204" pitchFamily="18" charset="0"/>
              </a:rPr>
              <a:t>‘So this day shall be to you a memorial; and you shall keep it as a feast to the Lord throughout your generations. You shall keep it as a feast by an everlasting ordinance.</a:t>
            </a:r>
            <a:endParaRPr lang="en-US" sz="5400" b="1" dirty="0">
              <a:solidFill>
                <a:srgbClr val="F4DCAD"/>
              </a:solidFill>
              <a:latin typeface="Californian FB" panose="0207040306080B030204" pitchFamily="18" charset="0"/>
            </a:endParaRPr>
          </a:p>
        </p:txBody>
      </p:sp>
    </p:spTree>
    <p:extLst>
      <p:ext uri="{BB962C8B-B14F-4D97-AF65-F5344CB8AC3E}">
        <p14:creationId xmlns:p14="http://schemas.microsoft.com/office/powerpoint/2010/main" val="3894971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420</Words>
  <Application>Microsoft Office PowerPoint</Application>
  <PresentationFormat>On-screen Show (4:3)</PresentationFormat>
  <Paragraphs>28</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Californian FB</vt:lpstr>
      <vt:lpstr>Copperplate Gothic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7</cp:revision>
  <dcterms:created xsi:type="dcterms:W3CDTF">2017-06-16T14:48:39Z</dcterms:created>
  <dcterms:modified xsi:type="dcterms:W3CDTF">2017-06-16T15:54:38Z</dcterms:modified>
</cp:coreProperties>
</file>