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217B7EC-2CC1-41E3-B3C4-B79C8BC663A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4175176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17B7EC-2CC1-41E3-B3C4-B79C8BC663A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4234787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17B7EC-2CC1-41E3-B3C4-B79C8BC663A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540101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217B7EC-2CC1-41E3-B3C4-B79C8BC663A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3893964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17B7EC-2CC1-41E3-B3C4-B79C8BC663A7}" type="datetimeFigureOut">
              <a:rPr lang="en-US" smtClean="0"/>
              <a:t>6/1/2017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2815069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217B7EC-2CC1-41E3-B3C4-B79C8BC663A7}" type="datetimeFigureOut">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263354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17B7EC-2CC1-41E3-B3C4-B79C8BC663A7}" type="datetimeFigureOut">
              <a:rPr lang="en-US" smtClean="0"/>
              <a:t>6/1/2017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343848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217B7EC-2CC1-41E3-B3C4-B79C8BC663A7}" type="datetimeFigureOut">
              <a:rPr lang="en-US" smtClean="0"/>
              <a:t>6/1/2017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4235117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7B7EC-2CC1-41E3-B3C4-B79C8BC663A7}" type="datetimeFigureOut">
              <a:rPr lang="en-US" smtClean="0"/>
              <a:t>6/1/2017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2452664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17B7EC-2CC1-41E3-B3C4-B79C8BC663A7}" type="datetimeFigureOut">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156909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17B7EC-2CC1-41E3-B3C4-B79C8BC663A7}" type="datetimeFigureOut">
              <a:rPr lang="en-US" smtClean="0"/>
              <a:t>6/1/2017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086EB1-ECB9-4979-A235-37AF3AD48B5C}" type="slidenum">
              <a:rPr lang="en-US" smtClean="0"/>
              <a:t>‹#›</a:t>
            </a:fld>
            <a:endParaRPr lang="en-US"/>
          </a:p>
        </p:txBody>
      </p:sp>
    </p:spTree>
    <p:extLst>
      <p:ext uri="{BB962C8B-B14F-4D97-AF65-F5344CB8AC3E}">
        <p14:creationId xmlns:p14="http://schemas.microsoft.com/office/powerpoint/2010/main" val="432881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7B7EC-2CC1-41E3-B3C4-B79C8BC663A7}" type="datetimeFigureOut">
              <a:rPr lang="en-US" smtClean="0"/>
              <a:t>6/1/2017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086EB1-ECB9-4979-A235-37AF3AD48B5C}" type="slidenum">
              <a:rPr lang="en-US" smtClean="0"/>
              <a:t>‹#›</a:t>
            </a:fld>
            <a:endParaRPr lang="en-US"/>
          </a:p>
        </p:txBody>
      </p:sp>
    </p:spTree>
    <p:extLst>
      <p:ext uri="{BB962C8B-B14F-4D97-AF65-F5344CB8AC3E}">
        <p14:creationId xmlns:p14="http://schemas.microsoft.com/office/powerpoint/2010/main" val="217514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21288013">
            <a:off x="1846545" y="1972993"/>
            <a:ext cx="5388623" cy="2923877"/>
          </a:xfrm>
          <a:prstGeom prst="rect">
            <a:avLst/>
          </a:prstGeom>
          <a:noFill/>
          <a:ln w="88900">
            <a:solidFill>
              <a:srgbClr val="C00000"/>
            </a:solidFill>
          </a:ln>
        </p:spPr>
        <p:txBody>
          <a:bodyPr wrap="square" rtlCol="0">
            <a:spAutoFit/>
          </a:bodyPr>
          <a:lstStyle/>
          <a:p>
            <a:pPr algn="ctr"/>
            <a:r>
              <a:rPr lang="en-US" sz="8800" b="1" dirty="0" smtClean="0">
                <a:solidFill>
                  <a:srgbClr val="C00000"/>
                </a:solidFill>
                <a:latin typeface="Arial" panose="020B0604020202020204" pitchFamily="34" charset="0"/>
                <a:cs typeface="Arial" panose="020B0604020202020204" pitchFamily="34" charset="0"/>
              </a:rPr>
              <a:t>RETURN</a:t>
            </a:r>
          </a:p>
          <a:p>
            <a:pPr algn="ctr"/>
            <a:r>
              <a:rPr lang="en-US" sz="9600" b="1" dirty="0" smtClean="0">
                <a:solidFill>
                  <a:srgbClr val="C00000"/>
                </a:solidFill>
                <a:latin typeface="Arial" panose="020B0604020202020204" pitchFamily="34" charset="0"/>
                <a:cs typeface="Arial" panose="020B0604020202020204" pitchFamily="34" charset="0"/>
              </a:rPr>
              <a:t>POLICY</a:t>
            </a:r>
            <a:endParaRPr lang="en-US" sz="9600"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2691551" y="707950"/>
            <a:ext cx="3698605" cy="1446550"/>
          </a:xfrm>
          <a:prstGeom prst="rect">
            <a:avLst/>
          </a:prstGeom>
          <a:noFill/>
        </p:spPr>
        <p:txBody>
          <a:bodyPr wrap="square" rtlCol="0">
            <a:spAutoFit/>
          </a:bodyPr>
          <a:lstStyle/>
          <a:p>
            <a:r>
              <a:rPr lang="en-US" sz="8800" dirty="0" smtClean="0">
                <a:latin typeface="Lucida Handwriting" panose="03010101010101010101" pitchFamily="66" charset="0"/>
              </a:rPr>
              <a:t>God‘s</a:t>
            </a:r>
            <a:endParaRPr lang="en-US" sz="8800" dirty="0">
              <a:latin typeface="Lucida Handwriting" panose="03010101010101010101" pitchFamily="66" charset="0"/>
            </a:endParaRPr>
          </a:p>
        </p:txBody>
      </p:sp>
      <p:sp>
        <p:nvSpPr>
          <p:cNvPr id="4" name="TextBox 3"/>
          <p:cNvSpPr txBox="1"/>
          <p:nvPr/>
        </p:nvSpPr>
        <p:spPr>
          <a:xfrm>
            <a:off x="2407255" y="5519351"/>
            <a:ext cx="4267199" cy="707886"/>
          </a:xfrm>
          <a:prstGeom prst="rect">
            <a:avLst/>
          </a:prstGeom>
          <a:noFill/>
        </p:spPr>
        <p:txBody>
          <a:bodyPr wrap="square" rtlCol="0">
            <a:spAutoFit/>
          </a:bodyPr>
          <a:lstStyle/>
          <a:p>
            <a:r>
              <a:rPr lang="en-US" sz="4000" dirty="0" smtClean="0">
                <a:latin typeface="Lucida Handwriting" panose="03010101010101010101" pitchFamily="66" charset="0"/>
              </a:rPr>
              <a:t>Exodus 5:1-23</a:t>
            </a:r>
            <a:endParaRPr lang="en-US" sz="4000" dirty="0">
              <a:latin typeface="Lucida Handwriting" panose="03010101010101010101" pitchFamily="66" charset="0"/>
            </a:endParaRPr>
          </a:p>
        </p:txBody>
      </p:sp>
    </p:spTree>
    <p:extLst>
      <p:ext uri="{BB962C8B-B14F-4D97-AF65-F5344CB8AC3E}">
        <p14:creationId xmlns:p14="http://schemas.microsoft.com/office/powerpoint/2010/main" val="1695097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3416320"/>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9. </a:t>
            </a:r>
            <a:r>
              <a:rPr lang="en-US" sz="5400" dirty="0" smtClean="0">
                <a:latin typeface="Arial Narrow" panose="020B0606020202030204" pitchFamily="34" charset="0"/>
                <a:cs typeface="Arial" panose="020B0604020202020204" pitchFamily="34" charset="0"/>
              </a:rPr>
              <a:t>Let more work be laid on the men, that they may labor in it, and let them not regard false words.”</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0228725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5078313"/>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10. </a:t>
            </a:r>
            <a:r>
              <a:rPr lang="en-US" sz="5400" dirty="0" smtClean="0">
                <a:latin typeface="Arial Narrow" panose="020B0606020202030204" pitchFamily="34" charset="0"/>
                <a:cs typeface="Arial" panose="020B0604020202020204" pitchFamily="34" charset="0"/>
              </a:rPr>
              <a:t>And the taskmasters of the people and their officers went out and spoke to the people, saying, “Thus says Pharaoh: ‘I will not give you straw.</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5546592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3416320"/>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11. </a:t>
            </a:r>
            <a:r>
              <a:rPr lang="en-US" sz="5400" dirty="0" smtClean="0">
                <a:latin typeface="Arial Narrow" panose="020B0606020202030204" pitchFamily="34" charset="0"/>
                <a:cs typeface="Arial" panose="020B0604020202020204" pitchFamily="34" charset="0"/>
              </a:rPr>
              <a:t>Go, get yourselves straw where you can find it; yet none of your work will be reduced.’”</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5787700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12. </a:t>
            </a:r>
            <a:r>
              <a:rPr lang="en-US" sz="5400" dirty="0" smtClean="0">
                <a:latin typeface="Arial Narrow" panose="020B0606020202030204" pitchFamily="34" charset="0"/>
                <a:cs typeface="Arial" panose="020B0604020202020204" pitchFamily="34" charset="0"/>
              </a:rPr>
              <a:t>So the people were scattered abroad throughout all the land of Egypt to gather stubble instead of straw.</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56413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13. </a:t>
            </a:r>
            <a:r>
              <a:rPr lang="en-US" sz="5400" dirty="0" smtClean="0">
                <a:latin typeface="Arial Narrow" panose="020B0606020202030204" pitchFamily="34" charset="0"/>
                <a:cs typeface="Arial" panose="020B0604020202020204" pitchFamily="34" charset="0"/>
              </a:rPr>
              <a:t>And the taskmasters forced them to hurry, saying, “Fulfill your work, your daily quota, as when there was straw.”</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6433688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674030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14. </a:t>
            </a:r>
            <a:r>
              <a:rPr lang="en-US" sz="5400" dirty="0" smtClean="0">
                <a:latin typeface="Arial Narrow" panose="020B0606020202030204" pitchFamily="34" charset="0"/>
                <a:cs typeface="Arial" panose="020B0604020202020204" pitchFamily="34" charset="0"/>
              </a:rPr>
              <a:t>Also the officers of the children of Israel, whom Pharaoh’s taskmasters had set over them, were beaten and were asked, “Why have you not fulfilled your task in making brick both yesterday and today, as before?”</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7223127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5078313"/>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15. </a:t>
            </a:r>
            <a:r>
              <a:rPr lang="en-US" sz="5400" dirty="0" smtClean="0">
                <a:latin typeface="Arial Narrow" panose="020B0606020202030204" pitchFamily="34" charset="0"/>
                <a:cs typeface="Arial" panose="020B0604020202020204" pitchFamily="34" charset="0"/>
              </a:rPr>
              <a:t>Then the officers of the children of Israel came and cried out to Pharaoh, saying, “Why are you dealing thus with your servants?</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5197618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5078313"/>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16. </a:t>
            </a:r>
            <a:r>
              <a:rPr lang="en-US" sz="5400" dirty="0" smtClean="0">
                <a:latin typeface="Arial Narrow" panose="020B0606020202030204" pitchFamily="34" charset="0"/>
                <a:cs typeface="Arial" panose="020B0604020202020204" pitchFamily="34" charset="0"/>
              </a:rPr>
              <a:t>There is no straw given to your servants, and they say to us, ‘Make brick!’ And indeed your servants are beaten, but the fault is in your own people.”</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723135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3416320"/>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17. </a:t>
            </a:r>
            <a:r>
              <a:rPr lang="en-US" sz="5400" dirty="0" smtClean="0">
                <a:latin typeface="Arial Narrow" panose="020B0606020202030204" pitchFamily="34" charset="0"/>
                <a:cs typeface="Arial" panose="020B0604020202020204" pitchFamily="34" charset="0"/>
              </a:rPr>
              <a:t>But he said, “You are idle! Idle! Therefore you say, ‘Let us go and sacrifice to the Lord.’</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01196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18. </a:t>
            </a:r>
            <a:r>
              <a:rPr lang="en-US" sz="5400" dirty="0" smtClean="0">
                <a:latin typeface="Arial Narrow" panose="020B0606020202030204" pitchFamily="34" charset="0"/>
                <a:cs typeface="Arial" panose="020B0604020202020204" pitchFamily="34" charset="0"/>
              </a:rPr>
              <a:t>Therefore go now and work; for no straw shall be given you, yet you shall deliver the quota of bricks.”</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0027883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5078313"/>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 </a:t>
            </a:r>
            <a:r>
              <a:rPr lang="en-US" sz="5400" dirty="0" smtClean="0">
                <a:latin typeface="Arial Narrow" panose="020B0606020202030204" pitchFamily="34" charset="0"/>
                <a:cs typeface="Arial" panose="020B0604020202020204" pitchFamily="34" charset="0"/>
              </a:rPr>
              <a:t>Afterward Moses and Aaron went in and told Pharaoh, “Thus says the Lord God of Israel: ‘Let My people go, that they may hold a feast to Me in the wilderness.’”</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9204161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5078313"/>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19. </a:t>
            </a:r>
            <a:r>
              <a:rPr lang="en-US" sz="5400" dirty="0" smtClean="0">
                <a:latin typeface="Arial Narrow" panose="020B0606020202030204" pitchFamily="34" charset="0"/>
                <a:cs typeface="Arial" panose="020B0604020202020204" pitchFamily="34" charset="0"/>
              </a:rPr>
              <a:t>And the officers of the children of Israel saw that they were in trouble after it was said, “You shall not reduce any bricks from your daily quota.”</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0751387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20. </a:t>
            </a:r>
            <a:r>
              <a:rPr lang="en-US" sz="5400" dirty="0" smtClean="0">
                <a:latin typeface="Arial Narrow" panose="020B0606020202030204" pitchFamily="34" charset="0"/>
                <a:cs typeface="Arial" panose="020B0604020202020204" pitchFamily="34" charset="0"/>
              </a:rPr>
              <a:t>Then, as they came out from Pharaoh, they met Moses and Aaron who stood there to meet them.</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619104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674030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21. </a:t>
            </a:r>
            <a:r>
              <a:rPr lang="en-US" sz="5400" dirty="0" smtClean="0">
                <a:latin typeface="Arial Narrow" panose="020B0606020202030204" pitchFamily="34" charset="0"/>
                <a:cs typeface="Arial" panose="020B0604020202020204" pitchFamily="34" charset="0"/>
              </a:rPr>
              <a:t>And they said to them, “Let the Lord look on you and judge, because you have made us abhorrent in the sight of Pharaoh and in the sight of his servants, to put a sword in their hand to kill us.”</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7080164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22. </a:t>
            </a:r>
            <a:r>
              <a:rPr lang="en-US" sz="5400" dirty="0" smtClean="0">
                <a:latin typeface="Arial Narrow" panose="020B0606020202030204" pitchFamily="34" charset="0"/>
                <a:cs typeface="Arial" panose="020B0604020202020204" pitchFamily="34" charset="0"/>
              </a:rPr>
              <a:t>So Moses returned to the Lord and said, “Lord, why have You brought trouble on this people? Why is it You have sent me?</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7982438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23. </a:t>
            </a:r>
            <a:r>
              <a:rPr lang="en-US" sz="5400" dirty="0" smtClean="0">
                <a:latin typeface="Arial Narrow" panose="020B0606020202030204" pitchFamily="34" charset="0"/>
                <a:cs typeface="Arial" panose="020B0604020202020204" pitchFamily="34" charset="0"/>
              </a:rPr>
              <a:t>For since I came to Pharaoh to speak in Your name, he has done evil to this people; neither have You delivered Your people at all.”</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3845696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740" y="1021492"/>
            <a:ext cx="7842422" cy="3416320"/>
          </a:xfrm>
          <a:prstGeom prst="rect">
            <a:avLst/>
          </a:prstGeom>
          <a:noFill/>
        </p:spPr>
        <p:txBody>
          <a:bodyPr wrap="square" rtlCol="0">
            <a:spAutoFit/>
          </a:bodyPr>
          <a:lstStyle/>
          <a:p>
            <a:pPr algn="ctr"/>
            <a:r>
              <a:rPr lang="en-US" sz="7200" dirty="0" smtClean="0">
                <a:latin typeface="Arial Narrow" panose="020B0606020202030204" pitchFamily="34" charset="0"/>
              </a:rPr>
              <a:t>We must guard </a:t>
            </a:r>
          </a:p>
          <a:p>
            <a:pPr algn="ctr"/>
            <a:r>
              <a:rPr lang="en-US" sz="7200" dirty="0" smtClean="0">
                <a:latin typeface="Arial Narrow" panose="020B0606020202030204" pitchFamily="34" charset="0"/>
              </a:rPr>
              <a:t>against taking fleshly </a:t>
            </a:r>
            <a:r>
              <a:rPr lang="en-US" sz="7200" b="1" u="sng" dirty="0" smtClean="0">
                <a:solidFill>
                  <a:srgbClr val="C00000"/>
                </a:solidFill>
                <a:latin typeface="Arial Narrow" panose="020B0606020202030204" pitchFamily="34" charset="0"/>
              </a:rPr>
              <a:t>SHORTCUTS</a:t>
            </a:r>
            <a:r>
              <a:rPr lang="en-US" sz="7200" dirty="0" smtClean="0">
                <a:latin typeface="Arial Narrow" panose="020B0606020202030204" pitchFamily="34" charset="0"/>
              </a:rPr>
              <a:t>.</a:t>
            </a:r>
            <a:endParaRPr lang="en-US" sz="7200" dirty="0">
              <a:latin typeface="Arial Narrow" panose="020B0606020202030204" pitchFamily="34" charset="0"/>
            </a:endParaRPr>
          </a:p>
        </p:txBody>
      </p:sp>
    </p:spTree>
    <p:extLst>
      <p:ext uri="{BB962C8B-B14F-4D97-AF65-F5344CB8AC3E}">
        <p14:creationId xmlns:p14="http://schemas.microsoft.com/office/powerpoint/2010/main" val="27636231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740" y="1021492"/>
            <a:ext cx="7842422" cy="3416320"/>
          </a:xfrm>
          <a:prstGeom prst="rect">
            <a:avLst/>
          </a:prstGeom>
          <a:noFill/>
        </p:spPr>
        <p:txBody>
          <a:bodyPr wrap="square" rtlCol="0">
            <a:spAutoFit/>
          </a:bodyPr>
          <a:lstStyle/>
          <a:p>
            <a:pPr algn="ctr"/>
            <a:r>
              <a:rPr lang="en-US" sz="7200" dirty="0" smtClean="0">
                <a:latin typeface="Arial Narrow" panose="020B0606020202030204" pitchFamily="34" charset="0"/>
              </a:rPr>
              <a:t>We must be able to stand </a:t>
            </a:r>
            <a:r>
              <a:rPr lang="en-US" sz="7200" b="1" u="sng" dirty="0" smtClean="0">
                <a:solidFill>
                  <a:srgbClr val="C00000"/>
                </a:solidFill>
                <a:latin typeface="Arial Narrow" panose="020B0606020202030204" pitchFamily="34" charset="0"/>
              </a:rPr>
              <a:t>ALONE</a:t>
            </a:r>
            <a:r>
              <a:rPr lang="en-US" sz="7200" b="1" dirty="0" smtClean="0">
                <a:solidFill>
                  <a:srgbClr val="C00000"/>
                </a:solidFill>
                <a:latin typeface="Arial Narrow" panose="020B0606020202030204" pitchFamily="34" charset="0"/>
              </a:rPr>
              <a:t> </a:t>
            </a:r>
            <a:r>
              <a:rPr lang="en-US" sz="7200" dirty="0" smtClean="0">
                <a:latin typeface="Arial Narrow" panose="020B0606020202030204" pitchFamily="34" charset="0"/>
              </a:rPr>
              <a:t>in the midst of opposition.</a:t>
            </a:r>
            <a:endParaRPr lang="en-US" sz="7200" dirty="0">
              <a:latin typeface="Arial Narrow" panose="020B0606020202030204" pitchFamily="34" charset="0"/>
            </a:endParaRPr>
          </a:p>
        </p:txBody>
      </p:sp>
    </p:spTree>
    <p:extLst>
      <p:ext uri="{BB962C8B-B14F-4D97-AF65-F5344CB8AC3E}">
        <p14:creationId xmlns:p14="http://schemas.microsoft.com/office/powerpoint/2010/main" val="3982720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740" y="1021492"/>
            <a:ext cx="7842422" cy="3416320"/>
          </a:xfrm>
          <a:prstGeom prst="rect">
            <a:avLst/>
          </a:prstGeom>
          <a:noFill/>
        </p:spPr>
        <p:txBody>
          <a:bodyPr wrap="square" rtlCol="0">
            <a:spAutoFit/>
          </a:bodyPr>
          <a:lstStyle/>
          <a:p>
            <a:pPr algn="ctr"/>
            <a:r>
              <a:rPr lang="en-US" sz="7200" dirty="0" smtClean="0">
                <a:latin typeface="Arial Narrow" panose="020B0606020202030204" pitchFamily="34" charset="0"/>
              </a:rPr>
              <a:t>We must be prepared to have no one but </a:t>
            </a:r>
            <a:r>
              <a:rPr lang="en-US" sz="7200" b="1" u="sng" dirty="0" smtClean="0">
                <a:solidFill>
                  <a:srgbClr val="C00000"/>
                </a:solidFill>
                <a:latin typeface="Arial Narrow" panose="020B0606020202030204" pitchFamily="34" charset="0"/>
              </a:rPr>
              <a:t>GOD</a:t>
            </a:r>
            <a:r>
              <a:rPr lang="en-US" sz="7200" dirty="0" smtClean="0">
                <a:latin typeface="Arial Narrow" panose="020B0606020202030204" pitchFamily="34" charset="0"/>
              </a:rPr>
              <a:t>.</a:t>
            </a:r>
            <a:endParaRPr lang="en-US" sz="7200" dirty="0">
              <a:latin typeface="Arial Narrow" panose="020B0606020202030204" pitchFamily="34" charset="0"/>
            </a:endParaRPr>
          </a:p>
        </p:txBody>
      </p:sp>
    </p:spTree>
    <p:extLst>
      <p:ext uri="{BB962C8B-B14F-4D97-AF65-F5344CB8AC3E}">
        <p14:creationId xmlns:p14="http://schemas.microsoft.com/office/powerpoint/2010/main" val="30730159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21288013">
            <a:off x="1846545" y="1972993"/>
            <a:ext cx="5388623" cy="2923877"/>
          </a:xfrm>
          <a:prstGeom prst="rect">
            <a:avLst/>
          </a:prstGeom>
          <a:noFill/>
          <a:ln w="88900">
            <a:solidFill>
              <a:srgbClr val="C00000"/>
            </a:solidFill>
          </a:ln>
        </p:spPr>
        <p:txBody>
          <a:bodyPr wrap="square" rtlCol="0">
            <a:spAutoFit/>
          </a:bodyPr>
          <a:lstStyle/>
          <a:p>
            <a:pPr algn="ctr"/>
            <a:r>
              <a:rPr lang="en-US" sz="8800" b="1" dirty="0" smtClean="0">
                <a:solidFill>
                  <a:srgbClr val="C00000"/>
                </a:solidFill>
                <a:latin typeface="Arial" panose="020B0604020202020204" pitchFamily="34" charset="0"/>
                <a:cs typeface="Arial" panose="020B0604020202020204" pitchFamily="34" charset="0"/>
              </a:rPr>
              <a:t>RETURN</a:t>
            </a:r>
          </a:p>
          <a:p>
            <a:pPr algn="ctr"/>
            <a:r>
              <a:rPr lang="en-US" sz="9600" b="1" dirty="0" smtClean="0">
                <a:solidFill>
                  <a:srgbClr val="C00000"/>
                </a:solidFill>
                <a:latin typeface="Arial" panose="020B0604020202020204" pitchFamily="34" charset="0"/>
                <a:cs typeface="Arial" panose="020B0604020202020204" pitchFamily="34" charset="0"/>
              </a:rPr>
              <a:t>POLICY</a:t>
            </a:r>
            <a:endParaRPr lang="en-US" sz="9600" b="1" dirty="0">
              <a:solidFill>
                <a:srgbClr val="C00000"/>
              </a:solidFill>
              <a:latin typeface="Arial" panose="020B0604020202020204" pitchFamily="34" charset="0"/>
              <a:cs typeface="Arial" panose="020B0604020202020204" pitchFamily="34" charset="0"/>
            </a:endParaRPr>
          </a:p>
        </p:txBody>
      </p:sp>
      <p:sp>
        <p:nvSpPr>
          <p:cNvPr id="3" name="TextBox 2"/>
          <p:cNvSpPr txBox="1"/>
          <p:nvPr/>
        </p:nvSpPr>
        <p:spPr>
          <a:xfrm>
            <a:off x="2691551" y="707950"/>
            <a:ext cx="3698605" cy="1446550"/>
          </a:xfrm>
          <a:prstGeom prst="rect">
            <a:avLst/>
          </a:prstGeom>
          <a:noFill/>
        </p:spPr>
        <p:txBody>
          <a:bodyPr wrap="square" rtlCol="0">
            <a:spAutoFit/>
          </a:bodyPr>
          <a:lstStyle/>
          <a:p>
            <a:r>
              <a:rPr lang="en-US" sz="8800" dirty="0" smtClean="0">
                <a:latin typeface="Lucida Handwriting" panose="03010101010101010101" pitchFamily="66" charset="0"/>
              </a:rPr>
              <a:t>God‘s</a:t>
            </a:r>
            <a:endParaRPr lang="en-US" sz="8800" dirty="0">
              <a:latin typeface="Lucida Handwriting" panose="03010101010101010101" pitchFamily="66" charset="0"/>
            </a:endParaRPr>
          </a:p>
        </p:txBody>
      </p:sp>
      <p:sp>
        <p:nvSpPr>
          <p:cNvPr id="4" name="TextBox 3"/>
          <p:cNvSpPr txBox="1"/>
          <p:nvPr/>
        </p:nvSpPr>
        <p:spPr>
          <a:xfrm>
            <a:off x="2407255" y="5519351"/>
            <a:ext cx="4267199" cy="707886"/>
          </a:xfrm>
          <a:prstGeom prst="rect">
            <a:avLst/>
          </a:prstGeom>
          <a:noFill/>
        </p:spPr>
        <p:txBody>
          <a:bodyPr wrap="square" rtlCol="0">
            <a:spAutoFit/>
          </a:bodyPr>
          <a:lstStyle/>
          <a:p>
            <a:r>
              <a:rPr lang="en-US" sz="4000" dirty="0" smtClean="0">
                <a:latin typeface="Lucida Handwriting" panose="03010101010101010101" pitchFamily="66" charset="0"/>
              </a:rPr>
              <a:t>Exodus 5:1-23</a:t>
            </a:r>
            <a:endParaRPr lang="en-US" sz="4000" dirty="0">
              <a:latin typeface="Lucida Handwriting" panose="03010101010101010101" pitchFamily="66" charset="0"/>
            </a:endParaRPr>
          </a:p>
        </p:txBody>
      </p:sp>
    </p:spTree>
    <p:extLst>
      <p:ext uri="{BB962C8B-B14F-4D97-AF65-F5344CB8AC3E}">
        <p14:creationId xmlns:p14="http://schemas.microsoft.com/office/powerpoint/2010/main" val="1339586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a:solidFill>
                  <a:srgbClr val="C00000"/>
                </a:solidFill>
                <a:latin typeface="Arial Narrow" panose="020B0606020202030204" pitchFamily="34" charset="0"/>
                <a:cs typeface="Arial" panose="020B0604020202020204" pitchFamily="34" charset="0"/>
              </a:rPr>
              <a:t>2</a:t>
            </a:r>
            <a:r>
              <a:rPr lang="en-US" sz="5400" dirty="0" smtClean="0">
                <a:solidFill>
                  <a:srgbClr val="C00000"/>
                </a:solidFill>
                <a:latin typeface="Arial Narrow" panose="020B0606020202030204" pitchFamily="34" charset="0"/>
                <a:cs typeface="Arial" panose="020B0604020202020204" pitchFamily="34" charset="0"/>
              </a:rPr>
              <a:t>. </a:t>
            </a:r>
            <a:r>
              <a:rPr lang="en-US" sz="5400" dirty="0" smtClean="0">
                <a:latin typeface="Arial Narrow" panose="020B0606020202030204" pitchFamily="34" charset="0"/>
                <a:cs typeface="Arial" panose="020B0604020202020204" pitchFamily="34" charset="0"/>
              </a:rPr>
              <a:t>And Pharaoh said, “Who is the Lord, that I should obey His voice to let Israel go? I do not know the Lord, nor will I let Israel go.”</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669286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5909310"/>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3. </a:t>
            </a:r>
            <a:r>
              <a:rPr lang="en-US" sz="5400" dirty="0" smtClean="0">
                <a:latin typeface="Arial Narrow" panose="020B0606020202030204" pitchFamily="34" charset="0"/>
                <a:cs typeface="Arial" panose="020B0604020202020204" pitchFamily="34" charset="0"/>
              </a:rPr>
              <a:t>So they said, “The God of the Hebrews has met with us. Please, let us go three days’ journey into the desert and sacrifice to the Lord our God, lest He fall upon us with pestilence or with the sword.”</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241899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a:solidFill>
                  <a:srgbClr val="C00000"/>
                </a:solidFill>
                <a:latin typeface="Arial Narrow" panose="020B0606020202030204" pitchFamily="34" charset="0"/>
                <a:cs typeface="Arial" panose="020B0604020202020204" pitchFamily="34" charset="0"/>
              </a:rPr>
              <a:t>4</a:t>
            </a:r>
            <a:r>
              <a:rPr lang="en-US" sz="5400" dirty="0" smtClean="0">
                <a:solidFill>
                  <a:srgbClr val="C00000"/>
                </a:solidFill>
                <a:latin typeface="Arial Narrow" panose="020B0606020202030204" pitchFamily="34" charset="0"/>
                <a:cs typeface="Arial" panose="020B0604020202020204" pitchFamily="34" charset="0"/>
              </a:rPr>
              <a:t>. </a:t>
            </a:r>
            <a:r>
              <a:rPr lang="en-US" sz="5400" dirty="0" smtClean="0">
                <a:latin typeface="Arial Narrow" panose="020B0606020202030204" pitchFamily="34" charset="0"/>
                <a:cs typeface="Arial" panose="020B0604020202020204" pitchFamily="34" charset="0"/>
              </a:rPr>
              <a:t>Then the king of Egypt said to them, “Moses and Aaron, why do you take the people from their work? Get back to your labor.”</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063756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5. </a:t>
            </a:r>
            <a:r>
              <a:rPr lang="en-US" sz="5400" dirty="0" smtClean="0">
                <a:latin typeface="Arial Narrow" panose="020B0606020202030204" pitchFamily="34" charset="0"/>
                <a:cs typeface="Arial" panose="020B0604020202020204" pitchFamily="34" charset="0"/>
              </a:rPr>
              <a:t>And Pharaoh said, “Look, the people of the land are many now, and you make them rest from their labor!”</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162781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a:solidFill>
                  <a:srgbClr val="C00000"/>
                </a:solidFill>
                <a:latin typeface="Arial Narrow" panose="020B0606020202030204" pitchFamily="34" charset="0"/>
                <a:cs typeface="Arial" panose="020B0604020202020204" pitchFamily="34" charset="0"/>
              </a:rPr>
              <a:t>6</a:t>
            </a:r>
            <a:r>
              <a:rPr lang="en-US" sz="5400" dirty="0" smtClean="0">
                <a:solidFill>
                  <a:srgbClr val="C00000"/>
                </a:solidFill>
                <a:latin typeface="Arial Narrow" panose="020B0606020202030204" pitchFamily="34" charset="0"/>
                <a:cs typeface="Arial" panose="020B0604020202020204" pitchFamily="34" charset="0"/>
              </a:rPr>
              <a:t>. </a:t>
            </a:r>
            <a:r>
              <a:rPr lang="en-US" sz="5400" dirty="0" smtClean="0">
                <a:latin typeface="Arial Narrow" panose="020B0606020202030204" pitchFamily="34" charset="0"/>
                <a:cs typeface="Arial" panose="020B0604020202020204" pitchFamily="34" charset="0"/>
              </a:rPr>
              <a:t>So the same day Pharaoh commanded the taskmasters of the people and their officers, saying,</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076016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4247317"/>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smtClean="0">
                <a:solidFill>
                  <a:srgbClr val="C00000"/>
                </a:solidFill>
                <a:latin typeface="Arial Narrow" panose="020B0606020202030204" pitchFamily="34" charset="0"/>
                <a:cs typeface="Arial" panose="020B0604020202020204" pitchFamily="34" charset="0"/>
              </a:rPr>
              <a:t>7. </a:t>
            </a:r>
            <a:r>
              <a:rPr lang="en-US" sz="5400" dirty="0" smtClean="0">
                <a:latin typeface="Arial Narrow" panose="020B0606020202030204" pitchFamily="34" charset="0"/>
                <a:cs typeface="Arial" panose="020B0604020202020204" pitchFamily="34" charset="0"/>
              </a:rPr>
              <a:t>“You shall no longer give the people straw to make brick as before. Let them go and gather straw for themselves.</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699021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0043" y="90616"/>
            <a:ext cx="8872152" cy="5909310"/>
          </a:xfrm>
          <a:prstGeom prst="rect">
            <a:avLst/>
          </a:prstGeom>
          <a:noFill/>
        </p:spPr>
        <p:txBody>
          <a:bodyPr wrap="square" rtlCol="0">
            <a:spAutoFit/>
          </a:bodyPr>
          <a:lstStyle/>
          <a:p>
            <a:pPr algn="ctr"/>
            <a:r>
              <a:rPr lang="en-US" sz="5400" dirty="0" smtClean="0">
                <a:solidFill>
                  <a:srgbClr val="C00000"/>
                </a:solidFill>
                <a:latin typeface="Arial Narrow" panose="020B0606020202030204" pitchFamily="34" charset="0"/>
                <a:cs typeface="Arial" panose="020B0604020202020204" pitchFamily="34" charset="0"/>
              </a:rPr>
              <a:t>EXODUS 5:1-23</a:t>
            </a:r>
          </a:p>
          <a:p>
            <a:pPr algn="ctr"/>
            <a:r>
              <a:rPr lang="en-US" sz="5400" dirty="0">
                <a:solidFill>
                  <a:srgbClr val="C00000"/>
                </a:solidFill>
                <a:latin typeface="Arial Narrow" panose="020B0606020202030204" pitchFamily="34" charset="0"/>
                <a:cs typeface="Arial" panose="020B0604020202020204" pitchFamily="34" charset="0"/>
              </a:rPr>
              <a:t>8</a:t>
            </a:r>
            <a:r>
              <a:rPr lang="en-US" sz="5400" dirty="0" smtClean="0">
                <a:solidFill>
                  <a:srgbClr val="C00000"/>
                </a:solidFill>
                <a:latin typeface="Arial Narrow" panose="020B0606020202030204" pitchFamily="34" charset="0"/>
                <a:cs typeface="Arial" panose="020B0604020202020204" pitchFamily="34" charset="0"/>
              </a:rPr>
              <a:t>. </a:t>
            </a:r>
            <a:r>
              <a:rPr lang="en-US" sz="5400" dirty="0" smtClean="0">
                <a:latin typeface="Arial Narrow" panose="020B0606020202030204" pitchFamily="34" charset="0"/>
                <a:cs typeface="Arial" panose="020B0604020202020204" pitchFamily="34" charset="0"/>
              </a:rPr>
              <a:t>And you shall lay on them the quota of bricks which they made before. You shall not reduce it. For they are idle; therefore they cry out, saying, ‘Let us go and sacrifice to our God.’</a:t>
            </a:r>
            <a:endParaRPr lang="en-US" sz="5400" dirty="0">
              <a:solidFill>
                <a:srgbClr val="C00000"/>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659295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TotalTime>
  <Words>820</Words>
  <Application>Microsoft Office PowerPoint</Application>
  <PresentationFormat>On-screen Show (4:3)</PresentationFormat>
  <Paragraphs>58</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 Narrow</vt:lpstr>
      <vt:lpstr>Calibri</vt:lpstr>
      <vt:lpstr>Calibri Light</vt:lpstr>
      <vt:lpstr>Lucida Handwriting</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2017-06-01T14:48:12Z</dcterms:created>
  <dcterms:modified xsi:type="dcterms:W3CDTF">2017-06-01T16:14:19Z</dcterms:modified>
</cp:coreProperties>
</file>