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8" r:id="rId2"/>
    <p:sldId id="260"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6F09"/>
    <a:srgbClr val="F24263"/>
    <a:srgbClr val="FEF9F3"/>
    <a:srgbClr val="FFECA1"/>
    <a:srgbClr val="A5AEEC"/>
    <a:srgbClr val="FCB76D"/>
    <a:srgbClr val="EB0064"/>
    <a:srgbClr val="A8A8EF"/>
    <a:srgbClr val="6AB8F4"/>
    <a:srgbClr val="AABF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2" autoAdjust="0"/>
    <p:restoredTop sz="94660"/>
  </p:normalViewPr>
  <p:slideViewPr>
    <p:cSldViewPr snapToGrid="0">
      <p:cViewPr varScale="1">
        <p:scale>
          <a:sx n="116" d="100"/>
          <a:sy n="116" d="100"/>
        </p:scale>
        <p:origin x="7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9B3BE907-C3CA-4010-AC2F-85A611C1BF22}" type="datetimeFigureOut">
              <a:rPr lang="en-US" smtClean="0"/>
              <a:t>5/25/2017</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DE998FE2-32C3-4E98-92C7-3660DA1A013C}" type="slidenum">
              <a:rPr lang="en-US" smtClean="0"/>
              <a:t>‹#›</a:t>
            </a:fld>
            <a:endParaRPr lang="en-US"/>
          </a:p>
        </p:txBody>
      </p:sp>
    </p:spTree>
    <p:extLst>
      <p:ext uri="{BB962C8B-B14F-4D97-AF65-F5344CB8AC3E}">
        <p14:creationId xmlns:p14="http://schemas.microsoft.com/office/powerpoint/2010/main" val="1621759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4AD6392-9ACA-4D22-B5B8-5DC87DA62ABE}" type="datetimeFigureOut">
              <a:rPr lang="en-US" smtClean="0"/>
              <a:t>5/25/2017</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90D6CB2-A1B7-4574-9DAF-9CF7752CB125}" type="slidenum">
              <a:rPr lang="en-US" smtClean="0"/>
              <a:t>‹#›</a:t>
            </a:fld>
            <a:endParaRPr lang="en-US"/>
          </a:p>
        </p:txBody>
      </p:sp>
    </p:spTree>
    <p:extLst>
      <p:ext uri="{BB962C8B-B14F-4D97-AF65-F5344CB8AC3E}">
        <p14:creationId xmlns:p14="http://schemas.microsoft.com/office/powerpoint/2010/main" val="87328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0D6CB2-A1B7-4574-9DAF-9CF7752CB125}" type="slidenum">
              <a:rPr lang="en-US" smtClean="0"/>
              <a:t>17</a:t>
            </a:fld>
            <a:endParaRPr lang="en-US"/>
          </a:p>
        </p:txBody>
      </p:sp>
    </p:spTree>
    <p:extLst>
      <p:ext uri="{BB962C8B-B14F-4D97-AF65-F5344CB8AC3E}">
        <p14:creationId xmlns:p14="http://schemas.microsoft.com/office/powerpoint/2010/main" val="3701114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979A8F-16BB-47BE-8342-0CC0F0A43968}"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95362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979A8F-16BB-47BE-8342-0CC0F0A43968}"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3973366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979A8F-16BB-47BE-8342-0CC0F0A43968}"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14971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979A8F-16BB-47BE-8342-0CC0F0A43968}"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63737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79A8F-16BB-47BE-8342-0CC0F0A43968}"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30938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979A8F-16BB-47BE-8342-0CC0F0A43968}"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216270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979A8F-16BB-47BE-8342-0CC0F0A43968}" type="datetimeFigureOut">
              <a:rPr lang="en-US" smtClean="0"/>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34708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79A8F-16BB-47BE-8342-0CC0F0A43968}" type="datetimeFigureOut">
              <a:rPr lang="en-US" smtClean="0"/>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189115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79A8F-16BB-47BE-8342-0CC0F0A43968}" type="datetimeFigureOut">
              <a:rPr lang="en-US" smtClean="0"/>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28611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79A8F-16BB-47BE-8342-0CC0F0A43968}"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361520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79A8F-16BB-47BE-8342-0CC0F0A43968}"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C396E-DAB6-46E8-A1E6-08AE1D7662FB}" type="slidenum">
              <a:rPr lang="en-US" smtClean="0"/>
              <a:t>‹#›</a:t>
            </a:fld>
            <a:endParaRPr lang="en-US"/>
          </a:p>
        </p:txBody>
      </p:sp>
    </p:spTree>
    <p:extLst>
      <p:ext uri="{BB962C8B-B14F-4D97-AF65-F5344CB8AC3E}">
        <p14:creationId xmlns:p14="http://schemas.microsoft.com/office/powerpoint/2010/main" val="3695854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79A8F-16BB-47BE-8342-0CC0F0A43968}" type="datetimeFigureOut">
              <a:rPr lang="en-US" smtClean="0"/>
              <a:t>5/25/2017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C396E-DAB6-46E8-A1E6-08AE1D7662FB}" type="slidenum">
              <a:rPr lang="en-US" smtClean="0"/>
              <a:t>‹#›</a:t>
            </a:fld>
            <a:endParaRPr lang="en-US"/>
          </a:p>
        </p:txBody>
      </p:sp>
    </p:spTree>
    <p:extLst>
      <p:ext uri="{BB962C8B-B14F-4D97-AF65-F5344CB8AC3E}">
        <p14:creationId xmlns:p14="http://schemas.microsoft.com/office/powerpoint/2010/main" val="4267154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02725" y="4431955"/>
            <a:ext cx="6977450" cy="1323439"/>
          </a:xfrm>
          <a:prstGeom prst="rect">
            <a:avLst/>
          </a:prstGeom>
          <a:noFill/>
        </p:spPr>
        <p:txBody>
          <a:bodyPr wrap="square" rtlCol="0">
            <a:spAutoFit/>
          </a:bodyPr>
          <a:lstStyle/>
          <a:p>
            <a:pPr algn="ctr"/>
            <a:r>
              <a:rPr lang="en-US" sz="8000" dirty="0" smtClean="0">
                <a:gradFill flip="none" rotWithShape="1">
                  <a:gsLst>
                    <a:gs pos="23000">
                      <a:srgbClr val="F24263"/>
                    </a:gs>
                    <a:gs pos="0">
                      <a:srgbClr val="EB0064"/>
                    </a:gs>
                    <a:gs pos="38000">
                      <a:srgbClr val="F47263"/>
                    </a:gs>
                    <a:gs pos="55000">
                      <a:srgbClr val="FCB76D"/>
                    </a:gs>
                    <a:gs pos="70000">
                      <a:srgbClr val="8ABCE6"/>
                    </a:gs>
                    <a:gs pos="79000">
                      <a:srgbClr val="6AB8F4"/>
                    </a:gs>
                    <a:gs pos="82500">
                      <a:srgbClr val="A5AEEC"/>
                    </a:gs>
                    <a:gs pos="100000">
                      <a:srgbClr val="A8A8EF"/>
                    </a:gs>
                  </a:gsLst>
                  <a:lin ang="0" scaled="1"/>
                  <a:tileRect/>
                </a:gradFill>
                <a:latin typeface="KG Blank Space Sketch" panose="02000000000000000000" pitchFamily="2" charset="0"/>
              </a:rPr>
              <a:t>SWIMMING</a:t>
            </a:r>
            <a:endParaRPr lang="en-US" sz="8000" dirty="0">
              <a:gradFill flip="none" rotWithShape="1">
                <a:gsLst>
                  <a:gs pos="23000">
                    <a:srgbClr val="F24263"/>
                  </a:gs>
                  <a:gs pos="0">
                    <a:srgbClr val="EB0064"/>
                  </a:gs>
                  <a:gs pos="38000">
                    <a:srgbClr val="F47263"/>
                  </a:gs>
                  <a:gs pos="55000">
                    <a:srgbClr val="FCB76D"/>
                  </a:gs>
                  <a:gs pos="70000">
                    <a:srgbClr val="8ABCE6"/>
                  </a:gs>
                  <a:gs pos="79000">
                    <a:srgbClr val="6AB8F4"/>
                  </a:gs>
                  <a:gs pos="82500">
                    <a:srgbClr val="A5AEEC"/>
                  </a:gs>
                  <a:gs pos="100000">
                    <a:srgbClr val="A8A8EF"/>
                  </a:gs>
                </a:gsLst>
                <a:lin ang="0" scaled="1"/>
                <a:tileRect/>
              </a:gradFill>
              <a:latin typeface="KG Blank Space Sketch" panose="02000000000000000000" pitchFamily="2" charset="0"/>
            </a:endParaRPr>
          </a:p>
        </p:txBody>
      </p:sp>
      <p:sp>
        <p:nvSpPr>
          <p:cNvPr id="3" name="TextBox 2"/>
          <p:cNvSpPr txBox="1"/>
          <p:nvPr/>
        </p:nvSpPr>
        <p:spPr>
          <a:xfrm>
            <a:off x="1202725" y="5474042"/>
            <a:ext cx="6977450" cy="830997"/>
          </a:xfrm>
          <a:prstGeom prst="rect">
            <a:avLst/>
          </a:prstGeom>
          <a:noFill/>
        </p:spPr>
        <p:txBody>
          <a:bodyPr wrap="square" rtlCol="0">
            <a:spAutoFit/>
          </a:bodyPr>
          <a:lstStyle/>
          <a:p>
            <a:pPr algn="ctr"/>
            <a:r>
              <a:rPr lang="en-US" sz="4800" dirty="0" smtClean="0">
                <a:solidFill>
                  <a:srgbClr val="FCB76D"/>
                </a:solidFill>
                <a:latin typeface="KG Blank Space Sketch" panose="02000000000000000000" pitchFamily="2" charset="0"/>
              </a:rPr>
              <a:t>in a Kiddie Pool</a:t>
            </a:r>
            <a:endParaRPr lang="en-US" sz="4800" dirty="0">
              <a:solidFill>
                <a:srgbClr val="FCB76D"/>
              </a:solidFill>
              <a:latin typeface="KG Blank Space Sketch" panose="02000000000000000000" pitchFamily="2" charset="0"/>
            </a:endParaRPr>
          </a:p>
        </p:txBody>
      </p:sp>
      <p:sp>
        <p:nvSpPr>
          <p:cNvPr id="4" name="TextBox 3"/>
          <p:cNvSpPr txBox="1"/>
          <p:nvPr/>
        </p:nvSpPr>
        <p:spPr>
          <a:xfrm>
            <a:off x="2916196" y="431461"/>
            <a:ext cx="3550508" cy="584775"/>
          </a:xfrm>
          <a:prstGeom prst="rect">
            <a:avLst/>
          </a:prstGeom>
          <a:noFill/>
        </p:spPr>
        <p:txBody>
          <a:bodyPr wrap="square" rtlCol="0">
            <a:spAutoFit/>
          </a:bodyPr>
          <a:lstStyle/>
          <a:p>
            <a:pPr algn="ctr"/>
            <a:r>
              <a:rPr lang="en-US" sz="3200" b="1" dirty="0" smtClean="0">
                <a:solidFill>
                  <a:srgbClr val="A5AEEC"/>
                </a:solidFill>
                <a:latin typeface="Swiss 721 Condensed" panose="02000506040000020004" pitchFamily="2" charset="0"/>
              </a:rPr>
              <a:t>EXODUS 4:18-31</a:t>
            </a:r>
            <a:endParaRPr lang="en-US" sz="3200" b="1" dirty="0">
              <a:solidFill>
                <a:srgbClr val="A5AEEC"/>
              </a:solidFill>
              <a:latin typeface="Swiss 721 Condensed" panose="02000506040000020004" pitchFamily="2" charset="0"/>
            </a:endParaRPr>
          </a:p>
        </p:txBody>
      </p:sp>
    </p:spTree>
    <p:extLst>
      <p:ext uri="{BB962C8B-B14F-4D97-AF65-F5344CB8AC3E}">
        <p14:creationId xmlns:p14="http://schemas.microsoft.com/office/powerpoint/2010/main" val="1526066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24731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1 PETER 5:7 (Phillips)</a:t>
            </a:r>
          </a:p>
          <a:p>
            <a:pPr algn="ctr"/>
            <a:r>
              <a:rPr lang="en-US" sz="5400" dirty="0">
                <a:solidFill>
                  <a:srgbClr val="F24263"/>
                </a:solidFill>
                <a:latin typeface="Swiss 721 Condensed" panose="02000506040000020004" pitchFamily="2" charset="0"/>
              </a:rPr>
              <a:t>7</a:t>
            </a:r>
            <a:r>
              <a:rPr lang="en-US" sz="5400" dirty="0" smtClean="0">
                <a:solidFill>
                  <a:srgbClr val="F24263"/>
                </a:solidFill>
                <a:latin typeface="Swiss 721 Condensed" panose="02000506040000020004" pitchFamily="2" charset="0"/>
              </a:rPr>
              <a:t>. </a:t>
            </a:r>
            <a:r>
              <a:rPr lang="en-US" sz="5400" dirty="0" smtClean="0">
                <a:latin typeface="Swiss 721 Condensed" panose="02000506040000020004" pitchFamily="2" charset="0"/>
              </a:rPr>
              <a:t>You can throw the whole weight of your anxieties upon him, for you are his personal concern.</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265279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4:20</a:t>
            </a:r>
          </a:p>
          <a:p>
            <a:pPr algn="ctr"/>
            <a:r>
              <a:rPr lang="en-US" sz="5400" dirty="0" smtClean="0">
                <a:solidFill>
                  <a:srgbClr val="F24263"/>
                </a:solidFill>
                <a:latin typeface="Swiss 721 Condensed" panose="02000506040000020004" pitchFamily="2" charset="0"/>
              </a:rPr>
              <a:t>20. </a:t>
            </a:r>
            <a:r>
              <a:rPr lang="en-US" sz="5400" dirty="0" smtClean="0">
                <a:latin typeface="Swiss 721 Condensed" panose="02000506040000020004" pitchFamily="2" charset="0"/>
              </a:rPr>
              <a:t>Then Moses took his wife and his sons and set them on a donkey, and he returned to the land of Egypt. And Moses took the rod of God in his hand.</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164050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970318"/>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b="1" u="sng" dirty="0" smtClean="0">
                <a:solidFill>
                  <a:srgbClr val="F24263"/>
                </a:solidFill>
                <a:latin typeface="Swiss 721 Condensed" panose="02000506040000020004" pitchFamily="2" charset="0"/>
              </a:rPr>
              <a:t>WHATEVER</a:t>
            </a:r>
            <a:r>
              <a:rPr lang="en-US" sz="6600" dirty="0" smtClean="0">
                <a:latin typeface="Swiss 721 Condensed" panose="02000506040000020004" pitchFamily="2" charset="0"/>
              </a:rPr>
              <a:t> we have becomes the property </a:t>
            </a:r>
          </a:p>
          <a:p>
            <a:pPr algn="ctr"/>
            <a:r>
              <a:rPr lang="en-US" sz="6600" dirty="0" smtClean="0">
                <a:latin typeface="Swiss 721 Condensed" panose="02000506040000020004" pitchFamily="2" charset="0"/>
              </a:rPr>
              <a:t>or the tool of God.</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1497052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ECA1"/>
            </a:gs>
            <a:gs pos="100000">
              <a:srgbClr val="FEF9F3"/>
            </a:gs>
          </a:gsLst>
          <a:lin ang="27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69" y="98098"/>
            <a:ext cx="3183727" cy="6588451"/>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0028" y="1707850"/>
            <a:ext cx="5995691" cy="3368946"/>
          </a:xfrm>
          <a:prstGeom prst="rect">
            <a:avLst/>
          </a:prstGeom>
        </p:spPr>
      </p:pic>
    </p:spTree>
    <p:extLst>
      <p:ext uri="{BB962C8B-B14F-4D97-AF65-F5344CB8AC3E}">
        <p14:creationId xmlns:p14="http://schemas.microsoft.com/office/powerpoint/2010/main" val="2334497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674030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4:21</a:t>
            </a:r>
          </a:p>
          <a:p>
            <a:pPr algn="ctr"/>
            <a:r>
              <a:rPr lang="en-US" sz="5400" dirty="0" smtClean="0">
                <a:solidFill>
                  <a:srgbClr val="F24263"/>
                </a:solidFill>
                <a:latin typeface="Swiss 721 Condensed" panose="02000506040000020004" pitchFamily="2" charset="0"/>
              </a:rPr>
              <a:t>21. </a:t>
            </a:r>
            <a:r>
              <a:rPr lang="en-US" sz="5400" dirty="0" smtClean="0">
                <a:latin typeface="Swiss 721 Condensed" panose="02000506040000020004" pitchFamily="2" charset="0"/>
              </a:rPr>
              <a:t>And the Lord said to Moses, “When you go back to Egypt, see that you do all those wonders before Pharaoh which I have put in your hand. But I will harden his heart, so that he will not let the people go.</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2117492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ROMANS 11:33-34</a:t>
            </a:r>
          </a:p>
          <a:p>
            <a:pPr algn="ctr"/>
            <a:r>
              <a:rPr lang="en-US" sz="5400" dirty="0" smtClean="0">
                <a:solidFill>
                  <a:srgbClr val="F24263"/>
                </a:solidFill>
                <a:latin typeface="Swiss 721 Condensed" panose="02000506040000020004" pitchFamily="2" charset="0"/>
              </a:rPr>
              <a:t>33. </a:t>
            </a:r>
            <a:r>
              <a:rPr lang="en-US" sz="5400" dirty="0" smtClean="0">
                <a:latin typeface="Swiss 721 Condensed" panose="02000506040000020004" pitchFamily="2" charset="0"/>
              </a:rPr>
              <a:t>Oh, the depth of the riches both of the wisdom and knowledge of God! How unsearchable are His judgments and His ways past finding out!</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708606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ROMANS 11:33-34</a:t>
            </a:r>
          </a:p>
          <a:p>
            <a:pPr algn="ctr"/>
            <a:r>
              <a:rPr lang="en-US" sz="5400" dirty="0" smtClean="0">
                <a:solidFill>
                  <a:srgbClr val="F24263"/>
                </a:solidFill>
                <a:latin typeface="Swiss 721 Condensed" panose="02000506040000020004" pitchFamily="2" charset="0"/>
              </a:rPr>
              <a:t>34. </a:t>
            </a:r>
            <a:r>
              <a:rPr lang="en-US" sz="5400" dirty="0" smtClean="0">
                <a:latin typeface="Swiss 721 Condensed" panose="02000506040000020004" pitchFamily="2" charset="0"/>
              </a:rPr>
              <a:t>“For who has known the mind of the Lord? Or who has become His counselor?”</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443094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FECA1"/>
            </a:gs>
            <a:gs pos="100000">
              <a:srgbClr val="FEF9F3"/>
            </a:gs>
          </a:gsLst>
          <a:lin ang="27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4794" y="169205"/>
            <a:ext cx="6528157" cy="6528157"/>
          </a:xfrm>
          <a:prstGeom prst="rect">
            <a:avLst/>
          </a:prstGeom>
        </p:spPr>
      </p:pic>
      <p:sp>
        <p:nvSpPr>
          <p:cNvPr id="2" name="TextBox 1"/>
          <p:cNvSpPr txBox="1"/>
          <p:nvPr/>
        </p:nvSpPr>
        <p:spPr>
          <a:xfrm>
            <a:off x="2652585" y="230660"/>
            <a:ext cx="1383957" cy="2646878"/>
          </a:xfrm>
          <a:prstGeom prst="rect">
            <a:avLst/>
          </a:prstGeom>
          <a:noFill/>
        </p:spPr>
        <p:txBody>
          <a:bodyPr wrap="square" rtlCol="0">
            <a:spAutoFit/>
          </a:bodyPr>
          <a:lstStyle/>
          <a:p>
            <a:r>
              <a:rPr lang="en-US" sz="16600" dirty="0" smtClean="0">
                <a:solidFill>
                  <a:srgbClr val="896F09"/>
                </a:solidFill>
                <a:latin typeface="Swiss 721 Condensed" panose="02000506040000020004" pitchFamily="2" charset="0"/>
              </a:rPr>
              <a:t>?</a:t>
            </a:r>
            <a:endParaRPr lang="en-US" sz="16600" dirty="0">
              <a:solidFill>
                <a:srgbClr val="896F09"/>
              </a:solidFill>
              <a:latin typeface="Swiss 721 Condensed" panose="02000506040000020004" pitchFamily="2" charset="0"/>
            </a:endParaRPr>
          </a:p>
        </p:txBody>
      </p:sp>
    </p:spTree>
    <p:extLst>
      <p:ext uri="{BB962C8B-B14F-4D97-AF65-F5344CB8AC3E}">
        <p14:creationId xmlns:p14="http://schemas.microsoft.com/office/powerpoint/2010/main" val="1971173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970318"/>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We don’t have to </a:t>
            </a:r>
          </a:p>
          <a:p>
            <a:pPr algn="ctr"/>
            <a:r>
              <a:rPr lang="en-US" sz="6600" b="1" u="sng" dirty="0" smtClean="0">
                <a:solidFill>
                  <a:srgbClr val="F24263"/>
                </a:solidFill>
                <a:latin typeface="Swiss 721 Condensed" panose="02000506040000020004" pitchFamily="2" charset="0"/>
              </a:rPr>
              <a:t>EXPLAIN</a:t>
            </a:r>
            <a:r>
              <a:rPr lang="en-US" sz="6600" dirty="0" smtClean="0">
                <a:latin typeface="Swiss 721 Condensed" panose="02000506040000020004" pitchFamily="2" charset="0"/>
              </a:rPr>
              <a:t> the will </a:t>
            </a:r>
          </a:p>
          <a:p>
            <a:pPr algn="ctr"/>
            <a:r>
              <a:rPr lang="en-US" sz="6600" dirty="0" smtClean="0">
                <a:latin typeface="Swiss 721 Condensed" panose="02000506040000020004" pitchFamily="2" charset="0"/>
              </a:rPr>
              <a:t>of God.</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2847081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2954655"/>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We have to </a:t>
            </a:r>
          </a:p>
          <a:p>
            <a:pPr algn="ctr"/>
            <a:r>
              <a:rPr lang="en-US" sz="6600" b="1" u="sng" dirty="0" smtClean="0">
                <a:solidFill>
                  <a:srgbClr val="F24263"/>
                </a:solidFill>
                <a:latin typeface="Swiss 721 Condensed" panose="02000506040000020004" pitchFamily="2" charset="0"/>
              </a:rPr>
              <a:t>OBEY</a:t>
            </a:r>
            <a:r>
              <a:rPr lang="en-US" sz="6600" dirty="0" smtClean="0">
                <a:latin typeface="Swiss 721 Condensed" panose="02000506040000020004" pitchFamily="2" charset="0"/>
              </a:rPr>
              <a:t> it.</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190794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0118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4:22-23</a:t>
            </a:r>
          </a:p>
          <a:p>
            <a:pPr algn="ctr"/>
            <a:r>
              <a:rPr lang="en-US" sz="5400" dirty="0" smtClean="0">
                <a:solidFill>
                  <a:srgbClr val="F24263"/>
                </a:solidFill>
                <a:latin typeface="Swiss 721 Condensed" panose="02000506040000020004" pitchFamily="2" charset="0"/>
              </a:rPr>
              <a:t>22. </a:t>
            </a:r>
            <a:r>
              <a:rPr lang="en-US" sz="5400" dirty="0" smtClean="0">
                <a:latin typeface="Swiss 721 Condensed" panose="02000506040000020004" pitchFamily="2" charset="0"/>
              </a:rPr>
              <a:t>Then you shall say to Pharaoh, ‘Thus says the Lord: “Israel is My son, My firstborn.</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713372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24731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4:22-23</a:t>
            </a:r>
          </a:p>
          <a:p>
            <a:pPr algn="ctr"/>
            <a:r>
              <a:rPr lang="en-US" sz="5400" dirty="0" smtClean="0">
                <a:solidFill>
                  <a:srgbClr val="F24263"/>
                </a:solidFill>
                <a:latin typeface="Swiss 721 Condensed" panose="02000506040000020004" pitchFamily="2" charset="0"/>
              </a:rPr>
              <a:t>23. </a:t>
            </a:r>
            <a:r>
              <a:rPr lang="en-US" sz="5400" dirty="0" smtClean="0">
                <a:latin typeface="Swiss 721 Condensed" panose="02000506040000020004" pitchFamily="2" charset="0"/>
              </a:rPr>
              <a:t>So I say to you, let My son go that he may serve Me. But if you refuse to let him go, indeed I will kill your son, your firstborn.”</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2946388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970318"/>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Knowing you’re in the </a:t>
            </a:r>
          </a:p>
          <a:p>
            <a:pPr algn="ctr"/>
            <a:r>
              <a:rPr lang="en-US" sz="6600" dirty="0" smtClean="0">
                <a:latin typeface="Swiss 721 Condensed" panose="02000506040000020004" pitchFamily="2" charset="0"/>
              </a:rPr>
              <a:t>will of God gives</a:t>
            </a:r>
          </a:p>
          <a:p>
            <a:pPr algn="ctr"/>
            <a:r>
              <a:rPr lang="en-US" sz="6600" b="1" u="sng" dirty="0" smtClean="0">
                <a:solidFill>
                  <a:srgbClr val="F24263"/>
                </a:solidFill>
                <a:latin typeface="Swiss 721 Condensed" panose="02000506040000020004" pitchFamily="2" charset="0"/>
              </a:rPr>
              <a:t>STRENGTH</a:t>
            </a:r>
            <a:r>
              <a:rPr lang="en-US" sz="6600" dirty="0">
                <a:latin typeface="Swiss 721 Condensed" panose="02000506040000020004" pitchFamily="2" charset="0"/>
              </a:rPr>
              <a:t>.</a:t>
            </a:r>
          </a:p>
        </p:txBody>
      </p:sp>
    </p:spTree>
    <p:extLst>
      <p:ext uri="{BB962C8B-B14F-4D97-AF65-F5344CB8AC3E}">
        <p14:creationId xmlns:p14="http://schemas.microsoft.com/office/powerpoint/2010/main" val="3795687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4:25-26</a:t>
            </a:r>
          </a:p>
          <a:p>
            <a:pPr algn="ctr"/>
            <a:r>
              <a:rPr lang="en-US" sz="5400" dirty="0" smtClean="0">
                <a:solidFill>
                  <a:srgbClr val="F24263"/>
                </a:solidFill>
                <a:latin typeface="Swiss 721 Condensed" panose="02000506040000020004" pitchFamily="2" charset="0"/>
              </a:rPr>
              <a:t>25. </a:t>
            </a:r>
            <a:r>
              <a:rPr lang="en-US" sz="5400" dirty="0" smtClean="0">
                <a:latin typeface="Swiss 721 Condensed" panose="02000506040000020004" pitchFamily="2" charset="0"/>
              </a:rPr>
              <a:t>Then Zipporah took a sharp stone and cut off the foreskin of her son and cast it at Moses’ feet, and said, “Surely you are a husband of blood to me!”</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2954816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24731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4:25-26</a:t>
            </a:r>
          </a:p>
          <a:p>
            <a:pPr algn="ctr"/>
            <a:r>
              <a:rPr lang="en-US" sz="5400" dirty="0" smtClean="0">
                <a:solidFill>
                  <a:srgbClr val="F24263"/>
                </a:solidFill>
                <a:latin typeface="Swiss 721 Condensed" panose="02000506040000020004" pitchFamily="2" charset="0"/>
              </a:rPr>
              <a:t>26. </a:t>
            </a:r>
            <a:r>
              <a:rPr lang="en-US" sz="5400" dirty="0" smtClean="0">
                <a:latin typeface="Swiss 721 Condensed" panose="02000506040000020004" pitchFamily="2" charset="0"/>
              </a:rPr>
              <a:t>So He let him go. Then she said, “You are a husband of blood!” – because of the circumcision.</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611308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FECA1"/>
            </a:gs>
            <a:gs pos="100000">
              <a:srgbClr val="FEF9F3"/>
            </a:gs>
          </a:gsLst>
          <a:lin ang="27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535" y="370704"/>
            <a:ext cx="8549751" cy="6187884"/>
          </a:xfrm>
          <a:prstGeom prst="rect">
            <a:avLst/>
          </a:prstGeom>
        </p:spPr>
      </p:pic>
    </p:spTree>
    <p:extLst>
      <p:ext uri="{BB962C8B-B14F-4D97-AF65-F5344CB8AC3E}">
        <p14:creationId xmlns:p14="http://schemas.microsoft.com/office/powerpoint/2010/main" val="3051696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970318"/>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God does not take </a:t>
            </a:r>
          </a:p>
          <a:p>
            <a:pPr algn="ctr"/>
            <a:r>
              <a:rPr lang="en-US" sz="6600" dirty="0" smtClean="0">
                <a:latin typeface="Swiss 721 Condensed" panose="02000506040000020004" pitchFamily="2" charset="0"/>
              </a:rPr>
              <a:t>areas of </a:t>
            </a:r>
            <a:r>
              <a:rPr lang="en-US" sz="6600" b="1" u="sng" dirty="0" smtClean="0">
                <a:solidFill>
                  <a:srgbClr val="F24263"/>
                </a:solidFill>
                <a:latin typeface="Swiss 721 Condensed" panose="02000506040000020004" pitchFamily="2" charset="0"/>
              </a:rPr>
              <a:t>NEGLECT</a:t>
            </a:r>
            <a:r>
              <a:rPr lang="en-US" sz="6600" dirty="0" smtClean="0">
                <a:latin typeface="Swiss 721 Condensed" panose="02000506040000020004" pitchFamily="2" charset="0"/>
              </a:rPr>
              <a:t> </a:t>
            </a:r>
          </a:p>
          <a:p>
            <a:pPr algn="ctr"/>
            <a:r>
              <a:rPr lang="en-US" sz="6600" dirty="0" smtClean="0">
                <a:latin typeface="Swiss 721 Condensed" panose="02000506040000020004" pitchFamily="2" charset="0"/>
              </a:rPr>
              <a:t>lightly.</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1182232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4:27-28</a:t>
            </a:r>
          </a:p>
          <a:p>
            <a:pPr algn="ctr"/>
            <a:r>
              <a:rPr lang="en-US" sz="5400" dirty="0" smtClean="0">
                <a:solidFill>
                  <a:srgbClr val="F24263"/>
                </a:solidFill>
                <a:latin typeface="Swiss 721 Condensed" panose="02000506040000020004" pitchFamily="2" charset="0"/>
              </a:rPr>
              <a:t>27. </a:t>
            </a:r>
            <a:r>
              <a:rPr lang="en-US" sz="5400" dirty="0" smtClean="0">
                <a:latin typeface="Swiss 721 Condensed" panose="02000506040000020004" pitchFamily="2" charset="0"/>
              </a:rPr>
              <a:t>And the Lord said to Aaron, “Go into the wilderness to meet Moses.” So he went and met him on the mountain of God, and kissed him.</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7441279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24731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4:27-28</a:t>
            </a:r>
          </a:p>
          <a:p>
            <a:pPr algn="ctr"/>
            <a:r>
              <a:rPr lang="en-US" sz="5400" dirty="0" smtClean="0">
                <a:solidFill>
                  <a:srgbClr val="F24263"/>
                </a:solidFill>
                <a:latin typeface="Swiss 721 Condensed" panose="02000506040000020004" pitchFamily="2" charset="0"/>
              </a:rPr>
              <a:t>28. </a:t>
            </a:r>
            <a:r>
              <a:rPr lang="en-US" sz="5400" dirty="0" smtClean="0">
                <a:latin typeface="Swiss 721 Condensed" panose="02000506040000020004" pitchFamily="2" charset="0"/>
              </a:rPr>
              <a:t>So Moses told Aaron all the words of the Lord who had sent him, and all the signs which He had commanded him.</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188330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4:29-30</a:t>
            </a:r>
          </a:p>
          <a:p>
            <a:pPr algn="ctr"/>
            <a:r>
              <a:rPr lang="en-US" sz="5400" dirty="0" smtClean="0">
                <a:solidFill>
                  <a:srgbClr val="F24263"/>
                </a:solidFill>
                <a:latin typeface="Swiss 721 Condensed" panose="02000506040000020004" pitchFamily="2" charset="0"/>
              </a:rPr>
              <a:t>29. </a:t>
            </a:r>
            <a:r>
              <a:rPr lang="en-US" sz="5400" dirty="0" smtClean="0">
                <a:latin typeface="Swiss 721 Condensed" panose="02000506040000020004" pitchFamily="2" charset="0"/>
              </a:rPr>
              <a:t>Then Moses and Aaron went and gathered together all the elders of the children of Israel.</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340817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674030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4:18</a:t>
            </a:r>
          </a:p>
          <a:p>
            <a:pPr algn="ctr"/>
            <a:r>
              <a:rPr lang="en-US" sz="5400" dirty="0" smtClean="0">
                <a:solidFill>
                  <a:srgbClr val="F24263"/>
                </a:solidFill>
                <a:latin typeface="Swiss 721 Condensed" panose="02000506040000020004" pitchFamily="2" charset="0"/>
              </a:rPr>
              <a:t>18. </a:t>
            </a:r>
            <a:r>
              <a:rPr lang="en-US" sz="5400" dirty="0" smtClean="0">
                <a:latin typeface="Swiss 721 Condensed" panose="02000506040000020004" pitchFamily="2" charset="0"/>
              </a:rPr>
              <a:t>So Moses went and returned to Jethro his father-in-law, and said to him, “Please let me go and return to my brethren who are in Egypt, and see whether they are still alive.” And Jethro said to Moses, “Go in peace.”</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2213975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4:29-30</a:t>
            </a:r>
          </a:p>
          <a:p>
            <a:pPr algn="ctr"/>
            <a:r>
              <a:rPr lang="en-US" sz="5400" dirty="0" smtClean="0">
                <a:solidFill>
                  <a:srgbClr val="F24263"/>
                </a:solidFill>
                <a:latin typeface="Swiss 721 Condensed" panose="02000506040000020004" pitchFamily="2" charset="0"/>
              </a:rPr>
              <a:t>30. </a:t>
            </a:r>
            <a:r>
              <a:rPr lang="en-US" sz="5400" dirty="0" smtClean="0">
                <a:latin typeface="Swiss 721 Condensed" panose="02000506040000020004" pitchFamily="2" charset="0"/>
              </a:rPr>
              <a:t>And Aaron spoke all the words which the Lord had spoken to Moses. Then he did the signs in the sight of the people.</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6216313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90931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4:31</a:t>
            </a:r>
          </a:p>
          <a:p>
            <a:pPr algn="ctr"/>
            <a:r>
              <a:rPr lang="en-US" sz="5400" dirty="0" smtClean="0">
                <a:solidFill>
                  <a:srgbClr val="F24263"/>
                </a:solidFill>
                <a:latin typeface="Swiss 721 Condensed" panose="02000506040000020004" pitchFamily="2" charset="0"/>
              </a:rPr>
              <a:t>31. </a:t>
            </a:r>
            <a:r>
              <a:rPr lang="en-US" sz="5400" dirty="0" smtClean="0">
                <a:latin typeface="Swiss 721 Condensed" panose="02000506040000020004" pitchFamily="2" charset="0"/>
              </a:rPr>
              <a:t>So the people believed; and when they heard that the Lord had visited the children of Israel and that He had looked on their affliction, then they bowed their heads and worshiped.</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2994749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FFECA1"/>
            </a:gs>
            <a:gs pos="100000">
              <a:srgbClr val="FEF9F3"/>
            </a:gs>
          </a:gsLst>
          <a:lin ang="27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14111" b="13599"/>
          <a:stretch/>
        </p:blipFill>
        <p:spPr>
          <a:xfrm>
            <a:off x="651544" y="700215"/>
            <a:ext cx="7623748" cy="5511116"/>
          </a:xfrm>
          <a:prstGeom prst="rect">
            <a:avLst/>
          </a:prstGeom>
        </p:spPr>
      </p:pic>
    </p:spTree>
    <p:extLst>
      <p:ext uri="{BB962C8B-B14F-4D97-AF65-F5344CB8AC3E}">
        <p14:creationId xmlns:p14="http://schemas.microsoft.com/office/powerpoint/2010/main" val="791594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PROVERBS 3:5-6</a:t>
            </a:r>
          </a:p>
          <a:p>
            <a:pPr algn="ctr"/>
            <a:r>
              <a:rPr lang="en-US" sz="5400" dirty="0">
                <a:solidFill>
                  <a:srgbClr val="F24263"/>
                </a:solidFill>
                <a:latin typeface="Swiss 721 Condensed" panose="02000506040000020004" pitchFamily="2" charset="0"/>
              </a:rPr>
              <a:t>5</a:t>
            </a:r>
            <a:r>
              <a:rPr lang="en-US" sz="5400" dirty="0" smtClean="0">
                <a:solidFill>
                  <a:srgbClr val="F24263"/>
                </a:solidFill>
                <a:latin typeface="Swiss 721 Condensed" panose="02000506040000020004" pitchFamily="2" charset="0"/>
              </a:rPr>
              <a:t>. </a:t>
            </a:r>
            <a:r>
              <a:rPr lang="en-US" sz="5400" dirty="0" smtClean="0">
                <a:latin typeface="Swiss 721 Condensed" panose="02000506040000020004" pitchFamily="2" charset="0"/>
              </a:rPr>
              <a:t>Trust in the Lord with all your heart, and lean not on your own understanding;</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5131442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PROVERBS 3:5-6</a:t>
            </a:r>
          </a:p>
          <a:p>
            <a:pPr algn="ctr"/>
            <a:r>
              <a:rPr lang="en-US" sz="5400" dirty="0" smtClean="0">
                <a:solidFill>
                  <a:srgbClr val="F24263"/>
                </a:solidFill>
                <a:latin typeface="Swiss 721 Condensed" panose="02000506040000020004" pitchFamily="2" charset="0"/>
              </a:rPr>
              <a:t>6. </a:t>
            </a:r>
            <a:r>
              <a:rPr lang="en-US" sz="5400" dirty="0" smtClean="0">
                <a:latin typeface="Swiss 721 Condensed" panose="02000506040000020004" pitchFamily="2" charset="0"/>
              </a:rPr>
              <a:t>In all your ways acknowledge Him, and He shall direct your paths.</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79739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3416320"/>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PROVERBS 16:7</a:t>
            </a:r>
          </a:p>
          <a:p>
            <a:pPr algn="ctr"/>
            <a:r>
              <a:rPr lang="en-US" sz="5400" dirty="0">
                <a:solidFill>
                  <a:srgbClr val="F24263"/>
                </a:solidFill>
                <a:latin typeface="Swiss 721 Condensed" panose="02000506040000020004" pitchFamily="2" charset="0"/>
              </a:rPr>
              <a:t>7</a:t>
            </a:r>
            <a:r>
              <a:rPr lang="en-US" sz="5400" dirty="0" smtClean="0">
                <a:solidFill>
                  <a:srgbClr val="F24263"/>
                </a:solidFill>
                <a:latin typeface="Swiss 721 Condensed" panose="02000506040000020004" pitchFamily="2" charset="0"/>
              </a:rPr>
              <a:t>. </a:t>
            </a:r>
            <a:r>
              <a:rPr lang="en-US" sz="5400" dirty="0" smtClean="0">
                <a:latin typeface="Swiss 721 Condensed" panose="02000506040000020004" pitchFamily="2" charset="0"/>
              </a:rPr>
              <a:t>When a man’s ways please the Lord, He makes even his enemies to be at peace with him.</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6791099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02725" y="4431955"/>
            <a:ext cx="6977450" cy="1323439"/>
          </a:xfrm>
          <a:prstGeom prst="rect">
            <a:avLst/>
          </a:prstGeom>
          <a:noFill/>
        </p:spPr>
        <p:txBody>
          <a:bodyPr wrap="square" rtlCol="0">
            <a:spAutoFit/>
          </a:bodyPr>
          <a:lstStyle/>
          <a:p>
            <a:pPr algn="ctr"/>
            <a:r>
              <a:rPr lang="en-US" sz="8000" dirty="0" smtClean="0">
                <a:gradFill flip="none" rotWithShape="1">
                  <a:gsLst>
                    <a:gs pos="23000">
                      <a:srgbClr val="F24263"/>
                    </a:gs>
                    <a:gs pos="0">
                      <a:srgbClr val="EB0064"/>
                    </a:gs>
                    <a:gs pos="38000">
                      <a:srgbClr val="F47263"/>
                    </a:gs>
                    <a:gs pos="55000">
                      <a:srgbClr val="FCB76D"/>
                    </a:gs>
                    <a:gs pos="70000">
                      <a:srgbClr val="8ABCE6"/>
                    </a:gs>
                    <a:gs pos="79000">
                      <a:srgbClr val="6AB8F4"/>
                    </a:gs>
                    <a:gs pos="82500">
                      <a:srgbClr val="A5AEEC"/>
                    </a:gs>
                    <a:gs pos="100000">
                      <a:srgbClr val="A8A8EF"/>
                    </a:gs>
                  </a:gsLst>
                  <a:lin ang="0" scaled="1"/>
                  <a:tileRect/>
                </a:gradFill>
                <a:latin typeface="KG Blank Space Sketch" panose="02000000000000000000" pitchFamily="2" charset="0"/>
              </a:rPr>
              <a:t>SWIMMING</a:t>
            </a:r>
            <a:endParaRPr lang="en-US" sz="8000" dirty="0">
              <a:gradFill flip="none" rotWithShape="1">
                <a:gsLst>
                  <a:gs pos="23000">
                    <a:srgbClr val="F24263"/>
                  </a:gs>
                  <a:gs pos="0">
                    <a:srgbClr val="EB0064"/>
                  </a:gs>
                  <a:gs pos="38000">
                    <a:srgbClr val="F47263"/>
                  </a:gs>
                  <a:gs pos="55000">
                    <a:srgbClr val="FCB76D"/>
                  </a:gs>
                  <a:gs pos="70000">
                    <a:srgbClr val="8ABCE6"/>
                  </a:gs>
                  <a:gs pos="79000">
                    <a:srgbClr val="6AB8F4"/>
                  </a:gs>
                  <a:gs pos="82500">
                    <a:srgbClr val="A5AEEC"/>
                  </a:gs>
                  <a:gs pos="100000">
                    <a:srgbClr val="A8A8EF"/>
                  </a:gs>
                </a:gsLst>
                <a:lin ang="0" scaled="1"/>
                <a:tileRect/>
              </a:gradFill>
              <a:latin typeface="KG Blank Space Sketch" panose="02000000000000000000" pitchFamily="2" charset="0"/>
            </a:endParaRPr>
          </a:p>
        </p:txBody>
      </p:sp>
      <p:sp>
        <p:nvSpPr>
          <p:cNvPr id="3" name="TextBox 2"/>
          <p:cNvSpPr txBox="1"/>
          <p:nvPr/>
        </p:nvSpPr>
        <p:spPr>
          <a:xfrm>
            <a:off x="1202725" y="5474042"/>
            <a:ext cx="6977450" cy="830997"/>
          </a:xfrm>
          <a:prstGeom prst="rect">
            <a:avLst/>
          </a:prstGeom>
          <a:noFill/>
        </p:spPr>
        <p:txBody>
          <a:bodyPr wrap="square" rtlCol="0">
            <a:spAutoFit/>
          </a:bodyPr>
          <a:lstStyle/>
          <a:p>
            <a:pPr algn="ctr"/>
            <a:r>
              <a:rPr lang="en-US" sz="4800" dirty="0" smtClean="0">
                <a:solidFill>
                  <a:srgbClr val="FCB76D"/>
                </a:solidFill>
                <a:latin typeface="KG Blank Space Sketch" panose="02000000000000000000" pitchFamily="2" charset="0"/>
              </a:rPr>
              <a:t>in a Kiddie Pool</a:t>
            </a:r>
            <a:endParaRPr lang="en-US" sz="4800" dirty="0">
              <a:solidFill>
                <a:srgbClr val="FCB76D"/>
              </a:solidFill>
              <a:latin typeface="KG Blank Space Sketch" panose="02000000000000000000" pitchFamily="2" charset="0"/>
            </a:endParaRPr>
          </a:p>
        </p:txBody>
      </p:sp>
      <p:sp>
        <p:nvSpPr>
          <p:cNvPr id="4" name="TextBox 3"/>
          <p:cNvSpPr txBox="1"/>
          <p:nvPr/>
        </p:nvSpPr>
        <p:spPr>
          <a:xfrm>
            <a:off x="2916196" y="431461"/>
            <a:ext cx="3550508" cy="584775"/>
          </a:xfrm>
          <a:prstGeom prst="rect">
            <a:avLst/>
          </a:prstGeom>
          <a:noFill/>
        </p:spPr>
        <p:txBody>
          <a:bodyPr wrap="square" rtlCol="0">
            <a:spAutoFit/>
          </a:bodyPr>
          <a:lstStyle/>
          <a:p>
            <a:pPr algn="ctr"/>
            <a:r>
              <a:rPr lang="en-US" sz="3200" b="1" dirty="0" smtClean="0">
                <a:solidFill>
                  <a:srgbClr val="A5AEEC"/>
                </a:solidFill>
                <a:latin typeface="Swiss 721 Condensed" panose="02000506040000020004" pitchFamily="2" charset="0"/>
              </a:rPr>
              <a:t>EXODUS 4:18-31</a:t>
            </a:r>
            <a:endParaRPr lang="en-US" sz="3200" b="1" dirty="0">
              <a:solidFill>
                <a:srgbClr val="A5AEEC"/>
              </a:solidFill>
              <a:latin typeface="Swiss 721 Condensed" panose="02000506040000020004" pitchFamily="2" charset="0"/>
            </a:endParaRPr>
          </a:p>
        </p:txBody>
      </p:sp>
    </p:spTree>
    <p:extLst>
      <p:ext uri="{BB962C8B-B14F-4D97-AF65-F5344CB8AC3E}">
        <p14:creationId xmlns:p14="http://schemas.microsoft.com/office/powerpoint/2010/main" val="241636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985980"/>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God uses His Word, events, and godly counselors to</a:t>
            </a:r>
          </a:p>
          <a:p>
            <a:pPr algn="ctr"/>
            <a:r>
              <a:rPr lang="en-US" sz="6600" b="1" u="sng" dirty="0" smtClean="0">
                <a:solidFill>
                  <a:srgbClr val="F24263"/>
                </a:solidFill>
                <a:latin typeface="Swiss 721 Condensed" panose="02000506040000020004" pitchFamily="2" charset="0"/>
              </a:rPr>
              <a:t>DIRECT</a:t>
            </a:r>
            <a:r>
              <a:rPr lang="en-US" sz="6600" dirty="0" smtClean="0">
                <a:latin typeface="Swiss 721 Condensed" panose="02000506040000020004" pitchFamily="2" charset="0"/>
              </a:rPr>
              <a:t> us.</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368486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4247317"/>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4:19-20</a:t>
            </a:r>
          </a:p>
          <a:p>
            <a:pPr algn="ctr"/>
            <a:r>
              <a:rPr lang="en-US" sz="5400" dirty="0" smtClean="0">
                <a:solidFill>
                  <a:srgbClr val="F24263"/>
                </a:solidFill>
                <a:latin typeface="Swiss 721 Condensed" panose="02000506040000020004" pitchFamily="2" charset="0"/>
              </a:rPr>
              <a:t>19. </a:t>
            </a:r>
            <a:r>
              <a:rPr lang="en-US" sz="5400" dirty="0" smtClean="0">
                <a:latin typeface="Swiss 721 Condensed" panose="02000506040000020004" pitchFamily="2" charset="0"/>
              </a:rPr>
              <a:t>Now the Lord said to Moses in Midian, “Go, return to Egypt; for all the men who sought your life are dead.”</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824593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507831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EXODUS 4:19-20</a:t>
            </a:r>
          </a:p>
          <a:p>
            <a:pPr algn="ctr"/>
            <a:r>
              <a:rPr lang="en-US" sz="5400" dirty="0" smtClean="0">
                <a:solidFill>
                  <a:srgbClr val="F24263"/>
                </a:solidFill>
                <a:latin typeface="Swiss 721 Condensed" panose="02000506040000020004" pitchFamily="2" charset="0"/>
              </a:rPr>
              <a:t>20. </a:t>
            </a:r>
            <a:r>
              <a:rPr lang="en-US" sz="5400" dirty="0" smtClean="0">
                <a:latin typeface="Swiss 721 Condensed" panose="02000506040000020004" pitchFamily="2" charset="0"/>
              </a:rPr>
              <a:t>Then Moses took his wife and his sons and set them on a donkey, and he returned to the land of Egypt. And Moses took the rod of God in his hand.</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3937920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ECA1"/>
            </a:gs>
            <a:gs pos="100000">
              <a:srgbClr val="FEF9F3"/>
            </a:gs>
          </a:gsLst>
          <a:lin ang="27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449" y="122812"/>
            <a:ext cx="4502108" cy="6588451"/>
          </a:xfrm>
          <a:prstGeom prst="rect">
            <a:avLst/>
          </a:prstGeom>
        </p:spPr>
      </p:pic>
    </p:spTree>
    <p:extLst>
      <p:ext uri="{BB962C8B-B14F-4D97-AF65-F5344CB8AC3E}">
        <p14:creationId xmlns:p14="http://schemas.microsoft.com/office/powerpoint/2010/main" val="766998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2954655"/>
          </a:xfrm>
          <a:prstGeom prst="rect">
            <a:avLst/>
          </a:prstGeom>
          <a:noFill/>
        </p:spPr>
        <p:txBody>
          <a:bodyPr wrap="square" rtlCol="0">
            <a:spAutoFit/>
          </a:bodyPr>
          <a:lstStyle/>
          <a:p>
            <a:pPr algn="ctr"/>
            <a:endParaRPr lang="en-US" sz="5400" dirty="0" smtClean="0">
              <a:solidFill>
                <a:srgbClr val="F24263"/>
              </a:solidFill>
              <a:latin typeface="Swiss 721 Condensed" panose="02000506040000020004" pitchFamily="2" charset="0"/>
            </a:endParaRPr>
          </a:p>
          <a:p>
            <a:pPr algn="ctr"/>
            <a:r>
              <a:rPr lang="en-US" sz="6600" dirty="0" smtClean="0">
                <a:latin typeface="Swiss 721 Condensed" panose="02000506040000020004" pitchFamily="2" charset="0"/>
              </a:rPr>
              <a:t>God cares about the </a:t>
            </a:r>
          </a:p>
          <a:p>
            <a:pPr algn="ctr"/>
            <a:r>
              <a:rPr lang="en-US" sz="6600" dirty="0" smtClean="0">
                <a:latin typeface="Swiss 721 Condensed" panose="02000506040000020004" pitchFamily="2" charset="0"/>
              </a:rPr>
              <a:t>things that </a:t>
            </a:r>
            <a:r>
              <a:rPr lang="en-US" sz="6600" b="1" u="sng" dirty="0" smtClean="0">
                <a:solidFill>
                  <a:srgbClr val="F24263"/>
                </a:solidFill>
                <a:latin typeface="Swiss 721 Condensed" panose="02000506040000020004" pitchFamily="2" charset="0"/>
              </a:rPr>
              <a:t>WORRY</a:t>
            </a:r>
            <a:r>
              <a:rPr lang="en-US" sz="6600" dirty="0" smtClean="0">
                <a:latin typeface="Swiss 721 Condensed" panose="02000506040000020004" pitchFamily="2" charset="0"/>
              </a:rPr>
              <a:t> us.</a:t>
            </a:r>
            <a:endParaRPr lang="en-US" sz="6600" dirty="0">
              <a:latin typeface="Swiss 721 Condensed" panose="02000506040000020004" pitchFamily="2" charset="0"/>
            </a:endParaRPr>
          </a:p>
        </p:txBody>
      </p:sp>
    </p:spTree>
    <p:extLst>
      <p:ext uri="{BB962C8B-B14F-4D97-AF65-F5344CB8AC3E}">
        <p14:creationId xmlns:p14="http://schemas.microsoft.com/office/powerpoint/2010/main" val="4253595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CA1"/>
            </a:gs>
            <a:gs pos="100000">
              <a:srgbClr val="FEF9F3"/>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115330" y="90616"/>
            <a:ext cx="8929816" cy="2585323"/>
          </a:xfrm>
          <a:prstGeom prst="rect">
            <a:avLst/>
          </a:prstGeom>
          <a:noFill/>
        </p:spPr>
        <p:txBody>
          <a:bodyPr wrap="square" rtlCol="0">
            <a:spAutoFit/>
          </a:bodyPr>
          <a:lstStyle/>
          <a:p>
            <a:pPr algn="ctr"/>
            <a:r>
              <a:rPr lang="en-US" sz="5400" dirty="0" smtClean="0">
                <a:solidFill>
                  <a:srgbClr val="F24263"/>
                </a:solidFill>
                <a:latin typeface="Swiss 721 Condensed" panose="02000506040000020004" pitchFamily="2" charset="0"/>
              </a:rPr>
              <a:t>1 PETER 5:7</a:t>
            </a:r>
          </a:p>
          <a:p>
            <a:pPr algn="ctr"/>
            <a:r>
              <a:rPr lang="en-US" sz="5400" dirty="0">
                <a:solidFill>
                  <a:srgbClr val="F24263"/>
                </a:solidFill>
                <a:latin typeface="Swiss 721 Condensed" panose="02000506040000020004" pitchFamily="2" charset="0"/>
              </a:rPr>
              <a:t>7</a:t>
            </a:r>
            <a:r>
              <a:rPr lang="en-US" sz="5400" dirty="0" smtClean="0">
                <a:solidFill>
                  <a:srgbClr val="F24263"/>
                </a:solidFill>
                <a:latin typeface="Swiss 721 Condensed" panose="02000506040000020004" pitchFamily="2" charset="0"/>
              </a:rPr>
              <a:t>. </a:t>
            </a:r>
            <a:r>
              <a:rPr lang="en-US" sz="5400" dirty="0" smtClean="0">
                <a:latin typeface="Swiss 721 Condensed" panose="02000506040000020004" pitchFamily="2" charset="0"/>
              </a:rPr>
              <a:t>casting all your care upon Him, for He cares for you.</a:t>
            </a:r>
            <a:endParaRPr lang="en-US" sz="5400" dirty="0">
              <a:solidFill>
                <a:srgbClr val="F24263"/>
              </a:solidFill>
              <a:latin typeface="Swiss 721 Condensed" panose="02000506040000020004" pitchFamily="2" charset="0"/>
            </a:endParaRPr>
          </a:p>
        </p:txBody>
      </p:sp>
    </p:spTree>
    <p:extLst>
      <p:ext uri="{BB962C8B-B14F-4D97-AF65-F5344CB8AC3E}">
        <p14:creationId xmlns:p14="http://schemas.microsoft.com/office/powerpoint/2010/main" val="1548219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TotalTime>
  <Words>751</Words>
  <Application>Microsoft Office PowerPoint</Application>
  <PresentationFormat>On-screen Show (4:3)</PresentationFormat>
  <Paragraphs>74</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KG Blank Space Sketch</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11</cp:revision>
  <cp:lastPrinted>2017-05-25T18:24:49Z</cp:lastPrinted>
  <dcterms:created xsi:type="dcterms:W3CDTF">2017-05-25T15:59:02Z</dcterms:created>
  <dcterms:modified xsi:type="dcterms:W3CDTF">2017-05-25T18:26:24Z</dcterms:modified>
</cp:coreProperties>
</file>