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62" r:id="rId4"/>
    <p:sldId id="258" r:id="rId5"/>
    <p:sldId id="263" r:id="rId6"/>
    <p:sldId id="264" r:id="rId7"/>
    <p:sldId id="265" r:id="rId8"/>
    <p:sldId id="266" r:id="rId9"/>
    <p:sldId id="267" r:id="rId10"/>
    <p:sldId id="268" r:id="rId11"/>
    <p:sldId id="269" r:id="rId12"/>
    <p:sldId id="271" r:id="rId13"/>
    <p:sldId id="272" r:id="rId14"/>
    <p:sldId id="273" r:id="rId15"/>
    <p:sldId id="274" r:id="rId16"/>
    <p:sldId id="275" r:id="rId17"/>
    <p:sldId id="276" r:id="rId18"/>
    <p:sldId id="277" r:id="rId19"/>
    <p:sldId id="278" r:id="rId20"/>
    <p:sldId id="279"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99FFCC"/>
    <a:srgbClr val="99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4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D1A446-9C37-456F-95F9-F7165DD759B2}"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A8DA7-3FDE-4518-A2A5-5FC3049878D0}" type="slidenum">
              <a:rPr lang="en-US" smtClean="0"/>
              <a:t>‹#›</a:t>
            </a:fld>
            <a:endParaRPr lang="en-US"/>
          </a:p>
        </p:txBody>
      </p:sp>
    </p:spTree>
    <p:extLst>
      <p:ext uri="{BB962C8B-B14F-4D97-AF65-F5344CB8AC3E}">
        <p14:creationId xmlns:p14="http://schemas.microsoft.com/office/powerpoint/2010/main" val="115118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D1A446-9C37-456F-95F9-F7165DD759B2}"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A8DA7-3FDE-4518-A2A5-5FC3049878D0}" type="slidenum">
              <a:rPr lang="en-US" smtClean="0"/>
              <a:t>‹#›</a:t>
            </a:fld>
            <a:endParaRPr lang="en-US"/>
          </a:p>
        </p:txBody>
      </p:sp>
    </p:spTree>
    <p:extLst>
      <p:ext uri="{BB962C8B-B14F-4D97-AF65-F5344CB8AC3E}">
        <p14:creationId xmlns:p14="http://schemas.microsoft.com/office/powerpoint/2010/main" val="868275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D1A446-9C37-456F-95F9-F7165DD759B2}"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A8DA7-3FDE-4518-A2A5-5FC3049878D0}" type="slidenum">
              <a:rPr lang="en-US" smtClean="0"/>
              <a:t>‹#›</a:t>
            </a:fld>
            <a:endParaRPr lang="en-US"/>
          </a:p>
        </p:txBody>
      </p:sp>
    </p:spTree>
    <p:extLst>
      <p:ext uri="{BB962C8B-B14F-4D97-AF65-F5344CB8AC3E}">
        <p14:creationId xmlns:p14="http://schemas.microsoft.com/office/powerpoint/2010/main" val="344219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D1A446-9C37-456F-95F9-F7165DD759B2}"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A8DA7-3FDE-4518-A2A5-5FC3049878D0}" type="slidenum">
              <a:rPr lang="en-US" smtClean="0"/>
              <a:t>‹#›</a:t>
            </a:fld>
            <a:endParaRPr lang="en-US"/>
          </a:p>
        </p:txBody>
      </p:sp>
    </p:spTree>
    <p:extLst>
      <p:ext uri="{BB962C8B-B14F-4D97-AF65-F5344CB8AC3E}">
        <p14:creationId xmlns:p14="http://schemas.microsoft.com/office/powerpoint/2010/main" val="147544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D1A446-9C37-456F-95F9-F7165DD759B2}"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A8DA7-3FDE-4518-A2A5-5FC3049878D0}" type="slidenum">
              <a:rPr lang="en-US" smtClean="0"/>
              <a:t>‹#›</a:t>
            </a:fld>
            <a:endParaRPr lang="en-US"/>
          </a:p>
        </p:txBody>
      </p:sp>
    </p:spTree>
    <p:extLst>
      <p:ext uri="{BB962C8B-B14F-4D97-AF65-F5344CB8AC3E}">
        <p14:creationId xmlns:p14="http://schemas.microsoft.com/office/powerpoint/2010/main" val="2807690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D1A446-9C37-456F-95F9-F7165DD759B2}"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A8DA7-3FDE-4518-A2A5-5FC3049878D0}" type="slidenum">
              <a:rPr lang="en-US" smtClean="0"/>
              <a:t>‹#›</a:t>
            </a:fld>
            <a:endParaRPr lang="en-US"/>
          </a:p>
        </p:txBody>
      </p:sp>
    </p:spTree>
    <p:extLst>
      <p:ext uri="{BB962C8B-B14F-4D97-AF65-F5344CB8AC3E}">
        <p14:creationId xmlns:p14="http://schemas.microsoft.com/office/powerpoint/2010/main" val="228041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D1A446-9C37-456F-95F9-F7165DD759B2}"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9A8DA7-3FDE-4518-A2A5-5FC3049878D0}" type="slidenum">
              <a:rPr lang="en-US" smtClean="0"/>
              <a:t>‹#›</a:t>
            </a:fld>
            <a:endParaRPr lang="en-US"/>
          </a:p>
        </p:txBody>
      </p:sp>
    </p:spTree>
    <p:extLst>
      <p:ext uri="{BB962C8B-B14F-4D97-AF65-F5344CB8AC3E}">
        <p14:creationId xmlns:p14="http://schemas.microsoft.com/office/powerpoint/2010/main" val="379179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D1A446-9C37-456F-95F9-F7165DD759B2}"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A8DA7-3FDE-4518-A2A5-5FC3049878D0}" type="slidenum">
              <a:rPr lang="en-US" smtClean="0"/>
              <a:t>‹#›</a:t>
            </a:fld>
            <a:endParaRPr lang="en-US"/>
          </a:p>
        </p:txBody>
      </p:sp>
    </p:spTree>
    <p:extLst>
      <p:ext uri="{BB962C8B-B14F-4D97-AF65-F5344CB8AC3E}">
        <p14:creationId xmlns:p14="http://schemas.microsoft.com/office/powerpoint/2010/main" val="362040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1A446-9C37-456F-95F9-F7165DD759B2}"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9A8DA7-3FDE-4518-A2A5-5FC3049878D0}" type="slidenum">
              <a:rPr lang="en-US" smtClean="0"/>
              <a:t>‹#›</a:t>
            </a:fld>
            <a:endParaRPr lang="en-US"/>
          </a:p>
        </p:txBody>
      </p:sp>
    </p:spTree>
    <p:extLst>
      <p:ext uri="{BB962C8B-B14F-4D97-AF65-F5344CB8AC3E}">
        <p14:creationId xmlns:p14="http://schemas.microsoft.com/office/powerpoint/2010/main" val="263840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1A446-9C37-456F-95F9-F7165DD759B2}"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A8DA7-3FDE-4518-A2A5-5FC3049878D0}" type="slidenum">
              <a:rPr lang="en-US" smtClean="0"/>
              <a:t>‹#›</a:t>
            </a:fld>
            <a:endParaRPr lang="en-US"/>
          </a:p>
        </p:txBody>
      </p:sp>
    </p:spTree>
    <p:extLst>
      <p:ext uri="{BB962C8B-B14F-4D97-AF65-F5344CB8AC3E}">
        <p14:creationId xmlns:p14="http://schemas.microsoft.com/office/powerpoint/2010/main" val="422533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1A446-9C37-456F-95F9-F7165DD759B2}"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A8DA7-3FDE-4518-A2A5-5FC3049878D0}" type="slidenum">
              <a:rPr lang="en-US" smtClean="0"/>
              <a:t>‹#›</a:t>
            </a:fld>
            <a:endParaRPr lang="en-US"/>
          </a:p>
        </p:txBody>
      </p:sp>
    </p:spTree>
    <p:extLst>
      <p:ext uri="{BB962C8B-B14F-4D97-AF65-F5344CB8AC3E}">
        <p14:creationId xmlns:p14="http://schemas.microsoft.com/office/powerpoint/2010/main" val="3966379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A446-9C37-456F-95F9-F7165DD759B2}" type="datetimeFigureOut">
              <a:rPr lang="en-US" smtClean="0"/>
              <a:t>5/4/2017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A8DA7-3FDE-4518-A2A5-5FC3049878D0}" type="slidenum">
              <a:rPr lang="en-US" smtClean="0"/>
              <a:t>‹#›</a:t>
            </a:fld>
            <a:endParaRPr lang="en-US"/>
          </a:p>
        </p:txBody>
      </p:sp>
    </p:spTree>
    <p:extLst>
      <p:ext uri="{BB962C8B-B14F-4D97-AF65-F5344CB8AC3E}">
        <p14:creationId xmlns:p14="http://schemas.microsoft.com/office/powerpoint/2010/main" val="370545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9728" y="2574095"/>
            <a:ext cx="6960973" cy="1200329"/>
          </a:xfrm>
          <a:prstGeom prst="rect">
            <a:avLst/>
          </a:prstGeom>
          <a:noFill/>
        </p:spPr>
        <p:txBody>
          <a:bodyPr wrap="square" rtlCol="0">
            <a:spAutoFit/>
          </a:bodyPr>
          <a:lstStyle/>
          <a:p>
            <a:pPr algn="ctr"/>
            <a:r>
              <a:rPr lang="en-US" sz="7200" b="1" dirty="0" smtClean="0">
                <a:solidFill>
                  <a:srgbClr val="00CC99"/>
                </a:solidFill>
                <a:latin typeface="Eras Medium ITC" panose="020B0602030504020804" pitchFamily="34" charset="0"/>
              </a:rPr>
              <a:t>Wilderness</a:t>
            </a:r>
            <a:endParaRPr lang="en-US" sz="7200" b="1" dirty="0">
              <a:solidFill>
                <a:srgbClr val="00CC99"/>
              </a:solidFill>
              <a:latin typeface="Eras Medium ITC" panose="020B0602030504020804" pitchFamily="34" charset="0"/>
            </a:endParaRPr>
          </a:p>
        </p:txBody>
      </p:sp>
      <p:sp>
        <p:nvSpPr>
          <p:cNvPr id="3" name="TextBox 2"/>
          <p:cNvSpPr txBox="1"/>
          <p:nvPr/>
        </p:nvSpPr>
        <p:spPr>
          <a:xfrm>
            <a:off x="1029729" y="1412790"/>
            <a:ext cx="6960973" cy="1200329"/>
          </a:xfrm>
          <a:prstGeom prst="rect">
            <a:avLst/>
          </a:prstGeom>
          <a:noFill/>
        </p:spPr>
        <p:txBody>
          <a:bodyPr wrap="square" rtlCol="0">
            <a:spAutoFit/>
          </a:bodyPr>
          <a:lstStyle/>
          <a:p>
            <a:pPr algn="ctr"/>
            <a:r>
              <a:rPr lang="en-US" sz="7200" b="1" dirty="0" smtClean="0">
                <a:solidFill>
                  <a:srgbClr val="00CC99"/>
                </a:solidFill>
                <a:latin typeface="Eras Medium ITC" panose="020B0602030504020804" pitchFamily="34" charset="0"/>
              </a:rPr>
              <a:t>God’s School</a:t>
            </a:r>
            <a:endParaRPr lang="en-US" sz="7200" b="1" dirty="0">
              <a:solidFill>
                <a:srgbClr val="00CC99"/>
              </a:solidFill>
              <a:latin typeface="Eras Medium ITC" panose="020B0602030504020804" pitchFamily="34" charset="0"/>
            </a:endParaRPr>
          </a:p>
        </p:txBody>
      </p:sp>
      <p:sp>
        <p:nvSpPr>
          <p:cNvPr id="4" name="TextBox 3"/>
          <p:cNvSpPr txBox="1"/>
          <p:nvPr/>
        </p:nvSpPr>
        <p:spPr>
          <a:xfrm>
            <a:off x="3954161" y="2189375"/>
            <a:ext cx="1326293" cy="769441"/>
          </a:xfrm>
          <a:prstGeom prst="rect">
            <a:avLst/>
          </a:prstGeom>
          <a:noFill/>
        </p:spPr>
        <p:txBody>
          <a:bodyPr wrap="square" rtlCol="0">
            <a:spAutoFit/>
          </a:bodyPr>
          <a:lstStyle/>
          <a:p>
            <a:r>
              <a:rPr lang="en-US" sz="4400" b="1" dirty="0" smtClean="0">
                <a:solidFill>
                  <a:srgbClr val="00CC99"/>
                </a:solidFill>
                <a:latin typeface="Gabriola" panose="04040605051002020D02" pitchFamily="82" charset="0"/>
              </a:rPr>
              <a:t>of the</a:t>
            </a:r>
            <a:endParaRPr lang="en-US" sz="4400" b="1" dirty="0">
              <a:solidFill>
                <a:srgbClr val="00CC99"/>
              </a:solidFill>
              <a:latin typeface="Gabriola" panose="04040605051002020D02" pitchFamily="82" charset="0"/>
            </a:endParaRPr>
          </a:p>
        </p:txBody>
      </p:sp>
      <p:sp>
        <p:nvSpPr>
          <p:cNvPr id="5" name="TextBox 4"/>
          <p:cNvSpPr txBox="1"/>
          <p:nvPr/>
        </p:nvSpPr>
        <p:spPr>
          <a:xfrm>
            <a:off x="984420" y="4786183"/>
            <a:ext cx="7265773" cy="707886"/>
          </a:xfrm>
          <a:prstGeom prst="rect">
            <a:avLst/>
          </a:prstGeom>
          <a:noFill/>
        </p:spPr>
        <p:txBody>
          <a:bodyPr wrap="square" rtlCol="0">
            <a:spAutoFit/>
          </a:bodyPr>
          <a:lstStyle/>
          <a:p>
            <a:pPr algn="ctr"/>
            <a:r>
              <a:rPr lang="en-US" sz="4000" dirty="0" smtClean="0">
                <a:solidFill>
                  <a:schemeClr val="tx1">
                    <a:lumMod val="65000"/>
                    <a:lumOff val="35000"/>
                  </a:schemeClr>
                </a:solidFill>
                <a:latin typeface="Eras Medium ITC" panose="020B0602030504020804" pitchFamily="34" charset="0"/>
              </a:rPr>
              <a:t>DEUTERONOMY </a:t>
            </a:r>
            <a:r>
              <a:rPr lang="en-US" sz="4000" dirty="0" smtClean="0">
                <a:solidFill>
                  <a:schemeClr val="tx1">
                    <a:lumMod val="65000"/>
                    <a:lumOff val="35000"/>
                  </a:schemeClr>
                </a:solidFill>
                <a:latin typeface="Eras Medium ITC" panose="020B0602030504020804" pitchFamily="34" charset="0"/>
              </a:rPr>
              <a:t>8:2</a:t>
            </a:r>
            <a:r>
              <a:rPr lang="en-US" sz="4000" dirty="0" smtClean="0">
                <a:solidFill>
                  <a:schemeClr val="tx1">
                    <a:lumMod val="65000"/>
                    <a:lumOff val="35000"/>
                  </a:schemeClr>
                </a:solidFill>
                <a:latin typeface="Eras Medium ITC" panose="020B0602030504020804" pitchFamily="34" charset="0"/>
              </a:rPr>
              <a:t> </a:t>
            </a:r>
            <a:endParaRPr lang="en-US" sz="4000" dirty="0">
              <a:solidFill>
                <a:schemeClr val="tx1">
                  <a:lumMod val="65000"/>
                  <a:lumOff val="35000"/>
                </a:schemeClr>
              </a:solidFill>
              <a:latin typeface="Eras Medium ITC" panose="020B0602030504020804" pitchFamily="34" charset="0"/>
            </a:endParaRPr>
          </a:p>
        </p:txBody>
      </p:sp>
      <p:sp>
        <p:nvSpPr>
          <p:cNvPr id="6" name="TextBox 5"/>
          <p:cNvSpPr txBox="1"/>
          <p:nvPr/>
        </p:nvSpPr>
        <p:spPr>
          <a:xfrm>
            <a:off x="3336320" y="3449306"/>
            <a:ext cx="2561971" cy="923330"/>
          </a:xfrm>
          <a:prstGeom prst="rect">
            <a:avLst/>
          </a:prstGeom>
          <a:noFill/>
        </p:spPr>
        <p:txBody>
          <a:bodyPr wrap="square" rtlCol="0">
            <a:spAutoFit/>
          </a:bodyPr>
          <a:lstStyle/>
          <a:p>
            <a:pPr algn="ctr"/>
            <a:r>
              <a:rPr lang="en-US" sz="5400" b="1" dirty="0" smtClean="0">
                <a:solidFill>
                  <a:schemeClr val="tx1">
                    <a:lumMod val="65000"/>
                    <a:lumOff val="35000"/>
                  </a:schemeClr>
                </a:solidFill>
                <a:latin typeface="Gabriola" panose="04040605051002020D02" pitchFamily="82" charset="0"/>
              </a:rPr>
              <a:t>Part 2</a:t>
            </a:r>
            <a:endParaRPr lang="en-US" sz="5400" b="1" dirty="0">
              <a:solidFill>
                <a:schemeClr val="tx1">
                  <a:lumMod val="65000"/>
                  <a:lumOff val="35000"/>
                </a:schemeClr>
              </a:solidFill>
              <a:latin typeface="Gabriola" panose="04040605051002020D02" pitchFamily="82" charset="0"/>
            </a:endParaRPr>
          </a:p>
        </p:txBody>
      </p:sp>
    </p:spTree>
    <p:extLst>
      <p:ext uri="{BB962C8B-B14F-4D97-AF65-F5344CB8AC3E}">
        <p14:creationId xmlns:p14="http://schemas.microsoft.com/office/powerpoint/2010/main" val="204471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789" y="593124"/>
            <a:ext cx="8609057" cy="5739371"/>
          </a:xfrm>
          <a:prstGeom prst="rect">
            <a:avLst/>
          </a:prstGeom>
        </p:spPr>
      </p:pic>
    </p:spTree>
    <p:extLst>
      <p:ext uri="{BB962C8B-B14F-4D97-AF65-F5344CB8AC3E}">
        <p14:creationId xmlns:p14="http://schemas.microsoft.com/office/powerpoint/2010/main" val="3862720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205" y="774357"/>
            <a:ext cx="7463481" cy="3170099"/>
          </a:xfrm>
          <a:prstGeom prst="rect">
            <a:avLst/>
          </a:prstGeom>
          <a:noFill/>
        </p:spPr>
        <p:txBody>
          <a:bodyPr wrap="square" rtlCol="0">
            <a:spAutoFit/>
          </a:bodyPr>
          <a:lstStyle/>
          <a:p>
            <a:pPr algn="ctr"/>
            <a:r>
              <a:rPr lang="en-US" sz="6000" dirty="0" smtClean="0">
                <a:latin typeface="Californian FB" panose="0207040306080B030204" pitchFamily="18" charset="0"/>
              </a:rPr>
              <a:t>In the desert, we…</a:t>
            </a:r>
          </a:p>
          <a:p>
            <a:pPr algn="ctr"/>
            <a:endParaRPr lang="en-US" sz="2000" dirty="0">
              <a:latin typeface="Californian FB" panose="0207040306080B030204" pitchFamily="18" charset="0"/>
            </a:endParaRPr>
          </a:p>
          <a:p>
            <a:pPr algn="ctr"/>
            <a:r>
              <a:rPr lang="en-US" sz="6000" dirty="0" smtClean="0">
                <a:latin typeface="Californian FB" panose="0207040306080B030204" pitchFamily="18" charset="0"/>
              </a:rPr>
              <a:t>will experience</a:t>
            </a:r>
          </a:p>
          <a:p>
            <a:pPr algn="ctr"/>
            <a:r>
              <a:rPr lang="en-US" sz="6000" b="1" u="sng" dirty="0" smtClean="0">
                <a:solidFill>
                  <a:srgbClr val="00CC99"/>
                </a:solidFill>
                <a:latin typeface="Californian FB" panose="0207040306080B030204" pitchFamily="18" charset="0"/>
              </a:rPr>
              <a:t>DISCOMFORT</a:t>
            </a:r>
            <a:r>
              <a:rPr lang="en-US" sz="6000" dirty="0" smtClean="0">
                <a:latin typeface="Californian FB" panose="0207040306080B030204" pitchFamily="18" charset="0"/>
              </a:rPr>
              <a:t>.</a:t>
            </a:r>
            <a:endParaRPr lang="en-US" sz="6000" dirty="0">
              <a:latin typeface="Californian FB" panose="0207040306080B030204" pitchFamily="18" charset="0"/>
            </a:endParaRPr>
          </a:p>
        </p:txBody>
      </p:sp>
    </p:spTree>
    <p:extLst>
      <p:ext uri="{BB962C8B-B14F-4D97-AF65-F5344CB8AC3E}">
        <p14:creationId xmlns:p14="http://schemas.microsoft.com/office/powerpoint/2010/main" val="3292633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205" y="774357"/>
            <a:ext cx="7463481" cy="3170099"/>
          </a:xfrm>
          <a:prstGeom prst="rect">
            <a:avLst/>
          </a:prstGeom>
          <a:noFill/>
        </p:spPr>
        <p:txBody>
          <a:bodyPr wrap="square" rtlCol="0">
            <a:spAutoFit/>
          </a:bodyPr>
          <a:lstStyle/>
          <a:p>
            <a:pPr algn="ctr"/>
            <a:r>
              <a:rPr lang="en-US" sz="6000" dirty="0" smtClean="0">
                <a:latin typeface="Californian FB" panose="0207040306080B030204" pitchFamily="18" charset="0"/>
              </a:rPr>
              <a:t>In the desert, we…</a:t>
            </a:r>
          </a:p>
          <a:p>
            <a:pPr algn="ctr"/>
            <a:endParaRPr lang="en-US" sz="2000" dirty="0">
              <a:latin typeface="Californian FB" panose="0207040306080B030204" pitchFamily="18" charset="0"/>
            </a:endParaRPr>
          </a:p>
          <a:p>
            <a:pPr algn="ctr"/>
            <a:r>
              <a:rPr lang="en-US" sz="6000" dirty="0" smtClean="0">
                <a:latin typeface="Californian FB" panose="0207040306080B030204" pitchFamily="18" charset="0"/>
              </a:rPr>
              <a:t>have different</a:t>
            </a:r>
          </a:p>
          <a:p>
            <a:pPr algn="ctr"/>
            <a:r>
              <a:rPr lang="en-US" sz="6000" b="1" u="sng" dirty="0" smtClean="0">
                <a:solidFill>
                  <a:srgbClr val="00CC99"/>
                </a:solidFill>
                <a:latin typeface="Californian FB" panose="0207040306080B030204" pitchFamily="18" charset="0"/>
              </a:rPr>
              <a:t>REACTIONS</a:t>
            </a:r>
            <a:r>
              <a:rPr lang="en-US" sz="6000" dirty="0" smtClean="0">
                <a:latin typeface="Californian FB" panose="0207040306080B030204" pitchFamily="18" charset="0"/>
              </a:rPr>
              <a:t>.</a:t>
            </a:r>
            <a:endParaRPr lang="en-US" sz="6000" dirty="0">
              <a:latin typeface="Californian FB" panose="0207040306080B030204" pitchFamily="18" charset="0"/>
            </a:endParaRPr>
          </a:p>
        </p:txBody>
      </p:sp>
    </p:spTree>
    <p:extLst>
      <p:ext uri="{BB962C8B-B14F-4D97-AF65-F5344CB8AC3E}">
        <p14:creationId xmlns:p14="http://schemas.microsoft.com/office/powerpoint/2010/main" val="1103770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205" y="774357"/>
            <a:ext cx="7463481" cy="1415772"/>
          </a:xfrm>
          <a:prstGeom prst="rect">
            <a:avLst/>
          </a:prstGeom>
          <a:noFill/>
        </p:spPr>
        <p:txBody>
          <a:bodyPr wrap="square" rtlCol="0">
            <a:spAutoFit/>
          </a:bodyPr>
          <a:lstStyle/>
          <a:p>
            <a:pPr algn="ctr"/>
            <a:r>
              <a:rPr lang="en-US" sz="6600" dirty="0" smtClean="0">
                <a:latin typeface="Californian FB" panose="0207040306080B030204" pitchFamily="18" charset="0"/>
              </a:rPr>
              <a:t>“I don’t </a:t>
            </a:r>
            <a:r>
              <a:rPr lang="en-US" sz="6600" b="1" u="sng" dirty="0" smtClean="0">
                <a:solidFill>
                  <a:srgbClr val="00CC99"/>
                </a:solidFill>
                <a:latin typeface="Californian FB" panose="0207040306080B030204" pitchFamily="18" charset="0"/>
              </a:rPr>
              <a:t>NEED</a:t>
            </a:r>
            <a:r>
              <a:rPr lang="en-US" sz="6600" dirty="0" smtClean="0">
                <a:latin typeface="Californian FB" panose="0207040306080B030204" pitchFamily="18" charset="0"/>
              </a:rPr>
              <a:t> this.”</a:t>
            </a:r>
          </a:p>
          <a:p>
            <a:pPr algn="ctr"/>
            <a:endParaRPr lang="en-US" sz="2000" dirty="0">
              <a:latin typeface="Californian FB" panose="0207040306080B030204" pitchFamily="18" charset="0"/>
            </a:endParaRPr>
          </a:p>
        </p:txBody>
      </p:sp>
    </p:spTree>
    <p:extLst>
      <p:ext uri="{BB962C8B-B14F-4D97-AF65-F5344CB8AC3E}">
        <p14:creationId xmlns:p14="http://schemas.microsoft.com/office/powerpoint/2010/main" val="3798285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205" y="774357"/>
            <a:ext cx="7463481" cy="1415772"/>
          </a:xfrm>
          <a:prstGeom prst="rect">
            <a:avLst/>
          </a:prstGeom>
          <a:noFill/>
        </p:spPr>
        <p:txBody>
          <a:bodyPr wrap="square" rtlCol="0">
            <a:spAutoFit/>
          </a:bodyPr>
          <a:lstStyle/>
          <a:p>
            <a:pPr algn="ctr"/>
            <a:r>
              <a:rPr lang="en-US" sz="6600" dirty="0" smtClean="0">
                <a:latin typeface="Californian FB" panose="0207040306080B030204" pitchFamily="18" charset="0"/>
              </a:rPr>
              <a:t>“I’m </a:t>
            </a:r>
            <a:r>
              <a:rPr lang="en-US" sz="6600" b="1" u="sng" dirty="0" smtClean="0">
                <a:solidFill>
                  <a:srgbClr val="00CC99"/>
                </a:solidFill>
                <a:latin typeface="Californian FB" panose="0207040306080B030204" pitchFamily="18" charset="0"/>
              </a:rPr>
              <a:t>TIRED</a:t>
            </a:r>
            <a:r>
              <a:rPr lang="en-US" sz="6600" dirty="0" smtClean="0">
                <a:latin typeface="Californian FB" panose="0207040306080B030204" pitchFamily="18" charset="0"/>
              </a:rPr>
              <a:t> of this.”</a:t>
            </a:r>
          </a:p>
          <a:p>
            <a:pPr algn="ctr"/>
            <a:endParaRPr lang="en-US" sz="2000" dirty="0">
              <a:latin typeface="Californian FB" panose="0207040306080B030204" pitchFamily="18" charset="0"/>
            </a:endParaRPr>
          </a:p>
        </p:txBody>
      </p:sp>
    </p:spTree>
    <p:extLst>
      <p:ext uri="{BB962C8B-B14F-4D97-AF65-F5344CB8AC3E}">
        <p14:creationId xmlns:p14="http://schemas.microsoft.com/office/powerpoint/2010/main" val="998857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205" y="774357"/>
            <a:ext cx="7463481" cy="1415772"/>
          </a:xfrm>
          <a:prstGeom prst="rect">
            <a:avLst/>
          </a:prstGeom>
          <a:noFill/>
        </p:spPr>
        <p:txBody>
          <a:bodyPr wrap="square" rtlCol="0">
            <a:spAutoFit/>
          </a:bodyPr>
          <a:lstStyle/>
          <a:p>
            <a:pPr algn="ctr"/>
            <a:r>
              <a:rPr lang="en-US" sz="6600" dirty="0" smtClean="0">
                <a:latin typeface="Californian FB" panose="0207040306080B030204" pitchFamily="18" charset="0"/>
              </a:rPr>
              <a:t>“I </a:t>
            </a:r>
            <a:r>
              <a:rPr lang="en-US" sz="6600" b="1" u="sng" dirty="0" smtClean="0">
                <a:solidFill>
                  <a:srgbClr val="00CC99"/>
                </a:solidFill>
                <a:latin typeface="Californian FB" panose="0207040306080B030204" pitchFamily="18" charset="0"/>
              </a:rPr>
              <a:t>ACCEPT</a:t>
            </a:r>
            <a:r>
              <a:rPr lang="en-US" sz="6600" dirty="0" smtClean="0">
                <a:latin typeface="Californian FB" panose="0207040306080B030204" pitchFamily="18" charset="0"/>
              </a:rPr>
              <a:t> this.”</a:t>
            </a:r>
          </a:p>
          <a:p>
            <a:pPr algn="ctr"/>
            <a:endParaRPr lang="en-US" sz="2000" dirty="0">
              <a:latin typeface="Californian FB" panose="0207040306080B030204" pitchFamily="18" charset="0"/>
            </a:endParaRPr>
          </a:p>
        </p:txBody>
      </p:sp>
    </p:spTree>
    <p:extLst>
      <p:ext uri="{BB962C8B-B14F-4D97-AF65-F5344CB8AC3E}">
        <p14:creationId xmlns:p14="http://schemas.microsoft.com/office/powerpoint/2010/main" val="1181102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827" y="-34226"/>
            <a:ext cx="7179401" cy="6892226"/>
          </a:xfrm>
          <a:prstGeom prst="rect">
            <a:avLst/>
          </a:prstGeom>
        </p:spPr>
      </p:pic>
    </p:spTree>
    <p:extLst>
      <p:ext uri="{BB962C8B-B14F-4D97-AF65-F5344CB8AC3E}">
        <p14:creationId xmlns:p14="http://schemas.microsoft.com/office/powerpoint/2010/main" val="3779993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092" y="148281"/>
            <a:ext cx="8938054" cy="4124206"/>
          </a:xfrm>
          <a:prstGeom prst="rect">
            <a:avLst/>
          </a:prstGeom>
          <a:noFill/>
        </p:spPr>
        <p:txBody>
          <a:bodyPr wrap="square" rtlCol="0">
            <a:spAutoFit/>
          </a:bodyPr>
          <a:lstStyle/>
          <a:p>
            <a:pPr algn="ctr"/>
            <a:r>
              <a:rPr lang="en-US" sz="5400" dirty="0" smtClean="0">
                <a:solidFill>
                  <a:srgbClr val="00CC99"/>
                </a:solidFill>
                <a:latin typeface="Californian FB" panose="0207040306080B030204" pitchFamily="18" charset="0"/>
              </a:rPr>
              <a:t>ACTS 7:29-30</a:t>
            </a:r>
          </a:p>
          <a:p>
            <a:pPr algn="ctr"/>
            <a:r>
              <a:rPr lang="en-US" sz="5200" dirty="0" smtClean="0">
                <a:solidFill>
                  <a:srgbClr val="00CC99"/>
                </a:solidFill>
                <a:latin typeface="Californian FB" panose="0207040306080B030204" pitchFamily="18" charset="0"/>
              </a:rPr>
              <a:t>29.</a:t>
            </a:r>
            <a:r>
              <a:rPr lang="en-US" sz="5200" dirty="0" smtClean="0">
                <a:solidFill>
                  <a:schemeClr val="bg1"/>
                </a:solidFill>
                <a:latin typeface="Californian FB" panose="0207040306080B030204" pitchFamily="18" charset="0"/>
              </a:rPr>
              <a:t> </a:t>
            </a:r>
            <a:r>
              <a:rPr lang="en-US" sz="5200" dirty="0" smtClean="0">
                <a:latin typeface="Californian FB" panose="0207040306080B030204" pitchFamily="18" charset="0"/>
              </a:rPr>
              <a:t>Then, at this saying, Moses fled and became a dweller in the land of Midian, where he had two sons.</a:t>
            </a:r>
            <a:endParaRPr lang="en-US" sz="5200" dirty="0">
              <a:latin typeface="Californian FB" panose="0207040306080B030204" pitchFamily="18" charset="0"/>
            </a:endParaRPr>
          </a:p>
        </p:txBody>
      </p:sp>
    </p:spTree>
    <p:extLst>
      <p:ext uri="{BB962C8B-B14F-4D97-AF65-F5344CB8AC3E}">
        <p14:creationId xmlns:p14="http://schemas.microsoft.com/office/powerpoint/2010/main" val="719589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092" y="148281"/>
            <a:ext cx="8938054" cy="4924425"/>
          </a:xfrm>
          <a:prstGeom prst="rect">
            <a:avLst/>
          </a:prstGeom>
          <a:noFill/>
        </p:spPr>
        <p:txBody>
          <a:bodyPr wrap="square" rtlCol="0">
            <a:spAutoFit/>
          </a:bodyPr>
          <a:lstStyle/>
          <a:p>
            <a:pPr algn="ctr"/>
            <a:r>
              <a:rPr lang="en-US" sz="5400" dirty="0" smtClean="0">
                <a:solidFill>
                  <a:srgbClr val="00CC99"/>
                </a:solidFill>
                <a:latin typeface="Californian FB" panose="0207040306080B030204" pitchFamily="18" charset="0"/>
              </a:rPr>
              <a:t>ACTS 7:29-30</a:t>
            </a:r>
          </a:p>
          <a:p>
            <a:pPr algn="ctr"/>
            <a:r>
              <a:rPr lang="en-US" sz="5200" dirty="0" smtClean="0">
                <a:solidFill>
                  <a:srgbClr val="00CC99"/>
                </a:solidFill>
                <a:latin typeface="Californian FB" panose="0207040306080B030204" pitchFamily="18" charset="0"/>
              </a:rPr>
              <a:t>30.</a:t>
            </a:r>
            <a:r>
              <a:rPr lang="en-US" sz="5200" dirty="0" smtClean="0">
                <a:solidFill>
                  <a:schemeClr val="bg1"/>
                </a:solidFill>
                <a:latin typeface="Californian FB" panose="0207040306080B030204" pitchFamily="18" charset="0"/>
              </a:rPr>
              <a:t> </a:t>
            </a:r>
            <a:r>
              <a:rPr lang="en-US" sz="5200" dirty="0" smtClean="0">
                <a:latin typeface="Californian FB" panose="0207040306080B030204" pitchFamily="18" charset="0"/>
              </a:rPr>
              <a:t>“And when forty years had passed, an Angel of the Lord appeared to him in a flame of fire in a bush, in the wilderness of Mount Sinai.</a:t>
            </a:r>
            <a:endParaRPr lang="en-US" sz="5200" dirty="0">
              <a:latin typeface="Californian FB" panose="0207040306080B030204" pitchFamily="18" charset="0"/>
            </a:endParaRPr>
          </a:p>
        </p:txBody>
      </p:sp>
    </p:spTree>
    <p:extLst>
      <p:ext uri="{BB962C8B-B14F-4D97-AF65-F5344CB8AC3E}">
        <p14:creationId xmlns:p14="http://schemas.microsoft.com/office/powerpoint/2010/main" val="1899267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092" y="148281"/>
            <a:ext cx="8938054" cy="3323987"/>
          </a:xfrm>
          <a:prstGeom prst="rect">
            <a:avLst/>
          </a:prstGeom>
          <a:noFill/>
        </p:spPr>
        <p:txBody>
          <a:bodyPr wrap="square" rtlCol="0">
            <a:spAutoFit/>
          </a:bodyPr>
          <a:lstStyle/>
          <a:p>
            <a:pPr algn="ctr"/>
            <a:r>
              <a:rPr lang="en-US" sz="5400" dirty="0" smtClean="0">
                <a:solidFill>
                  <a:srgbClr val="00CC99"/>
                </a:solidFill>
                <a:latin typeface="Californian FB" panose="0207040306080B030204" pitchFamily="18" charset="0"/>
              </a:rPr>
              <a:t>PSALM 119:74</a:t>
            </a:r>
          </a:p>
          <a:p>
            <a:pPr algn="ctr"/>
            <a:r>
              <a:rPr lang="en-US" sz="5200" dirty="0" smtClean="0">
                <a:solidFill>
                  <a:srgbClr val="00CC99"/>
                </a:solidFill>
                <a:latin typeface="Californian FB" panose="0207040306080B030204" pitchFamily="18" charset="0"/>
              </a:rPr>
              <a:t>74.</a:t>
            </a:r>
            <a:r>
              <a:rPr lang="en-US" sz="5200" dirty="0" smtClean="0">
                <a:solidFill>
                  <a:schemeClr val="bg1"/>
                </a:solidFill>
                <a:latin typeface="Californian FB" panose="0207040306080B030204" pitchFamily="18" charset="0"/>
              </a:rPr>
              <a:t> </a:t>
            </a:r>
            <a:r>
              <a:rPr lang="en-US" sz="5200" dirty="0" smtClean="0">
                <a:latin typeface="Californian FB" panose="0207040306080B030204" pitchFamily="18" charset="0"/>
              </a:rPr>
              <a:t>Those who fear You will be glad when they see me, because I have hoped in Your word.</a:t>
            </a:r>
            <a:endParaRPr lang="en-US" sz="5200" dirty="0">
              <a:latin typeface="Californian FB" panose="0207040306080B030204" pitchFamily="18" charset="0"/>
            </a:endParaRPr>
          </a:p>
        </p:txBody>
      </p:sp>
    </p:spTree>
    <p:extLst>
      <p:ext uri="{BB962C8B-B14F-4D97-AF65-F5344CB8AC3E}">
        <p14:creationId xmlns:p14="http://schemas.microsoft.com/office/powerpoint/2010/main" val="4251198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672" y="576648"/>
            <a:ext cx="8515725" cy="5679989"/>
          </a:xfrm>
          <a:prstGeom prst="rect">
            <a:avLst/>
          </a:prstGeom>
        </p:spPr>
      </p:pic>
    </p:spTree>
    <p:extLst>
      <p:ext uri="{BB962C8B-B14F-4D97-AF65-F5344CB8AC3E}">
        <p14:creationId xmlns:p14="http://schemas.microsoft.com/office/powerpoint/2010/main" val="3985527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092" y="148281"/>
            <a:ext cx="8938054" cy="3323987"/>
          </a:xfrm>
          <a:prstGeom prst="rect">
            <a:avLst/>
          </a:prstGeom>
          <a:noFill/>
        </p:spPr>
        <p:txBody>
          <a:bodyPr wrap="square" rtlCol="0">
            <a:spAutoFit/>
          </a:bodyPr>
          <a:lstStyle/>
          <a:p>
            <a:pPr algn="ctr"/>
            <a:r>
              <a:rPr lang="en-US" sz="5400" dirty="0" smtClean="0">
                <a:solidFill>
                  <a:srgbClr val="00CC99"/>
                </a:solidFill>
                <a:latin typeface="Californian FB" panose="0207040306080B030204" pitchFamily="18" charset="0"/>
              </a:rPr>
              <a:t>PSALM 119:79</a:t>
            </a:r>
          </a:p>
          <a:p>
            <a:pPr algn="ctr"/>
            <a:r>
              <a:rPr lang="en-US" sz="5200" dirty="0" smtClean="0">
                <a:solidFill>
                  <a:srgbClr val="00CC99"/>
                </a:solidFill>
                <a:latin typeface="Californian FB" panose="0207040306080B030204" pitchFamily="18" charset="0"/>
              </a:rPr>
              <a:t>79.</a:t>
            </a:r>
            <a:r>
              <a:rPr lang="en-US" sz="5200" dirty="0" smtClean="0">
                <a:solidFill>
                  <a:schemeClr val="bg1"/>
                </a:solidFill>
                <a:latin typeface="Californian FB" panose="0207040306080B030204" pitchFamily="18" charset="0"/>
              </a:rPr>
              <a:t> </a:t>
            </a:r>
            <a:r>
              <a:rPr lang="en-US" sz="5200" dirty="0" smtClean="0">
                <a:latin typeface="Californian FB" panose="0207040306080B030204" pitchFamily="18" charset="0"/>
              </a:rPr>
              <a:t>Let those who fear You turn to me, those who know Your testimonies.</a:t>
            </a:r>
            <a:endParaRPr lang="en-US" sz="5200" dirty="0">
              <a:latin typeface="Californian FB" panose="0207040306080B030204" pitchFamily="18" charset="0"/>
            </a:endParaRPr>
          </a:p>
        </p:txBody>
      </p:sp>
    </p:spTree>
    <p:extLst>
      <p:ext uri="{BB962C8B-B14F-4D97-AF65-F5344CB8AC3E}">
        <p14:creationId xmlns:p14="http://schemas.microsoft.com/office/powerpoint/2010/main" val="2690854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9728" y="2574095"/>
            <a:ext cx="6960973" cy="1200329"/>
          </a:xfrm>
          <a:prstGeom prst="rect">
            <a:avLst/>
          </a:prstGeom>
          <a:noFill/>
        </p:spPr>
        <p:txBody>
          <a:bodyPr wrap="square" rtlCol="0">
            <a:spAutoFit/>
          </a:bodyPr>
          <a:lstStyle/>
          <a:p>
            <a:pPr algn="ctr"/>
            <a:r>
              <a:rPr lang="en-US" sz="7200" b="1" dirty="0" smtClean="0">
                <a:solidFill>
                  <a:srgbClr val="00CC99"/>
                </a:solidFill>
                <a:latin typeface="Eras Medium ITC" panose="020B0602030504020804" pitchFamily="34" charset="0"/>
              </a:rPr>
              <a:t>Wilderness</a:t>
            </a:r>
            <a:endParaRPr lang="en-US" sz="7200" b="1" dirty="0">
              <a:solidFill>
                <a:srgbClr val="00CC99"/>
              </a:solidFill>
              <a:latin typeface="Eras Medium ITC" panose="020B0602030504020804" pitchFamily="34" charset="0"/>
            </a:endParaRPr>
          </a:p>
        </p:txBody>
      </p:sp>
      <p:sp>
        <p:nvSpPr>
          <p:cNvPr id="3" name="TextBox 2"/>
          <p:cNvSpPr txBox="1"/>
          <p:nvPr/>
        </p:nvSpPr>
        <p:spPr>
          <a:xfrm>
            <a:off x="1029729" y="1412790"/>
            <a:ext cx="6960973" cy="1200329"/>
          </a:xfrm>
          <a:prstGeom prst="rect">
            <a:avLst/>
          </a:prstGeom>
          <a:noFill/>
        </p:spPr>
        <p:txBody>
          <a:bodyPr wrap="square" rtlCol="0">
            <a:spAutoFit/>
          </a:bodyPr>
          <a:lstStyle/>
          <a:p>
            <a:pPr algn="ctr"/>
            <a:r>
              <a:rPr lang="en-US" sz="7200" b="1" dirty="0" smtClean="0">
                <a:solidFill>
                  <a:srgbClr val="00CC99"/>
                </a:solidFill>
                <a:latin typeface="Eras Medium ITC" panose="020B0602030504020804" pitchFamily="34" charset="0"/>
              </a:rPr>
              <a:t>God’s School</a:t>
            </a:r>
            <a:endParaRPr lang="en-US" sz="7200" b="1" dirty="0">
              <a:solidFill>
                <a:srgbClr val="00CC99"/>
              </a:solidFill>
              <a:latin typeface="Eras Medium ITC" panose="020B0602030504020804" pitchFamily="34" charset="0"/>
            </a:endParaRPr>
          </a:p>
        </p:txBody>
      </p:sp>
      <p:sp>
        <p:nvSpPr>
          <p:cNvPr id="4" name="TextBox 3"/>
          <p:cNvSpPr txBox="1"/>
          <p:nvPr/>
        </p:nvSpPr>
        <p:spPr>
          <a:xfrm>
            <a:off x="3954161" y="2189375"/>
            <a:ext cx="1326293" cy="769441"/>
          </a:xfrm>
          <a:prstGeom prst="rect">
            <a:avLst/>
          </a:prstGeom>
          <a:noFill/>
        </p:spPr>
        <p:txBody>
          <a:bodyPr wrap="square" rtlCol="0">
            <a:spAutoFit/>
          </a:bodyPr>
          <a:lstStyle/>
          <a:p>
            <a:r>
              <a:rPr lang="en-US" sz="4400" b="1" dirty="0" smtClean="0">
                <a:solidFill>
                  <a:srgbClr val="00CC99"/>
                </a:solidFill>
                <a:latin typeface="Gabriola" panose="04040605051002020D02" pitchFamily="82" charset="0"/>
              </a:rPr>
              <a:t>of the</a:t>
            </a:r>
            <a:endParaRPr lang="en-US" sz="4400" b="1" dirty="0">
              <a:solidFill>
                <a:srgbClr val="00CC99"/>
              </a:solidFill>
              <a:latin typeface="Gabriola" panose="04040605051002020D02" pitchFamily="82" charset="0"/>
            </a:endParaRPr>
          </a:p>
        </p:txBody>
      </p:sp>
      <p:sp>
        <p:nvSpPr>
          <p:cNvPr id="5" name="TextBox 4"/>
          <p:cNvSpPr txBox="1"/>
          <p:nvPr/>
        </p:nvSpPr>
        <p:spPr>
          <a:xfrm>
            <a:off x="984420" y="4786183"/>
            <a:ext cx="7265773" cy="707886"/>
          </a:xfrm>
          <a:prstGeom prst="rect">
            <a:avLst/>
          </a:prstGeom>
          <a:noFill/>
        </p:spPr>
        <p:txBody>
          <a:bodyPr wrap="square" rtlCol="0">
            <a:spAutoFit/>
          </a:bodyPr>
          <a:lstStyle/>
          <a:p>
            <a:pPr algn="ctr"/>
            <a:r>
              <a:rPr lang="en-US" sz="4000" dirty="0" smtClean="0">
                <a:solidFill>
                  <a:schemeClr val="tx1">
                    <a:lumMod val="65000"/>
                    <a:lumOff val="35000"/>
                  </a:schemeClr>
                </a:solidFill>
                <a:latin typeface="Eras Medium ITC" panose="020B0602030504020804" pitchFamily="34" charset="0"/>
              </a:rPr>
              <a:t>DEUTERONOMY </a:t>
            </a:r>
            <a:r>
              <a:rPr lang="en-US" sz="4000" dirty="0" smtClean="0">
                <a:solidFill>
                  <a:schemeClr val="tx1">
                    <a:lumMod val="65000"/>
                    <a:lumOff val="35000"/>
                  </a:schemeClr>
                </a:solidFill>
                <a:latin typeface="Eras Medium ITC" panose="020B0602030504020804" pitchFamily="34" charset="0"/>
              </a:rPr>
              <a:t>8:2</a:t>
            </a:r>
            <a:r>
              <a:rPr lang="en-US" sz="4000" dirty="0" smtClean="0">
                <a:solidFill>
                  <a:schemeClr val="tx1">
                    <a:lumMod val="65000"/>
                    <a:lumOff val="35000"/>
                  </a:schemeClr>
                </a:solidFill>
                <a:latin typeface="Eras Medium ITC" panose="020B0602030504020804" pitchFamily="34" charset="0"/>
              </a:rPr>
              <a:t> </a:t>
            </a:r>
            <a:endParaRPr lang="en-US" sz="4000" dirty="0">
              <a:solidFill>
                <a:schemeClr val="tx1">
                  <a:lumMod val="65000"/>
                  <a:lumOff val="35000"/>
                </a:schemeClr>
              </a:solidFill>
              <a:latin typeface="Eras Medium ITC" panose="020B0602030504020804" pitchFamily="34" charset="0"/>
            </a:endParaRPr>
          </a:p>
        </p:txBody>
      </p:sp>
      <p:sp>
        <p:nvSpPr>
          <p:cNvPr id="6" name="TextBox 5"/>
          <p:cNvSpPr txBox="1"/>
          <p:nvPr/>
        </p:nvSpPr>
        <p:spPr>
          <a:xfrm>
            <a:off x="3336320" y="3449306"/>
            <a:ext cx="2561971" cy="923330"/>
          </a:xfrm>
          <a:prstGeom prst="rect">
            <a:avLst/>
          </a:prstGeom>
          <a:noFill/>
        </p:spPr>
        <p:txBody>
          <a:bodyPr wrap="square" rtlCol="0">
            <a:spAutoFit/>
          </a:bodyPr>
          <a:lstStyle/>
          <a:p>
            <a:pPr algn="ctr"/>
            <a:r>
              <a:rPr lang="en-US" sz="5400" b="1" dirty="0" smtClean="0">
                <a:solidFill>
                  <a:schemeClr val="tx1">
                    <a:lumMod val="65000"/>
                    <a:lumOff val="35000"/>
                  </a:schemeClr>
                </a:solidFill>
                <a:latin typeface="Gabriola" panose="04040605051002020D02" pitchFamily="82" charset="0"/>
              </a:rPr>
              <a:t>Part 2</a:t>
            </a:r>
            <a:endParaRPr lang="en-US" sz="5400" b="1" dirty="0">
              <a:solidFill>
                <a:schemeClr val="tx1">
                  <a:lumMod val="65000"/>
                  <a:lumOff val="35000"/>
                </a:schemeClr>
              </a:solidFill>
              <a:latin typeface="Gabriola" panose="04040605051002020D02" pitchFamily="82" charset="0"/>
            </a:endParaRPr>
          </a:p>
        </p:txBody>
      </p:sp>
    </p:spTree>
    <p:extLst>
      <p:ext uri="{BB962C8B-B14F-4D97-AF65-F5344CB8AC3E}">
        <p14:creationId xmlns:p14="http://schemas.microsoft.com/office/powerpoint/2010/main" val="3253674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2" y="1046205"/>
            <a:ext cx="8989778" cy="4649401"/>
          </a:xfrm>
          <a:prstGeom prst="rect">
            <a:avLst/>
          </a:prstGeom>
        </p:spPr>
      </p:pic>
    </p:spTree>
    <p:extLst>
      <p:ext uri="{BB962C8B-B14F-4D97-AF65-F5344CB8AC3E}">
        <p14:creationId xmlns:p14="http://schemas.microsoft.com/office/powerpoint/2010/main" val="4650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092" y="148281"/>
            <a:ext cx="8938054" cy="6524863"/>
          </a:xfrm>
          <a:prstGeom prst="rect">
            <a:avLst/>
          </a:prstGeom>
          <a:noFill/>
        </p:spPr>
        <p:txBody>
          <a:bodyPr wrap="square" rtlCol="0">
            <a:spAutoFit/>
          </a:bodyPr>
          <a:lstStyle/>
          <a:p>
            <a:pPr algn="ctr"/>
            <a:r>
              <a:rPr lang="en-US" sz="5400" dirty="0" smtClean="0">
                <a:solidFill>
                  <a:srgbClr val="00CC99"/>
                </a:solidFill>
                <a:latin typeface="Californian FB" panose="0207040306080B030204" pitchFamily="18" charset="0"/>
              </a:rPr>
              <a:t>DEUTERONOMY 8:2</a:t>
            </a:r>
          </a:p>
          <a:p>
            <a:pPr algn="ctr"/>
            <a:r>
              <a:rPr lang="en-US" sz="5200" dirty="0">
                <a:solidFill>
                  <a:srgbClr val="00CC99"/>
                </a:solidFill>
                <a:latin typeface="Californian FB" panose="0207040306080B030204" pitchFamily="18" charset="0"/>
              </a:rPr>
              <a:t>2</a:t>
            </a:r>
            <a:r>
              <a:rPr lang="en-US" sz="5200" dirty="0" smtClean="0">
                <a:solidFill>
                  <a:srgbClr val="00CC99"/>
                </a:solidFill>
                <a:latin typeface="Californian FB" panose="0207040306080B030204" pitchFamily="18" charset="0"/>
              </a:rPr>
              <a:t>. </a:t>
            </a:r>
            <a:r>
              <a:rPr lang="en-US" sz="5200" dirty="0" smtClean="0">
                <a:latin typeface="Californian FB" panose="0207040306080B030204" pitchFamily="18" charset="0"/>
              </a:rPr>
              <a:t>And you shall remember that the Lord your God led you all the way these forty years in the wilderness, to humble you and test you, to know what was in your heart, whether you would keep His commandments or not.</a:t>
            </a:r>
            <a:endParaRPr lang="en-US" sz="5200" dirty="0">
              <a:latin typeface="Californian FB" panose="0207040306080B030204" pitchFamily="18" charset="0"/>
            </a:endParaRPr>
          </a:p>
        </p:txBody>
      </p:sp>
    </p:spTree>
    <p:extLst>
      <p:ext uri="{BB962C8B-B14F-4D97-AF65-F5344CB8AC3E}">
        <p14:creationId xmlns:p14="http://schemas.microsoft.com/office/powerpoint/2010/main" val="422015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205" y="774357"/>
            <a:ext cx="7463481" cy="2308324"/>
          </a:xfrm>
          <a:prstGeom prst="rect">
            <a:avLst/>
          </a:prstGeom>
          <a:noFill/>
        </p:spPr>
        <p:txBody>
          <a:bodyPr wrap="square" rtlCol="0">
            <a:spAutoFit/>
          </a:bodyPr>
          <a:lstStyle/>
          <a:p>
            <a:pPr algn="ctr"/>
            <a:r>
              <a:rPr lang="en-US" sz="6000" dirty="0" smtClean="0">
                <a:latin typeface="Californian FB" panose="0207040306080B030204" pitchFamily="18" charset="0"/>
              </a:rPr>
              <a:t>In the desert…</a:t>
            </a:r>
          </a:p>
          <a:p>
            <a:pPr algn="ctr"/>
            <a:endParaRPr lang="en-US" sz="2000" dirty="0">
              <a:latin typeface="Californian FB" panose="0207040306080B030204" pitchFamily="18" charset="0"/>
            </a:endParaRPr>
          </a:p>
          <a:p>
            <a:pPr algn="ctr"/>
            <a:r>
              <a:rPr lang="en-US" sz="6000" dirty="0" smtClean="0">
                <a:latin typeface="Californian FB" panose="0207040306080B030204" pitchFamily="18" charset="0"/>
              </a:rPr>
              <a:t>we become </a:t>
            </a:r>
            <a:r>
              <a:rPr lang="en-US" sz="6000" b="1" u="sng" dirty="0" smtClean="0">
                <a:solidFill>
                  <a:srgbClr val="00CC99"/>
                </a:solidFill>
                <a:latin typeface="Californian FB" panose="0207040306080B030204" pitchFamily="18" charset="0"/>
              </a:rPr>
              <a:t>OBSCURE</a:t>
            </a:r>
            <a:r>
              <a:rPr lang="en-US" sz="6000" dirty="0" smtClean="0">
                <a:latin typeface="Californian FB" panose="0207040306080B030204" pitchFamily="18" charset="0"/>
              </a:rPr>
              <a:t>.</a:t>
            </a:r>
            <a:endParaRPr lang="en-US" sz="6000" dirty="0">
              <a:latin typeface="Californian FB" panose="0207040306080B030204" pitchFamily="18" charset="0"/>
            </a:endParaRPr>
          </a:p>
        </p:txBody>
      </p:sp>
    </p:spTree>
    <p:extLst>
      <p:ext uri="{BB962C8B-B14F-4D97-AF65-F5344CB8AC3E}">
        <p14:creationId xmlns:p14="http://schemas.microsoft.com/office/powerpoint/2010/main" val="227518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2237" y="2517222"/>
            <a:ext cx="5881817" cy="4340778"/>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2237" y="0"/>
            <a:ext cx="5881817" cy="3529090"/>
          </a:xfrm>
          <a:prstGeom prst="rect">
            <a:avLst/>
          </a:prstGeom>
        </p:spPr>
      </p:pic>
    </p:spTree>
    <p:extLst>
      <p:ext uri="{BB962C8B-B14F-4D97-AF65-F5344CB8AC3E}">
        <p14:creationId xmlns:p14="http://schemas.microsoft.com/office/powerpoint/2010/main" val="2151814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205" y="774357"/>
            <a:ext cx="7463481" cy="2246769"/>
          </a:xfrm>
          <a:prstGeom prst="rect">
            <a:avLst/>
          </a:prstGeom>
          <a:noFill/>
        </p:spPr>
        <p:txBody>
          <a:bodyPr wrap="square" rtlCol="0">
            <a:spAutoFit/>
          </a:bodyPr>
          <a:lstStyle/>
          <a:p>
            <a:pPr algn="ctr"/>
            <a:r>
              <a:rPr lang="en-US" sz="6000" dirty="0" smtClean="0">
                <a:latin typeface="Californian FB" panose="0207040306080B030204" pitchFamily="18" charset="0"/>
              </a:rPr>
              <a:t>In the desert…</a:t>
            </a:r>
          </a:p>
          <a:p>
            <a:pPr algn="ctr"/>
            <a:endParaRPr lang="en-US" sz="2000" dirty="0">
              <a:latin typeface="Californian FB" panose="0207040306080B030204" pitchFamily="18" charset="0"/>
            </a:endParaRPr>
          </a:p>
          <a:p>
            <a:pPr algn="ctr"/>
            <a:r>
              <a:rPr lang="en-US" sz="6000" b="1" u="sng" dirty="0" smtClean="0">
                <a:solidFill>
                  <a:srgbClr val="00CC99"/>
                </a:solidFill>
                <a:latin typeface="Californian FB" panose="0207040306080B030204" pitchFamily="18" charset="0"/>
              </a:rPr>
              <a:t>TIME</a:t>
            </a:r>
            <a:r>
              <a:rPr lang="en-US" sz="6000" b="1" dirty="0" smtClean="0">
                <a:solidFill>
                  <a:srgbClr val="FFFF66"/>
                </a:solidFill>
                <a:latin typeface="Californian FB" panose="0207040306080B030204" pitchFamily="18" charset="0"/>
              </a:rPr>
              <a:t> </a:t>
            </a:r>
            <a:r>
              <a:rPr lang="en-US" sz="6000" dirty="0" smtClean="0">
                <a:latin typeface="Californian FB" panose="0207040306080B030204" pitchFamily="18" charset="0"/>
              </a:rPr>
              <a:t>is forgotten.</a:t>
            </a:r>
            <a:endParaRPr lang="en-US" sz="6000" dirty="0">
              <a:latin typeface="Californian FB" panose="0207040306080B030204" pitchFamily="18" charset="0"/>
            </a:endParaRPr>
          </a:p>
        </p:txBody>
      </p:sp>
    </p:spTree>
    <p:extLst>
      <p:ext uri="{BB962C8B-B14F-4D97-AF65-F5344CB8AC3E}">
        <p14:creationId xmlns:p14="http://schemas.microsoft.com/office/powerpoint/2010/main" val="3128849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330" y="90617"/>
            <a:ext cx="6649995" cy="6649995"/>
          </a:xfrm>
          <a:prstGeom prst="rect">
            <a:avLst/>
          </a:prstGeom>
        </p:spPr>
      </p:pic>
    </p:spTree>
    <p:extLst>
      <p:ext uri="{BB962C8B-B14F-4D97-AF65-F5344CB8AC3E}">
        <p14:creationId xmlns:p14="http://schemas.microsoft.com/office/powerpoint/2010/main" val="667116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205" y="774357"/>
            <a:ext cx="7463481" cy="3170099"/>
          </a:xfrm>
          <a:prstGeom prst="rect">
            <a:avLst/>
          </a:prstGeom>
          <a:noFill/>
        </p:spPr>
        <p:txBody>
          <a:bodyPr wrap="square" rtlCol="0">
            <a:spAutoFit/>
          </a:bodyPr>
          <a:lstStyle/>
          <a:p>
            <a:pPr algn="ctr"/>
            <a:r>
              <a:rPr lang="en-US" sz="6000" dirty="0" smtClean="0">
                <a:latin typeface="Californian FB" panose="0207040306080B030204" pitchFamily="18" charset="0"/>
              </a:rPr>
              <a:t>In the desert…</a:t>
            </a:r>
          </a:p>
          <a:p>
            <a:pPr algn="ctr"/>
            <a:endParaRPr lang="en-US" sz="2000" dirty="0">
              <a:latin typeface="Californian FB" panose="0207040306080B030204" pitchFamily="18" charset="0"/>
            </a:endParaRPr>
          </a:p>
          <a:p>
            <a:pPr algn="ctr"/>
            <a:r>
              <a:rPr lang="en-US" sz="6000" dirty="0" smtClean="0">
                <a:latin typeface="Californian FB" panose="0207040306080B030204" pitchFamily="18" charset="0"/>
              </a:rPr>
              <a:t>we experience </a:t>
            </a:r>
            <a:r>
              <a:rPr lang="en-US" sz="6000" b="1" u="sng" dirty="0" smtClean="0">
                <a:solidFill>
                  <a:srgbClr val="00CC99"/>
                </a:solidFill>
                <a:latin typeface="Californian FB" panose="0207040306080B030204" pitchFamily="18" charset="0"/>
              </a:rPr>
              <a:t>SOLITUDE</a:t>
            </a:r>
            <a:r>
              <a:rPr lang="en-US" sz="6000" dirty="0" smtClean="0">
                <a:latin typeface="Californian FB" panose="0207040306080B030204" pitchFamily="18" charset="0"/>
              </a:rPr>
              <a:t>.</a:t>
            </a:r>
            <a:endParaRPr lang="en-US" sz="6000" dirty="0">
              <a:latin typeface="Californian FB" panose="0207040306080B030204" pitchFamily="18" charset="0"/>
            </a:endParaRPr>
          </a:p>
        </p:txBody>
      </p:sp>
    </p:spTree>
    <p:extLst>
      <p:ext uri="{BB962C8B-B14F-4D97-AF65-F5344CB8AC3E}">
        <p14:creationId xmlns:p14="http://schemas.microsoft.com/office/powerpoint/2010/main" val="186893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TotalTime>
  <Words>235</Words>
  <Application>Microsoft Office PowerPoint</Application>
  <PresentationFormat>On-screen Show (4:3)</PresentationFormat>
  <Paragraphs>40</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Californian FB</vt:lpstr>
      <vt:lpstr>Eras Medium ITC</vt:lpstr>
      <vt:lpstr>Gabriola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11</cp:revision>
  <dcterms:created xsi:type="dcterms:W3CDTF">2017-05-03T16:10:31Z</dcterms:created>
  <dcterms:modified xsi:type="dcterms:W3CDTF">2017-05-04T18:00:17Z</dcterms:modified>
</cp:coreProperties>
</file>