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9" r:id="rId2"/>
    <p:sldId id="260" r:id="rId3"/>
    <p:sldId id="289" r:id="rId4"/>
    <p:sldId id="290" r:id="rId5"/>
    <p:sldId id="291" r:id="rId6"/>
    <p:sldId id="292" r:id="rId7"/>
    <p:sldId id="293" r:id="rId8"/>
    <p:sldId id="294" r:id="rId9"/>
    <p:sldId id="295" r:id="rId10"/>
    <p:sldId id="296" r:id="rId11"/>
    <p:sldId id="297" r:id="rId12"/>
    <p:sldId id="264" r:id="rId13"/>
    <p:sldId id="298" r:id="rId14"/>
    <p:sldId id="299" r:id="rId15"/>
    <p:sldId id="300" r:id="rId16"/>
    <p:sldId id="265" r:id="rId17"/>
    <p:sldId id="288" r:id="rId18"/>
    <p:sldId id="301" r:id="rId19"/>
    <p:sldId id="302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70D0D"/>
    <a:srgbClr val="FFFFCC"/>
    <a:srgbClr val="8D792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44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CC7D7-CB5A-4272-B3ED-ABB2A4B84548}" type="datetimeFigureOut">
              <a:rPr lang="en-US" smtClean="0"/>
              <a:t>4/27/2017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122DD0-AF1A-4DFD-A131-0B2CDF8ABD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32864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CC7D7-CB5A-4272-B3ED-ABB2A4B84548}" type="datetimeFigureOut">
              <a:rPr lang="en-US" smtClean="0"/>
              <a:t>4/27/2017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122DD0-AF1A-4DFD-A131-0B2CDF8ABD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81833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CC7D7-CB5A-4272-B3ED-ABB2A4B84548}" type="datetimeFigureOut">
              <a:rPr lang="en-US" smtClean="0"/>
              <a:t>4/27/2017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122DD0-AF1A-4DFD-A131-0B2CDF8ABD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61286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CC7D7-CB5A-4272-B3ED-ABB2A4B84548}" type="datetimeFigureOut">
              <a:rPr lang="en-US" smtClean="0"/>
              <a:t>4/27/2017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122DD0-AF1A-4DFD-A131-0B2CDF8ABD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0551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CC7D7-CB5A-4272-B3ED-ABB2A4B84548}" type="datetimeFigureOut">
              <a:rPr lang="en-US" smtClean="0"/>
              <a:t>4/27/2017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122DD0-AF1A-4DFD-A131-0B2CDF8ABD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838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CC7D7-CB5A-4272-B3ED-ABB2A4B84548}" type="datetimeFigureOut">
              <a:rPr lang="en-US" smtClean="0"/>
              <a:t>4/27/2017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122DD0-AF1A-4DFD-A131-0B2CDF8ABD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30579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CC7D7-CB5A-4272-B3ED-ABB2A4B84548}" type="datetimeFigureOut">
              <a:rPr lang="en-US" smtClean="0"/>
              <a:t>4/27/2017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122DD0-AF1A-4DFD-A131-0B2CDF8ABD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93013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CC7D7-CB5A-4272-B3ED-ABB2A4B84548}" type="datetimeFigureOut">
              <a:rPr lang="en-US" smtClean="0"/>
              <a:t>4/27/2017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122DD0-AF1A-4DFD-A131-0B2CDF8ABD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56250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CC7D7-CB5A-4272-B3ED-ABB2A4B84548}" type="datetimeFigureOut">
              <a:rPr lang="en-US" smtClean="0"/>
              <a:t>4/27/2017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122DD0-AF1A-4DFD-A131-0B2CDF8ABD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63133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CC7D7-CB5A-4272-B3ED-ABB2A4B84548}" type="datetimeFigureOut">
              <a:rPr lang="en-US" smtClean="0"/>
              <a:t>4/27/2017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122DD0-AF1A-4DFD-A131-0B2CDF8ABD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62865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CC7D7-CB5A-4272-B3ED-ABB2A4B84548}" type="datetimeFigureOut">
              <a:rPr lang="en-US" smtClean="0"/>
              <a:t>4/27/2017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122DD0-AF1A-4DFD-A131-0B2CDF8ABD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23004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6CC7D7-CB5A-4272-B3ED-ABB2A4B84548}" type="datetimeFigureOut">
              <a:rPr lang="en-US" smtClean="0"/>
              <a:t>4/27/2017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122DD0-AF1A-4DFD-A131-0B2CDF8ABD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93556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132703" y="1556952"/>
            <a:ext cx="5791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b="1" dirty="0" smtClean="0">
                <a:latin typeface="Swiss 721 Roman" panose="020B0504020202020204" pitchFamily="34" charset="0"/>
              </a:rPr>
              <a:t>GOD’S WILL,</a:t>
            </a:r>
            <a:endParaRPr lang="en-US" sz="7200" b="1" dirty="0">
              <a:latin typeface="Swiss 721 Roman" panose="020B05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126260" y="2277762"/>
            <a:ext cx="4946822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b="1" i="1" dirty="0" smtClean="0">
                <a:gradFill>
                  <a:gsLst>
                    <a:gs pos="0">
                      <a:schemeClr val="tx1"/>
                    </a:gs>
                    <a:gs pos="100000">
                      <a:srgbClr val="770D0D"/>
                    </a:gs>
                  </a:gsLst>
                  <a:lin ang="5400000" scaled="1"/>
                </a:gradFill>
                <a:latin typeface="Swiss 721 Roman" panose="020B0504020202020204" pitchFamily="34" charset="0"/>
              </a:rPr>
              <a:t>MY WAY</a:t>
            </a:r>
            <a:endParaRPr lang="en-US" sz="8800" b="1" i="1" dirty="0">
              <a:gradFill>
                <a:gsLst>
                  <a:gs pos="0">
                    <a:schemeClr val="tx1"/>
                  </a:gs>
                  <a:gs pos="100000">
                    <a:srgbClr val="770D0D"/>
                  </a:gs>
                </a:gsLst>
                <a:lin ang="5400000" scaled="1"/>
              </a:gradFill>
              <a:latin typeface="Swiss 721 Roman" panose="020B0504020202020204" pitchFamily="34" charset="0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469556" y="972065"/>
            <a:ext cx="8081319" cy="4901513"/>
          </a:xfrm>
          <a:prstGeom prst="roundRect">
            <a:avLst/>
          </a:prstGeom>
          <a:noFill/>
          <a:ln>
            <a:solidFill>
              <a:srgbClr val="8D792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2211859" y="4203128"/>
            <a:ext cx="471204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770D0D"/>
                </a:solidFill>
                <a:latin typeface="QuickType Condensed" panose="020B0506030403020203" pitchFamily="34" charset="0"/>
              </a:rPr>
              <a:t>Exodus 2:11-15</a:t>
            </a:r>
          </a:p>
          <a:p>
            <a:pPr algn="ctr"/>
            <a:r>
              <a:rPr lang="en-US" sz="4000" dirty="0" smtClean="0">
                <a:solidFill>
                  <a:srgbClr val="770D0D"/>
                </a:solidFill>
                <a:latin typeface="QuickType Condensed" panose="020B0506030403020203" pitchFamily="34" charset="0"/>
              </a:rPr>
              <a:t>Acts 7:20-29</a:t>
            </a:r>
            <a:endParaRPr lang="en-US" sz="4000" dirty="0">
              <a:solidFill>
                <a:srgbClr val="770D0D"/>
              </a:solidFill>
              <a:latin typeface="QuickType Condensed" panose="020B0506030403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2304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6519" y="131806"/>
            <a:ext cx="8830962" cy="2585323"/>
          </a:xfrm>
          <a:prstGeom prst="rect">
            <a:avLst/>
          </a:prstGeom>
          <a:solidFill>
            <a:srgbClr val="FFFFCC">
              <a:alpha val="44706"/>
            </a:srgb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5400" b="1" dirty="0" smtClean="0">
                <a:latin typeface="Swiss 721 Condensed" panose="02000506040000020004" pitchFamily="2" charset="0"/>
              </a:rPr>
              <a:t>ACTS 7:20-29</a:t>
            </a:r>
          </a:p>
          <a:p>
            <a:pPr algn="ctr"/>
            <a:r>
              <a:rPr lang="en-US" sz="5400" dirty="0" smtClean="0">
                <a:latin typeface="Swiss 721 Condensed" panose="02000506040000020004" pitchFamily="2" charset="0"/>
              </a:rPr>
              <a:t>28. </a:t>
            </a:r>
            <a:r>
              <a:rPr lang="en-US" sz="5400" dirty="0" smtClean="0">
                <a:solidFill>
                  <a:srgbClr val="770D0D"/>
                </a:solidFill>
                <a:latin typeface="Swiss 721 Condensed" panose="02000506040000020004" pitchFamily="2" charset="0"/>
              </a:rPr>
              <a:t>Do you want to kill me as you did the Egyptian yesterday?’</a:t>
            </a:r>
            <a:endParaRPr lang="en-US" sz="5400" dirty="0">
              <a:latin typeface="Swiss 721 Condensed" panose="0200050604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3879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6519" y="131806"/>
            <a:ext cx="8830962" cy="4247317"/>
          </a:xfrm>
          <a:prstGeom prst="rect">
            <a:avLst/>
          </a:prstGeom>
          <a:solidFill>
            <a:srgbClr val="FFFFCC">
              <a:alpha val="44706"/>
            </a:srgb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5400" b="1" dirty="0" smtClean="0">
                <a:latin typeface="Swiss 721 Condensed" panose="02000506040000020004" pitchFamily="2" charset="0"/>
              </a:rPr>
              <a:t>ACTS 7:20-29</a:t>
            </a:r>
          </a:p>
          <a:p>
            <a:pPr algn="ctr"/>
            <a:r>
              <a:rPr lang="en-US" sz="5400" dirty="0" smtClean="0">
                <a:latin typeface="Swiss 721 Condensed" panose="02000506040000020004" pitchFamily="2" charset="0"/>
              </a:rPr>
              <a:t>29. </a:t>
            </a:r>
            <a:r>
              <a:rPr lang="en-US" sz="5400" dirty="0" smtClean="0">
                <a:solidFill>
                  <a:srgbClr val="770D0D"/>
                </a:solidFill>
                <a:latin typeface="Swiss 721 Condensed" panose="02000506040000020004" pitchFamily="2" charset="0"/>
              </a:rPr>
              <a:t>Then, at this saying, Moses fled and became a dweller in the land of Midian, where he had two sons.</a:t>
            </a:r>
            <a:endParaRPr lang="en-US" sz="5400" dirty="0">
              <a:latin typeface="Swiss 721 Condensed" panose="0200050604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0280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34314" y="947351"/>
            <a:ext cx="7834183" cy="3970318"/>
          </a:xfrm>
          <a:prstGeom prst="rect">
            <a:avLst/>
          </a:prstGeom>
          <a:solidFill>
            <a:srgbClr val="FFFFCC">
              <a:alpha val="45000"/>
            </a:srgbClr>
          </a:solidFill>
        </p:spPr>
        <p:txBody>
          <a:bodyPr wrap="square" rtlCol="0">
            <a:spAutoFit/>
          </a:bodyPr>
          <a:lstStyle/>
          <a:p>
            <a:pPr algn="ctr"/>
            <a:endParaRPr lang="en-US" sz="6000" dirty="0" smtClean="0">
              <a:latin typeface="QuickType II Condensed" panose="020B0506030403020203" pitchFamily="34" charset="0"/>
            </a:endParaRPr>
          </a:p>
          <a:p>
            <a:pPr algn="ctr"/>
            <a:r>
              <a:rPr lang="en-US" sz="6600" dirty="0" smtClean="0">
                <a:latin typeface="Swiss 721 Condensed" panose="02000506040000020004" pitchFamily="2" charset="0"/>
              </a:rPr>
              <a:t>We get in trouble when we </a:t>
            </a:r>
            <a:r>
              <a:rPr lang="en-US" sz="6600" b="1" u="sng" dirty="0" smtClean="0">
                <a:solidFill>
                  <a:srgbClr val="770D0D"/>
                </a:solidFill>
                <a:latin typeface="Swiss 721 Condensed" panose="02000506040000020004" pitchFamily="2" charset="0"/>
              </a:rPr>
              <a:t>HELP</a:t>
            </a:r>
            <a:r>
              <a:rPr lang="en-US" sz="6600" dirty="0" smtClean="0">
                <a:solidFill>
                  <a:srgbClr val="770D0D"/>
                </a:solidFill>
                <a:latin typeface="Swiss 721 Condensed" panose="02000506040000020004" pitchFamily="2" charset="0"/>
              </a:rPr>
              <a:t> </a:t>
            </a:r>
            <a:r>
              <a:rPr lang="en-US" sz="6600" dirty="0" smtClean="0">
                <a:latin typeface="Swiss 721 Condensed" panose="02000506040000020004" pitchFamily="2" charset="0"/>
              </a:rPr>
              <a:t>God along.</a:t>
            </a:r>
          </a:p>
          <a:p>
            <a:pPr algn="ctr"/>
            <a:endParaRPr lang="en-US" sz="6000" dirty="0">
              <a:latin typeface="QuickType II Condensed" panose="020B0506030403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3691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34314" y="947351"/>
            <a:ext cx="7834183" cy="3970318"/>
          </a:xfrm>
          <a:prstGeom prst="rect">
            <a:avLst/>
          </a:prstGeom>
          <a:solidFill>
            <a:srgbClr val="FFFFCC">
              <a:alpha val="45000"/>
            </a:srgbClr>
          </a:solidFill>
        </p:spPr>
        <p:txBody>
          <a:bodyPr wrap="square" rtlCol="0">
            <a:spAutoFit/>
          </a:bodyPr>
          <a:lstStyle/>
          <a:p>
            <a:pPr algn="ctr"/>
            <a:endParaRPr lang="en-US" sz="6000" dirty="0" smtClean="0">
              <a:latin typeface="QuickType II Condensed" panose="020B0506030403020203" pitchFamily="34" charset="0"/>
            </a:endParaRPr>
          </a:p>
          <a:p>
            <a:pPr algn="ctr"/>
            <a:r>
              <a:rPr lang="en-US" sz="6600" dirty="0" smtClean="0">
                <a:latin typeface="Swiss 721 Condensed" panose="02000506040000020004" pitchFamily="2" charset="0"/>
              </a:rPr>
              <a:t>We must be energized by </a:t>
            </a:r>
            <a:r>
              <a:rPr lang="en-US" sz="6600" b="1" u="sng" dirty="0" smtClean="0">
                <a:solidFill>
                  <a:srgbClr val="770D0D"/>
                </a:solidFill>
                <a:latin typeface="Swiss 721 Condensed" panose="02000506040000020004" pitchFamily="2" charset="0"/>
              </a:rPr>
              <a:t>HOLY</a:t>
            </a:r>
            <a:r>
              <a:rPr lang="en-US" sz="6600" b="1" dirty="0" smtClean="0">
                <a:solidFill>
                  <a:srgbClr val="770D0D"/>
                </a:solidFill>
                <a:latin typeface="Swiss 721 Condensed" panose="02000506040000020004" pitchFamily="2" charset="0"/>
              </a:rPr>
              <a:t> </a:t>
            </a:r>
            <a:r>
              <a:rPr lang="en-US" sz="6600" b="1" u="sng" dirty="0" smtClean="0">
                <a:solidFill>
                  <a:srgbClr val="770D0D"/>
                </a:solidFill>
                <a:latin typeface="Swiss 721 Condensed" panose="02000506040000020004" pitchFamily="2" charset="0"/>
              </a:rPr>
              <a:t>SPIRIT</a:t>
            </a:r>
            <a:r>
              <a:rPr lang="en-US" sz="6600" dirty="0" smtClean="0">
                <a:latin typeface="Swiss 721 Condensed" panose="02000506040000020004" pitchFamily="2" charset="0"/>
              </a:rPr>
              <a:t>.</a:t>
            </a:r>
          </a:p>
          <a:p>
            <a:pPr algn="ctr"/>
            <a:endParaRPr lang="en-US" sz="6000" dirty="0">
              <a:latin typeface="QuickType II Condensed" panose="020B0506030403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8189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34314" y="947351"/>
            <a:ext cx="7834183" cy="4985980"/>
          </a:xfrm>
          <a:prstGeom prst="rect">
            <a:avLst/>
          </a:prstGeom>
          <a:solidFill>
            <a:srgbClr val="FFFFCC">
              <a:alpha val="45000"/>
            </a:srgbClr>
          </a:solidFill>
        </p:spPr>
        <p:txBody>
          <a:bodyPr wrap="square" rtlCol="0">
            <a:spAutoFit/>
          </a:bodyPr>
          <a:lstStyle/>
          <a:p>
            <a:pPr algn="ctr"/>
            <a:endParaRPr lang="en-US" sz="6000" dirty="0" smtClean="0">
              <a:latin typeface="QuickType II Condensed" panose="020B0506030403020203" pitchFamily="34" charset="0"/>
            </a:endParaRPr>
          </a:p>
          <a:p>
            <a:pPr algn="ctr"/>
            <a:r>
              <a:rPr lang="en-US" sz="6600" dirty="0" smtClean="0">
                <a:latin typeface="Swiss 721 Condensed" panose="02000506040000020004" pitchFamily="2" charset="0"/>
              </a:rPr>
              <a:t>We must be dedicated to </a:t>
            </a:r>
            <a:r>
              <a:rPr lang="en-US" sz="6600" b="1" u="sng" dirty="0" smtClean="0">
                <a:solidFill>
                  <a:srgbClr val="770D0D"/>
                </a:solidFill>
                <a:latin typeface="Swiss 721 Condensed" panose="02000506040000020004" pitchFamily="2" charset="0"/>
              </a:rPr>
              <a:t>GOD</a:t>
            </a:r>
            <a:r>
              <a:rPr lang="en-US" sz="6600" dirty="0" smtClean="0">
                <a:solidFill>
                  <a:srgbClr val="770D0D"/>
                </a:solidFill>
                <a:latin typeface="Swiss 721 Condensed" panose="02000506040000020004" pitchFamily="2" charset="0"/>
              </a:rPr>
              <a:t> </a:t>
            </a:r>
            <a:r>
              <a:rPr lang="en-US" sz="6600" dirty="0" smtClean="0">
                <a:latin typeface="Swiss 721 Condensed" panose="02000506040000020004" pitchFamily="2" charset="0"/>
              </a:rPr>
              <a:t>and not just </a:t>
            </a:r>
          </a:p>
          <a:p>
            <a:pPr algn="ctr"/>
            <a:r>
              <a:rPr lang="en-US" sz="6600" dirty="0" smtClean="0">
                <a:latin typeface="Swiss 721 Condensed" panose="02000506040000020004" pitchFamily="2" charset="0"/>
              </a:rPr>
              <a:t>His will.</a:t>
            </a:r>
          </a:p>
          <a:p>
            <a:pPr algn="ctr"/>
            <a:endParaRPr lang="en-US" sz="6000" dirty="0">
              <a:latin typeface="QuickType II Condensed" panose="020B0506030403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7527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34314" y="947351"/>
            <a:ext cx="7834183" cy="4985980"/>
          </a:xfrm>
          <a:prstGeom prst="rect">
            <a:avLst/>
          </a:prstGeom>
          <a:solidFill>
            <a:srgbClr val="FFFFCC">
              <a:alpha val="45000"/>
            </a:srgbClr>
          </a:solidFill>
        </p:spPr>
        <p:txBody>
          <a:bodyPr wrap="square" rtlCol="0">
            <a:spAutoFit/>
          </a:bodyPr>
          <a:lstStyle/>
          <a:p>
            <a:pPr algn="ctr"/>
            <a:endParaRPr lang="en-US" sz="6000" dirty="0" smtClean="0">
              <a:latin typeface="QuickType II Condensed" panose="020B0506030403020203" pitchFamily="34" charset="0"/>
            </a:endParaRPr>
          </a:p>
          <a:p>
            <a:pPr algn="ctr"/>
            <a:r>
              <a:rPr lang="en-US" sz="6600" dirty="0" smtClean="0">
                <a:latin typeface="Swiss 721 Condensed" panose="02000506040000020004" pitchFamily="2" charset="0"/>
              </a:rPr>
              <a:t>We must be careful </a:t>
            </a:r>
          </a:p>
          <a:p>
            <a:pPr algn="ctr"/>
            <a:r>
              <a:rPr lang="en-US" sz="6600" dirty="0" smtClean="0">
                <a:latin typeface="Swiss 721 Condensed" panose="02000506040000020004" pitchFamily="2" charset="0"/>
              </a:rPr>
              <a:t>to do God’s </a:t>
            </a:r>
            <a:r>
              <a:rPr lang="en-US" sz="6600" b="1" u="sng" dirty="0" smtClean="0">
                <a:solidFill>
                  <a:srgbClr val="770D0D"/>
                </a:solidFill>
                <a:latin typeface="Swiss 721 Condensed" panose="02000506040000020004" pitchFamily="2" charset="0"/>
              </a:rPr>
              <a:t>WILL</a:t>
            </a:r>
            <a:r>
              <a:rPr lang="en-US" sz="6600" dirty="0" smtClean="0">
                <a:solidFill>
                  <a:srgbClr val="770D0D"/>
                </a:solidFill>
                <a:latin typeface="Swiss 721 Condensed" panose="02000506040000020004" pitchFamily="2" charset="0"/>
              </a:rPr>
              <a:t> </a:t>
            </a:r>
          </a:p>
          <a:p>
            <a:pPr algn="ctr"/>
            <a:r>
              <a:rPr lang="en-US" sz="6600" dirty="0" smtClean="0">
                <a:latin typeface="Swiss 721 Condensed" panose="02000506040000020004" pitchFamily="2" charset="0"/>
              </a:rPr>
              <a:t>God’s </a:t>
            </a:r>
            <a:r>
              <a:rPr lang="en-US" sz="6600" b="1" u="sng" dirty="0" smtClean="0">
                <a:solidFill>
                  <a:srgbClr val="770D0D"/>
                </a:solidFill>
                <a:latin typeface="Swiss 721 Condensed" panose="02000506040000020004" pitchFamily="2" charset="0"/>
              </a:rPr>
              <a:t>WAY</a:t>
            </a:r>
            <a:r>
              <a:rPr lang="en-US" sz="6600" dirty="0" smtClean="0">
                <a:latin typeface="Swiss 721 Condensed" panose="02000506040000020004" pitchFamily="2" charset="0"/>
              </a:rPr>
              <a:t>.</a:t>
            </a:r>
          </a:p>
          <a:p>
            <a:pPr algn="ctr"/>
            <a:endParaRPr lang="en-US" sz="6000" dirty="0">
              <a:latin typeface="QuickType II Condensed" panose="020B0506030403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3930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64757" y="115330"/>
            <a:ext cx="8806248" cy="5724644"/>
          </a:xfrm>
          <a:prstGeom prst="rect">
            <a:avLst/>
          </a:prstGeom>
          <a:solidFill>
            <a:srgbClr val="FFFFCC">
              <a:alpha val="45000"/>
            </a:srgb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5400" b="1" dirty="0" smtClean="0">
                <a:latin typeface="Swiss 721 Condensed" panose="02000506040000020004" pitchFamily="2" charset="0"/>
              </a:rPr>
              <a:t>EXODUS 2:15</a:t>
            </a:r>
          </a:p>
          <a:p>
            <a:pPr algn="ctr"/>
            <a:r>
              <a:rPr lang="en-US" sz="5200" dirty="0" smtClean="0">
                <a:latin typeface="Swiss 721 Condensed" panose="02000506040000020004" pitchFamily="2" charset="0"/>
              </a:rPr>
              <a:t>15. </a:t>
            </a:r>
            <a:r>
              <a:rPr lang="en-US" sz="5200" dirty="0" smtClean="0">
                <a:solidFill>
                  <a:srgbClr val="770D0D"/>
                </a:solidFill>
                <a:latin typeface="Swiss 721 Condensed" panose="02000506040000020004" pitchFamily="2" charset="0"/>
              </a:rPr>
              <a:t>When Pharaoh heard of this matter, he sought to kill Moses. But Moses fled from the face of Pharaoh and dwelt in the land of Midian; and he sat down </a:t>
            </a:r>
          </a:p>
          <a:p>
            <a:pPr algn="ctr"/>
            <a:r>
              <a:rPr lang="en-US" sz="5200" dirty="0" smtClean="0">
                <a:solidFill>
                  <a:srgbClr val="770D0D"/>
                </a:solidFill>
                <a:latin typeface="Swiss 721 Condensed" panose="02000506040000020004" pitchFamily="2" charset="0"/>
              </a:rPr>
              <a:t>by a well.</a:t>
            </a:r>
            <a:endParaRPr lang="en-US" sz="5200" dirty="0">
              <a:latin typeface="Swiss 721 Condensed" panose="0200050604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1883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61565" y="190458"/>
            <a:ext cx="6146727" cy="64124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3148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132703" y="1556952"/>
            <a:ext cx="5791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b="1" dirty="0" smtClean="0">
                <a:latin typeface="Swiss 721 Roman" panose="020B0504020202020204" pitchFamily="34" charset="0"/>
              </a:rPr>
              <a:t>GOD’S WILL,</a:t>
            </a:r>
            <a:endParaRPr lang="en-US" sz="7200" b="1" dirty="0">
              <a:latin typeface="Swiss 721 Roman" panose="020B05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126260" y="2277762"/>
            <a:ext cx="4946822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b="1" i="1" dirty="0" smtClean="0">
                <a:gradFill>
                  <a:gsLst>
                    <a:gs pos="0">
                      <a:schemeClr val="tx1"/>
                    </a:gs>
                    <a:gs pos="100000">
                      <a:srgbClr val="770D0D"/>
                    </a:gs>
                  </a:gsLst>
                  <a:lin ang="5400000" scaled="1"/>
                </a:gradFill>
                <a:latin typeface="Swiss 721 Roman" panose="020B0504020202020204" pitchFamily="34" charset="0"/>
              </a:rPr>
              <a:t>MY WAY</a:t>
            </a:r>
            <a:endParaRPr lang="en-US" sz="8800" b="1" i="1" dirty="0">
              <a:gradFill>
                <a:gsLst>
                  <a:gs pos="0">
                    <a:schemeClr val="tx1"/>
                  </a:gs>
                  <a:gs pos="100000">
                    <a:srgbClr val="770D0D"/>
                  </a:gs>
                </a:gsLst>
                <a:lin ang="5400000" scaled="1"/>
              </a:gradFill>
              <a:latin typeface="Swiss 721 Roman" panose="020B0504020202020204" pitchFamily="34" charset="0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469556" y="972065"/>
            <a:ext cx="8081319" cy="4901513"/>
          </a:xfrm>
          <a:prstGeom prst="roundRect">
            <a:avLst/>
          </a:prstGeom>
          <a:noFill/>
          <a:ln>
            <a:solidFill>
              <a:srgbClr val="8D792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2211859" y="4203128"/>
            <a:ext cx="471204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770D0D"/>
                </a:solidFill>
                <a:latin typeface="QuickType Condensed" panose="020B0506030403020203" pitchFamily="34" charset="0"/>
              </a:rPr>
              <a:t>Exodus 2:11-15</a:t>
            </a:r>
          </a:p>
          <a:p>
            <a:pPr algn="ctr"/>
            <a:r>
              <a:rPr lang="en-US" sz="4000" dirty="0" smtClean="0">
                <a:solidFill>
                  <a:srgbClr val="770D0D"/>
                </a:solidFill>
                <a:latin typeface="QuickType Condensed" panose="020B0506030403020203" pitchFamily="34" charset="0"/>
              </a:rPr>
              <a:t>Acts 7:20-29</a:t>
            </a:r>
            <a:endParaRPr lang="en-US" sz="4000" dirty="0">
              <a:solidFill>
                <a:srgbClr val="770D0D"/>
              </a:solidFill>
              <a:latin typeface="QuickType Condensed" panose="020B0506030403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6099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21263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6519" y="131806"/>
            <a:ext cx="8830962" cy="4247317"/>
          </a:xfrm>
          <a:prstGeom prst="rect">
            <a:avLst/>
          </a:prstGeom>
          <a:solidFill>
            <a:srgbClr val="FFFFCC">
              <a:alpha val="44706"/>
            </a:srgb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5400" b="1" dirty="0" smtClean="0">
                <a:latin typeface="Swiss 721 Condensed" panose="02000506040000020004" pitchFamily="2" charset="0"/>
              </a:rPr>
              <a:t>ACTS 7:20-29</a:t>
            </a:r>
          </a:p>
          <a:p>
            <a:pPr algn="ctr"/>
            <a:r>
              <a:rPr lang="en-US" sz="5400" dirty="0" smtClean="0">
                <a:latin typeface="Swiss 721 Condensed" panose="02000506040000020004" pitchFamily="2" charset="0"/>
              </a:rPr>
              <a:t>20. </a:t>
            </a:r>
            <a:r>
              <a:rPr lang="en-US" sz="5400" dirty="0" smtClean="0">
                <a:solidFill>
                  <a:srgbClr val="770D0D"/>
                </a:solidFill>
                <a:latin typeface="Swiss 721 Condensed" panose="02000506040000020004" pitchFamily="2" charset="0"/>
              </a:rPr>
              <a:t>At this time Moses was born, and was well pleasing to God; and he was brought up in his father’s house for three months.</a:t>
            </a:r>
            <a:endParaRPr lang="en-US" sz="5400" dirty="0">
              <a:latin typeface="Swiss 721 Condensed" panose="0200050604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6124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6519" y="131806"/>
            <a:ext cx="8830962" cy="4247317"/>
          </a:xfrm>
          <a:prstGeom prst="rect">
            <a:avLst/>
          </a:prstGeom>
          <a:solidFill>
            <a:srgbClr val="FFFFCC">
              <a:alpha val="44706"/>
            </a:srgb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5400" b="1" dirty="0" smtClean="0">
                <a:latin typeface="Swiss 721 Condensed" panose="02000506040000020004" pitchFamily="2" charset="0"/>
              </a:rPr>
              <a:t>ACTS 7:20-29</a:t>
            </a:r>
          </a:p>
          <a:p>
            <a:pPr algn="ctr"/>
            <a:r>
              <a:rPr lang="en-US" sz="5400" dirty="0" smtClean="0">
                <a:latin typeface="Swiss 721 Condensed" panose="02000506040000020004" pitchFamily="2" charset="0"/>
              </a:rPr>
              <a:t>21. </a:t>
            </a:r>
            <a:r>
              <a:rPr lang="en-US" sz="5400" dirty="0" smtClean="0">
                <a:solidFill>
                  <a:srgbClr val="770D0D"/>
                </a:solidFill>
                <a:latin typeface="Swiss 721 Condensed" panose="02000506040000020004" pitchFamily="2" charset="0"/>
              </a:rPr>
              <a:t>But when he was set out, Pharaoh’s daughter took him away and brought him up as her own son.</a:t>
            </a:r>
            <a:endParaRPr lang="en-US" sz="5400" dirty="0">
              <a:latin typeface="Swiss 721 Condensed" panose="0200050604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1981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6519" y="131806"/>
            <a:ext cx="8830962" cy="4247317"/>
          </a:xfrm>
          <a:prstGeom prst="rect">
            <a:avLst/>
          </a:prstGeom>
          <a:solidFill>
            <a:srgbClr val="FFFFCC">
              <a:alpha val="44706"/>
            </a:srgb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5400" b="1" dirty="0" smtClean="0">
                <a:latin typeface="Swiss 721 Condensed" panose="02000506040000020004" pitchFamily="2" charset="0"/>
              </a:rPr>
              <a:t>ACTS 7:20-29</a:t>
            </a:r>
          </a:p>
          <a:p>
            <a:pPr algn="ctr"/>
            <a:r>
              <a:rPr lang="en-US" sz="5400" dirty="0" smtClean="0">
                <a:latin typeface="Swiss 721 Condensed" panose="02000506040000020004" pitchFamily="2" charset="0"/>
              </a:rPr>
              <a:t>22. </a:t>
            </a:r>
            <a:r>
              <a:rPr lang="en-US" sz="5400" dirty="0" smtClean="0">
                <a:solidFill>
                  <a:srgbClr val="770D0D"/>
                </a:solidFill>
                <a:latin typeface="Swiss 721 Condensed" panose="02000506040000020004" pitchFamily="2" charset="0"/>
              </a:rPr>
              <a:t>And Moses was learned in all the wisdom of the Egyptians, and was mighty in words and deeds.</a:t>
            </a:r>
            <a:endParaRPr lang="en-US" sz="5400" dirty="0">
              <a:latin typeface="Swiss 721 Condensed" panose="0200050604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4932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6519" y="131806"/>
            <a:ext cx="8830962" cy="4247317"/>
          </a:xfrm>
          <a:prstGeom prst="rect">
            <a:avLst/>
          </a:prstGeom>
          <a:solidFill>
            <a:srgbClr val="FFFFCC">
              <a:alpha val="44706"/>
            </a:srgb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5400" b="1" dirty="0" smtClean="0">
                <a:latin typeface="Swiss 721 Condensed" panose="02000506040000020004" pitchFamily="2" charset="0"/>
              </a:rPr>
              <a:t>ACTS 7:20-29</a:t>
            </a:r>
          </a:p>
          <a:p>
            <a:pPr algn="ctr"/>
            <a:r>
              <a:rPr lang="en-US" sz="5400" dirty="0" smtClean="0">
                <a:latin typeface="Swiss 721 Condensed" panose="02000506040000020004" pitchFamily="2" charset="0"/>
              </a:rPr>
              <a:t>23. </a:t>
            </a:r>
            <a:r>
              <a:rPr lang="en-US" sz="5400" dirty="0" smtClean="0">
                <a:solidFill>
                  <a:srgbClr val="770D0D"/>
                </a:solidFill>
                <a:latin typeface="Swiss 721 Condensed" panose="02000506040000020004" pitchFamily="2" charset="0"/>
              </a:rPr>
              <a:t>“Now when he was forty years old, it came into his heart to visit his brethren, the children of Israel.</a:t>
            </a:r>
            <a:endParaRPr lang="en-US" sz="5400" dirty="0">
              <a:latin typeface="Swiss 721 Condensed" panose="0200050604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6286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6519" y="131806"/>
            <a:ext cx="8830962" cy="5078313"/>
          </a:xfrm>
          <a:prstGeom prst="rect">
            <a:avLst/>
          </a:prstGeom>
          <a:solidFill>
            <a:srgbClr val="FFFFCC">
              <a:alpha val="44706"/>
            </a:srgb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5400" b="1" dirty="0" smtClean="0">
                <a:latin typeface="Swiss 721 Condensed" panose="02000506040000020004" pitchFamily="2" charset="0"/>
              </a:rPr>
              <a:t>ACTS 7:20-29</a:t>
            </a:r>
          </a:p>
          <a:p>
            <a:pPr algn="ctr"/>
            <a:r>
              <a:rPr lang="en-US" sz="5400" dirty="0" smtClean="0">
                <a:latin typeface="Swiss 721 Condensed" panose="02000506040000020004" pitchFamily="2" charset="0"/>
              </a:rPr>
              <a:t>24. </a:t>
            </a:r>
            <a:r>
              <a:rPr lang="en-US" sz="5400" dirty="0" smtClean="0">
                <a:solidFill>
                  <a:srgbClr val="770D0D"/>
                </a:solidFill>
                <a:latin typeface="Swiss 721 Condensed" panose="02000506040000020004" pitchFamily="2" charset="0"/>
              </a:rPr>
              <a:t>And seeing one of them suffer wrong, he defended and avenged him who was oppressed, and struck down the Egyptian.</a:t>
            </a:r>
            <a:endParaRPr lang="en-US" sz="5400" dirty="0">
              <a:latin typeface="Swiss 721 Condensed" panose="0200050604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5697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6519" y="131806"/>
            <a:ext cx="8830962" cy="5078313"/>
          </a:xfrm>
          <a:prstGeom prst="rect">
            <a:avLst/>
          </a:prstGeom>
          <a:solidFill>
            <a:srgbClr val="FFFFCC">
              <a:alpha val="44706"/>
            </a:srgb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5400" b="1" dirty="0" smtClean="0">
                <a:latin typeface="Swiss 721 Condensed" panose="02000506040000020004" pitchFamily="2" charset="0"/>
              </a:rPr>
              <a:t>ACTS 7:20-29</a:t>
            </a:r>
          </a:p>
          <a:p>
            <a:pPr algn="ctr"/>
            <a:r>
              <a:rPr lang="en-US" sz="5400" dirty="0" smtClean="0">
                <a:latin typeface="Swiss 721 Condensed" panose="02000506040000020004" pitchFamily="2" charset="0"/>
              </a:rPr>
              <a:t>25. </a:t>
            </a:r>
            <a:r>
              <a:rPr lang="en-US" sz="5400" dirty="0" smtClean="0">
                <a:solidFill>
                  <a:srgbClr val="770D0D"/>
                </a:solidFill>
                <a:latin typeface="Swiss 721 Condensed" panose="02000506040000020004" pitchFamily="2" charset="0"/>
              </a:rPr>
              <a:t>For he supposed that his brethren would have understood that God would deliver them by his hand, but they did not understand.</a:t>
            </a:r>
            <a:endParaRPr lang="en-US" sz="5400" dirty="0">
              <a:latin typeface="Swiss 721 Condensed" panose="0200050604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7736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6519" y="131806"/>
            <a:ext cx="8830962" cy="5909310"/>
          </a:xfrm>
          <a:prstGeom prst="rect">
            <a:avLst/>
          </a:prstGeom>
          <a:solidFill>
            <a:srgbClr val="FFFFCC">
              <a:alpha val="44706"/>
            </a:srgb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5400" b="1" dirty="0" smtClean="0">
                <a:latin typeface="Swiss 721 Condensed" panose="02000506040000020004" pitchFamily="2" charset="0"/>
              </a:rPr>
              <a:t>ACTS 7:20-29</a:t>
            </a:r>
          </a:p>
          <a:p>
            <a:pPr algn="ctr"/>
            <a:r>
              <a:rPr lang="en-US" sz="5400" dirty="0" smtClean="0">
                <a:latin typeface="Swiss 721 Condensed" panose="02000506040000020004" pitchFamily="2" charset="0"/>
              </a:rPr>
              <a:t>26. </a:t>
            </a:r>
            <a:r>
              <a:rPr lang="en-US" sz="5400" dirty="0" smtClean="0">
                <a:solidFill>
                  <a:srgbClr val="770D0D"/>
                </a:solidFill>
                <a:latin typeface="Swiss 721 Condensed" panose="02000506040000020004" pitchFamily="2" charset="0"/>
              </a:rPr>
              <a:t>And the next day he appeared to two of them as they were fighting, and tried to reconcile them, saying, ‘Men, you are brethren; why do you wrong one another?’</a:t>
            </a:r>
            <a:endParaRPr lang="en-US" sz="5400" dirty="0">
              <a:latin typeface="Swiss 721 Condensed" panose="0200050604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0030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6519" y="131806"/>
            <a:ext cx="8830962" cy="4247317"/>
          </a:xfrm>
          <a:prstGeom prst="rect">
            <a:avLst/>
          </a:prstGeom>
          <a:solidFill>
            <a:srgbClr val="FFFFCC">
              <a:alpha val="44706"/>
            </a:srgb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5400" b="1" dirty="0" smtClean="0">
                <a:latin typeface="Swiss 721 Condensed" panose="02000506040000020004" pitchFamily="2" charset="0"/>
              </a:rPr>
              <a:t>ACTS 7:20-29</a:t>
            </a:r>
          </a:p>
          <a:p>
            <a:pPr algn="ctr"/>
            <a:r>
              <a:rPr lang="en-US" sz="5400" dirty="0" smtClean="0">
                <a:latin typeface="Swiss 721 Condensed" panose="02000506040000020004" pitchFamily="2" charset="0"/>
              </a:rPr>
              <a:t>27. </a:t>
            </a:r>
            <a:r>
              <a:rPr lang="en-US" sz="5400" dirty="0" smtClean="0">
                <a:solidFill>
                  <a:srgbClr val="770D0D"/>
                </a:solidFill>
                <a:latin typeface="Swiss 721 Condensed" panose="02000506040000020004" pitchFamily="2" charset="0"/>
              </a:rPr>
              <a:t>But he who did his neighbor wrong pushed him away, saying, ‘Who made you a ruler and a judge over us?</a:t>
            </a:r>
            <a:endParaRPr lang="en-US" sz="5400" dirty="0">
              <a:latin typeface="Swiss 721 Condensed" panose="0200050604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9724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103</TotalTime>
  <Words>378</Words>
  <Application>Microsoft Office PowerPoint</Application>
  <PresentationFormat>On-screen Show (4:3)</PresentationFormat>
  <Paragraphs>42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7" baseType="lpstr">
      <vt:lpstr>Arial</vt:lpstr>
      <vt:lpstr>Calibri</vt:lpstr>
      <vt:lpstr>Calibri Light</vt:lpstr>
      <vt:lpstr>QuickType Condensed</vt:lpstr>
      <vt:lpstr>QuickType II Condensed</vt:lpstr>
      <vt:lpstr>Swiss 721 Condensed</vt:lpstr>
      <vt:lpstr>Swiss 721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Heather Seifert</dc:creator>
  <cp:lastModifiedBy>Heather Seifert</cp:lastModifiedBy>
  <cp:revision>13</cp:revision>
  <dcterms:created xsi:type="dcterms:W3CDTF">2017-04-20T14:05:43Z</dcterms:created>
  <dcterms:modified xsi:type="dcterms:W3CDTF">2017-04-27T17:51:40Z</dcterms:modified>
</cp:coreProperties>
</file>