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7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F32F0-5173-4725-8A11-E737F0622F39}" type="datetimeFigureOut">
              <a:rPr lang="en-US" smtClean="0"/>
              <a:t>5/19/2017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B4D91-E5D6-45D5-9AA4-48E742EFD8AC}" type="slidenum">
              <a:rPr lang="en-US" smtClean="0"/>
              <a:t>‹#›</a:t>
            </a:fld>
            <a:endParaRPr lang="en-US"/>
          </a:p>
        </p:txBody>
      </p:sp>
    </p:spTree>
    <p:extLst>
      <p:ext uri="{BB962C8B-B14F-4D97-AF65-F5344CB8AC3E}">
        <p14:creationId xmlns:p14="http://schemas.microsoft.com/office/powerpoint/2010/main" val="1769237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a:t>
            </a:fld>
            <a:endParaRPr lang="en-US"/>
          </a:p>
        </p:txBody>
      </p:sp>
    </p:spTree>
    <p:extLst>
      <p:ext uri="{BB962C8B-B14F-4D97-AF65-F5344CB8AC3E}">
        <p14:creationId xmlns:p14="http://schemas.microsoft.com/office/powerpoint/2010/main" val="3036676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11</a:t>
            </a:fld>
            <a:endParaRPr lang="en-US"/>
          </a:p>
        </p:txBody>
      </p:sp>
    </p:spTree>
    <p:extLst>
      <p:ext uri="{BB962C8B-B14F-4D97-AF65-F5344CB8AC3E}">
        <p14:creationId xmlns:p14="http://schemas.microsoft.com/office/powerpoint/2010/main" val="37553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13</a:t>
            </a:fld>
            <a:endParaRPr lang="en-US"/>
          </a:p>
        </p:txBody>
      </p:sp>
    </p:spTree>
    <p:extLst>
      <p:ext uri="{BB962C8B-B14F-4D97-AF65-F5344CB8AC3E}">
        <p14:creationId xmlns:p14="http://schemas.microsoft.com/office/powerpoint/2010/main" val="3257658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14</a:t>
            </a:fld>
            <a:endParaRPr lang="en-US"/>
          </a:p>
        </p:txBody>
      </p:sp>
    </p:spTree>
    <p:extLst>
      <p:ext uri="{BB962C8B-B14F-4D97-AF65-F5344CB8AC3E}">
        <p14:creationId xmlns:p14="http://schemas.microsoft.com/office/powerpoint/2010/main" val="3031462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15</a:t>
            </a:fld>
            <a:endParaRPr lang="en-US"/>
          </a:p>
        </p:txBody>
      </p:sp>
    </p:spTree>
    <p:extLst>
      <p:ext uri="{BB962C8B-B14F-4D97-AF65-F5344CB8AC3E}">
        <p14:creationId xmlns:p14="http://schemas.microsoft.com/office/powerpoint/2010/main" val="890918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17</a:t>
            </a:fld>
            <a:endParaRPr lang="en-US"/>
          </a:p>
        </p:txBody>
      </p:sp>
    </p:spTree>
    <p:extLst>
      <p:ext uri="{BB962C8B-B14F-4D97-AF65-F5344CB8AC3E}">
        <p14:creationId xmlns:p14="http://schemas.microsoft.com/office/powerpoint/2010/main" val="1725434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18</a:t>
            </a:fld>
            <a:endParaRPr lang="en-US"/>
          </a:p>
        </p:txBody>
      </p:sp>
    </p:spTree>
    <p:extLst>
      <p:ext uri="{BB962C8B-B14F-4D97-AF65-F5344CB8AC3E}">
        <p14:creationId xmlns:p14="http://schemas.microsoft.com/office/powerpoint/2010/main" val="286761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19</a:t>
            </a:fld>
            <a:endParaRPr lang="en-US"/>
          </a:p>
        </p:txBody>
      </p:sp>
    </p:spTree>
    <p:extLst>
      <p:ext uri="{BB962C8B-B14F-4D97-AF65-F5344CB8AC3E}">
        <p14:creationId xmlns:p14="http://schemas.microsoft.com/office/powerpoint/2010/main" val="2952024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20</a:t>
            </a:fld>
            <a:endParaRPr lang="en-US"/>
          </a:p>
        </p:txBody>
      </p:sp>
    </p:spTree>
    <p:extLst>
      <p:ext uri="{BB962C8B-B14F-4D97-AF65-F5344CB8AC3E}">
        <p14:creationId xmlns:p14="http://schemas.microsoft.com/office/powerpoint/2010/main" val="3733526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21</a:t>
            </a:fld>
            <a:endParaRPr lang="en-US"/>
          </a:p>
        </p:txBody>
      </p:sp>
    </p:spTree>
    <p:extLst>
      <p:ext uri="{BB962C8B-B14F-4D97-AF65-F5344CB8AC3E}">
        <p14:creationId xmlns:p14="http://schemas.microsoft.com/office/powerpoint/2010/main" val="3814370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22</a:t>
            </a:fld>
            <a:endParaRPr lang="en-US"/>
          </a:p>
        </p:txBody>
      </p:sp>
    </p:spTree>
    <p:extLst>
      <p:ext uri="{BB962C8B-B14F-4D97-AF65-F5344CB8AC3E}">
        <p14:creationId xmlns:p14="http://schemas.microsoft.com/office/powerpoint/2010/main" val="280688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a:t>
            </a:fld>
            <a:endParaRPr lang="en-US"/>
          </a:p>
        </p:txBody>
      </p:sp>
    </p:spTree>
    <p:extLst>
      <p:ext uri="{BB962C8B-B14F-4D97-AF65-F5344CB8AC3E}">
        <p14:creationId xmlns:p14="http://schemas.microsoft.com/office/powerpoint/2010/main" val="284942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23</a:t>
            </a:fld>
            <a:endParaRPr lang="en-US"/>
          </a:p>
        </p:txBody>
      </p:sp>
    </p:spTree>
    <p:extLst>
      <p:ext uri="{BB962C8B-B14F-4D97-AF65-F5344CB8AC3E}">
        <p14:creationId xmlns:p14="http://schemas.microsoft.com/office/powerpoint/2010/main" val="1729389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24</a:t>
            </a:fld>
            <a:endParaRPr lang="en-US"/>
          </a:p>
        </p:txBody>
      </p:sp>
    </p:spTree>
    <p:extLst>
      <p:ext uri="{BB962C8B-B14F-4D97-AF65-F5344CB8AC3E}">
        <p14:creationId xmlns:p14="http://schemas.microsoft.com/office/powerpoint/2010/main" val="285366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25</a:t>
            </a:fld>
            <a:endParaRPr lang="en-US"/>
          </a:p>
        </p:txBody>
      </p:sp>
    </p:spTree>
    <p:extLst>
      <p:ext uri="{BB962C8B-B14F-4D97-AF65-F5344CB8AC3E}">
        <p14:creationId xmlns:p14="http://schemas.microsoft.com/office/powerpoint/2010/main" val="2607230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26</a:t>
            </a:fld>
            <a:endParaRPr lang="en-US"/>
          </a:p>
        </p:txBody>
      </p:sp>
    </p:spTree>
    <p:extLst>
      <p:ext uri="{BB962C8B-B14F-4D97-AF65-F5344CB8AC3E}">
        <p14:creationId xmlns:p14="http://schemas.microsoft.com/office/powerpoint/2010/main" val="4048517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28</a:t>
            </a:fld>
            <a:endParaRPr lang="en-US"/>
          </a:p>
        </p:txBody>
      </p:sp>
    </p:spTree>
    <p:extLst>
      <p:ext uri="{BB962C8B-B14F-4D97-AF65-F5344CB8AC3E}">
        <p14:creationId xmlns:p14="http://schemas.microsoft.com/office/powerpoint/2010/main" val="1447088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29</a:t>
            </a:fld>
            <a:endParaRPr lang="en-US"/>
          </a:p>
        </p:txBody>
      </p:sp>
    </p:spTree>
    <p:extLst>
      <p:ext uri="{BB962C8B-B14F-4D97-AF65-F5344CB8AC3E}">
        <p14:creationId xmlns:p14="http://schemas.microsoft.com/office/powerpoint/2010/main" val="971623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30</a:t>
            </a:fld>
            <a:endParaRPr lang="en-US"/>
          </a:p>
        </p:txBody>
      </p:sp>
    </p:spTree>
    <p:extLst>
      <p:ext uri="{BB962C8B-B14F-4D97-AF65-F5344CB8AC3E}">
        <p14:creationId xmlns:p14="http://schemas.microsoft.com/office/powerpoint/2010/main" val="2265318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31</a:t>
            </a:fld>
            <a:endParaRPr lang="en-US"/>
          </a:p>
        </p:txBody>
      </p:sp>
    </p:spTree>
    <p:extLst>
      <p:ext uri="{BB962C8B-B14F-4D97-AF65-F5344CB8AC3E}">
        <p14:creationId xmlns:p14="http://schemas.microsoft.com/office/powerpoint/2010/main" val="1717975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32</a:t>
            </a:fld>
            <a:endParaRPr lang="en-US"/>
          </a:p>
        </p:txBody>
      </p:sp>
    </p:spTree>
    <p:extLst>
      <p:ext uri="{BB962C8B-B14F-4D97-AF65-F5344CB8AC3E}">
        <p14:creationId xmlns:p14="http://schemas.microsoft.com/office/powerpoint/2010/main" val="9436892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33</a:t>
            </a:fld>
            <a:endParaRPr lang="en-US"/>
          </a:p>
        </p:txBody>
      </p:sp>
    </p:spTree>
    <p:extLst>
      <p:ext uri="{BB962C8B-B14F-4D97-AF65-F5344CB8AC3E}">
        <p14:creationId xmlns:p14="http://schemas.microsoft.com/office/powerpoint/2010/main" val="1299456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4</a:t>
            </a:fld>
            <a:endParaRPr lang="en-US"/>
          </a:p>
        </p:txBody>
      </p:sp>
    </p:spTree>
    <p:extLst>
      <p:ext uri="{BB962C8B-B14F-4D97-AF65-F5344CB8AC3E}">
        <p14:creationId xmlns:p14="http://schemas.microsoft.com/office/powerpoint/2010/main" val="2227413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34</a:t>
            </a:fld>
            <a:endParaRPr lang="en-US"/>
          </a:p>
        </p:txBody>
      </p:sp>
    </p:spTree>
    <p:extLst>
      <p:ext uri="{BB962C8B-B14F-4D97-AF65-F5344CB8AC3E}">
        <p14:creationId xmlns:p14="http://schemas.microsoft.com/office/powerpoint/2010/main" val="26881946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35</a:t>
            </a:fld>
            <a:endParaRPr lang="en-US"/>
          </a:p>
        </p:txBody>
      </p:sp>
    </p:spTree>
    <p:extLst>
      <p:ext uri="{BB962C8B-B14F-4D97-AF65-F5344CB8AC3E}">
        <p14:creationId xmlns:p14="http://schemas.microsoft.com/office/powerpoint/2010/main" val="9620136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36</a:t>
            </a:fld>
            <a:endParaRPr lang="en-US"/>
          </a:p>
        </p:txBody>
      </p:sp>
    </p:spTree>
    <p:extLst>
      <p:ext uri="{BB962C8B-B14F-4D97-AF65-F5344CB8AC3E}">
        <p14:creationId xmlns:p14="http://schemas.microsoft.com/office/powerpoint/2010/main" val="160853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37</a:t>
            </a:fld>
            <a:endParaRPr lang="en-US"/>
          </a:p>
        </p:txBody>
      </p:sp>
    </p:spTree>
    <p:extLst>
      <p:ext uri="{BB962C8B-B14F-4D97-AF65-F5344CB8AC3E}">
        <p14:creationId xmlns:p14="http://schemas.microsoft.com/office/powerpoint/2010/main" val="27621001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38</a:t>
            </a:fld>
            <a:endParaRPr lang="en-US"/>
          </a:p>
        </p:txBody>
      </p:sp>
    </p:spTree>
    <p:extLst>
      <p:ext uri="{BB962C8B-B14F-4D97-AF65-F5344CB8AC3E}">
        <p14:creationId xmlns:p14="http://schemas.microsoft.com/office/powerpoint/2010/main" val="37834192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39</a:t>
            </a:fld>
            <a:endParaRPr lang="en-US"/>
          </a:p>
        </p:txBody>
      </p:sp>
    </p:spTree>
    <p:extLst>
      <p:ext uri="{BB962C8B-B14F-4D97-AF65-F5344CB8AC3E}">
        <p14:creationId xmlns:p14="http://schemas.microsoft.com/office/powerpoint/2010/main" val="31832611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42</a:t>
            </a:fld>
            <a:endParaRPr lang="en-US"/>
          </a:p>
        </p:txBody>
      </p:sp>
    </p:spTree>
    <p:extLst>
      <p:ext uri="{BB962C8B-B14F-4D97-AF65-F5344CB8AC3E}">
        <p14:creationId xmlns:p14="http://schemas.microsoft.com/office/powerpoint/2010/main" val="1249093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5</a:t>
            </a:fld>
            <a:endParaRPr lang="en-US"/>
          </a:p>
        </p:txBody>
      </p:sp>
    </p:spTree>
    <p:extLst>
      <p:ext uri="{BB962C8B-B14F-4D97-AF65-F5344CB8AC3E}">
        <p14:creationId xmlns:p14="http://schemas.microsoft.com/office/powerpoint/2010/main" val="2123354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6</a:t>
            </a:fld>
            <a:endParaRPr lang="en-US"/>
          </a:p>
        </p:txBody>
      </p:sp>
    </p:spTree>
    <p:extLst>
      <p:ext uri="{BB962C8B-B14F-4D97-AF65-F5344CB8AC3E}">
        <p14:creationId xmlns:p14="http://schemas.microsoft.com/office/powerpoint/2010/main" val="292014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7</a:t>
            </a:fld>
            <a:endParaRPr lang="en-US"/>
          </a:p>
        </p:txBody>
      </p:sp>
    </p:spTree>
    <p:extLst>
      <p:ext uri="{BB962C8B-B14F-4D97-AF65-F5344CB8AC3E}">
        <p14:creationId xmlns:p14="http://schemas.microsoft.com/office/powerpoint/2010/main" val="96853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8</a:t>
            </a:fld>
            <a:endParaRPr lang="en-US"/>
          </a:p>
        </p:txBody>
      </p:sp>
    </p:spTree>
    <p:extLst>
      <p:ext uri="{BB962C8B-B14F-4D97-AF65-F5344CB8AC3E}">
        <p14:creationId xmlns:p14="http://schemas.microsoft.com/office/powerpoint/2010/main" val="166252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9</a:t>
            </a:fld>
            <a:endParaRPr lang="en-US"/>
          </a:p>
        </p:txBody>
      </p:sp>
    </p:spTree>
    <p:extLst>
      <p:ext uri="{BB962C8B-B14F-4D97-AF65-F5344CB8AC3E}">
        <p14:creationId xmlns:p14="http://schemas.microsoft.com/office/powerpoint/2010/main" val="39006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B4D91-E5D6-45D5-9AA4-48E742EFD8AC}" type="slidenum">
              <a:rPr lang="en-US" smtClean="0"/>
              <a:t>10</a:t>
            </a:fld>
            <a:endParaRPr lang="en-US"/>
          </a:p>
        </p:txBody>
      </p:sp>
    </p:spTree>
    <p:extLst>
      <p:ext uri="{BB962C8B-B14F-4D97-AF65-F5344CB8AC3E}">
        <p14:creationId xmlns:p14="http://schemas.microsoft.com/office/powerpoint/2010/main" val="2141933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88A8F0-7FE0-4566-AAD9-E814802E78AD}"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5846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8A8F0-7FE0-4566-AAD9-E814802E78AD}"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159047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8A8F0-7FE0-4566-AAD9-E814802E78AD}"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238642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8A8F0-7FE0-4566-AAD9-E814802E78AD}"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397118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8A8F0-7FE0-4566-AAD9-E814802E78AD}"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69848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88A8F0-7FE0-4566-AAD9-E814802E78AD}"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73818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88A8F0-7FE0-4566-AAD9-E814802E78AD}"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70580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88A8F0-7FE0-4566-AAD9-E814802E78AD}"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1340074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8A8F0-7FE0-4566-AAD9-E814802E78AD}"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89603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8A8F0-7FE0-4566-AAD9-E814802E78AD}"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216999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8A8F0-7FE0-4566-AAD9-E814802E78AD}"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3A3F8-59B8-48FE-A0EE-4B46D00DF29C}" type="slidenum">
              <a:rPr lang="en-US" smtClean="0"/>
              <a:t>‹#›</a:t>
            </a:fld>
            <a:endParaRPr lang="en-US"/>
          </a:p>
        </p:txBody>
      </p:sp>
    </p:spTree>
    <p:extLst>
      <p:ext uri="{BB962C8B-B14F-4D97-AF65-F5344CB8AC3E}">
        <p14:creationId xmlns:p14="http://schemas.microsoft.com/office/powerpoint/2010/main" val="113058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8A8F0-7FE0-4566-AAD9-E814802E78AD}" type="datetimeFigureOut">
              <a:rPr lang="en-US" smtClean="0"/>
              <a:t>5/19/2017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3A3F8-59B8-48FE-A0EE-4B46D00DF29C}" type="slidenum">
              <a:rPr lang="en-US" smtClean="0"/>
              <a:t>‹#›</a:t>
            </a:fld>
            <a:endParaRPr lang="en-US"/>
          </a:p>
        </p:txBody>
      </p:sp>
    </p:spTree>
    <p:extLst>
      <p:ext uri="{BB962C8B-B14F-4D97-AF65-F5344CB8AC3E}">
        <p14:creationId xmlns:p14="http://schemas.microsoft.com/office/powerpoint/2010/main" val="1424021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90831" y="331794"/>
            <a:ext cx="5642918" cy="1446550"/>
          </a:xfrm>
          <a:prstGeom prst="rect">
            <a:avLst/>
          </a:prstGeom>
          <a:noFill/>
        </p:spPr>
        <p:txBody>
          <a:bodyPr wrap="square" rtlCol="0">
            <a:spAutoFit/>
          </a:bodyPr>
          <a:lstStyle/>
          <a:p>
            <a:r>
              <a:rPr lang="en-US" sz="8800" dirty="0" smtClean="0">
                <a:solidFill>
                  <a:schemeClr val="bg1"/>
                </a:solidFill>
                <a:latin typeface="Californian FB" panose="0207040306080B030204" pitchFamily="18" charset="0"/>
              </a:rPr>
              <a:t>Availability</a:t>
            </a:r>
            <a:endParaRPr lang="en-US" sz="8800" dirty="0">
              <a:solidFill>
                <a:schemeClr val="bg1"/>
              </a:solidFill>
              <a:latin typeface="Californian FB" panose="0207040306080B030204" pitchFamily="18" charset="0"/>
            </a:endParaRPr>
          </a:p>
        </p:txBody>
      </p:sp>
      <p:sp>
        <p:nvSpPr>
          <p:cNvPr id="4" name="TextBox 3"/>
          <p:cNvSpPr txBox="1"/>
          <p:nvPr/>
        </p:nvSpPr>
        <p:spPr>
          <a:xfrm>
            <a:off x="2139263" y="1452594"/>
            <a:ext cx="4637903" cy="1446550"/>
          </a:xfrm>
          <a:prstGeom prst="rect">
            <a:avLst/>
          </a:prstGeom>
          <a:noFill/>
        </p:spPr>
        <p:txBody>
          <a:bodyPr wrap="square" rtlCol="0">
            <a:spAutoFit/>
          </a:bodyPr>
          <a:lstStyle/>
          <a:p>
            <a:r>
              <a:rPr lang="en-US" sz="8800" dirty="0" smtClean="0">
                <a:solidFill>
                  <a:srgbClr val="FDD793"/>
                </a:solidFill>
                <a:latin typeface="Segoe Script" panose="030B0504020000000003" pitchFamily="66" charset="0"/>
              </a:rPr>
              <a:t>Ability</a:t>
            </a:r>
            <a:endParaRPr lang="en-US" sz="8800" dirty="0">
              <a:solidFill>
                <a:srgbClr val="FDD793"/>
              </a:solidFill>
              <a:latin typeface="Segoe Script" panose="030B0504020000000003" pitchFamily="66" charset="0"/>
            </a:endParaRPr>
          </a:p>
        </p:txBody>
      </p:sp>
      <p:sp>
        <p:nvSpPr>
          <p:cNvPr id="5" name="TextBox 4"/>
          <p:cNvSpPr txBox="1"/>
          <p:nvPr/>
        </p:nvSpPr>
        <p:spPr>
          <a:xfrm>
            <a:off x="1062682" y="1023631"/>
            <a:ext cx="1379836" cy="1446550"/>
          </a:xfrm>
          <a:prstGeom prst="rect">
            <a:avLst/>
          </a:prstGeom>
          <a:noFill/>
        </p:spPr>
        <p:txBody>
          <a:bodyPr wrap="square" rtlCol="0">
            <a:spAutoFit/>
          </a:bodyPr>
          <a:lstStyle/>
          <a:p>
            <a:r>
              <a:rPr lang="en-US" sz="8800" dirty="0" smtClean="0">
                <a:solidFill>
                  <a:schemeClr val="bg1"/>
                </a:solidFill>
                <a:latin typeface="Californian FB" panose="0207040306080B030204" pitchFamily="18" charset="0"/>
              </a:rPr>
              <a:t>vs.</a:t>
            </a:r>
            <a:endParaRPr lang="en-US" sz="8800" dirty="0">
              <a:solidFill>
                <a:schemeClr val="bg1"/>
              </a:solidFill>
              <a:latin typeface="Californian FB" panose="0207040306080B030204" pitchFamily="18" charset="0"/>
            </a:endParaRPr>
          </a:p>
        </p:txBody>
      </p:sp>
      <p:sp>
        <p:nvSpPr>
          <p:cNvPr id="6" name="TextBox 5"/>
          <p:cNvSpPr txBox="1"/>
          <p:nvPr/>
        </p:nvSpPr>
        <p:spPr>
          <a:xfrm>
            <a:off x="790831" y="2788835"/>
            <a:ext cx="1476632" cy="369332"/>
          </a:xfrm>
          <a:prstGeom prst="rect">
            <a:avLst/>
          </a:prstGeom>
          <a:noFill/>
        </p:spPr>
        <p:txBody>
          <a:bodyPr wrap="square" rtlCol="0">
            <a:spAutoFit/>
          </a:bodyPr>
          <a:lstStyle/>
          <a:p>
            <a:r>
              <a:rPr lang="en-US" dirty="0" smtClean="0">
                <a:solidFill>
                  <a:schemeClr val="bg1">
                    <a:lumMod val="85000"/>
                  </a:schemeClr>
                </a:solidFill>
              </a:rPr>
              <a:t>__________</a:t>
            </a:r>
            <a:endParaRPr lang="en-US" dirty="0">
              <a:solidFill>
                <a:schemeClr val="bg1">
                  <a:lumMod val="85000"/>
                </a:schemeClr>
              </a:solidFill>
            </a:endParaRPr>
          </a:p>
        </p:txBody>
      </p:sp>
      <p:sp>
        <p:nvSpPr>
          <p:cNvPr id="7" name="TextBox 6"/>
          <p:cNvSpPr txBox="1"/>
          <p:nvPr/>
        </p:nvSpPr>
        <p:spPr>
          <a:xfrm>
            <a:off x="2056885" y="2729204"/>
            <a:ext cx="3385752" cy="707886"/>
          </a:xfrm>
          <a:prstGeom prst="rect">
            <a:avLst/>
          </a:prstGeom>
          <a:noFill/>
        </p:spPr>
        <p:txBody>
          <a:bodyPr wrap="square" rtlCol="0">
            <a:spAutoFit/>
          </a:bodyPr>
          <a:lstStyle/>
          <a:p>
            <a:r>
              <a:rPr lang="en-US" sz="4000" dirty="0" smtClean="0">
                <a:solidFill>
                  <a:schemeClr val="bg1">
                    <a:lumMod val="85000"/>
                  </a:schemeClr>
                </a:solidFill>
                <a:latin typeface="Californian FB" panose="0207040306080B030204" pitchFamily="18" charset="0"/>
              </a:rPr>
              <a:t>CHECKMATE</a:t>
            </a:r>
            <a:endParaRPr lang="en-US" sz="4000" dirty="0">
              <a:solidFill>
                <a:schemeClr val="bg1">
                  <a:lumMod val="85000"/>
                </a:schemeClr>
              </a:solidFill>
              <a:latin typeface="Californian FB" panose="0207040306080B030204" pitchFamily="18" charset="0"/>
            </a:endParaRPr>
          </a:p>
        </p:txBody>
      </p:sp>
      <p:sp>
        <p:nvSpPr>
          <p:cNvPr id="8" name="TextBox 7"/>
          <p:cNvSpPr txBox="1"/>
          <p:nvPr/>
        </p:nvSpPr>
        <p:spPr>
          <a:xfrm>
            <a:off x="5297705" y="2798785"/>
            <a:ext cx="1410986" cy="369332"/>
          </a:xfrm>
          <a:prstGeom prst="rect">
            <a:avLst/>
          </a:prstGeom>
          <a:noFill/>
        </p:spPr>
        <p:txBody>
          <a:bodyPr wrap="square" rtlCol="0">
            <a:spAutoFit/>
          </a:bodyPr>
          <a:lstStyle/>
          <a:p>
            <a:r>
              <a:rPr lang="en-US" dirty="0" smtClean="0">
                <a:solidFill>
                  <a:schemeClr val="bg1">
                    <a:lumMod val="85000"/>
                  </a:schemeClr>
                </a:solidFill>
              </a:rPr>
              <a:t>__________</a:t>
            </a:r>
            <a:endParaRPr lang="en-US" dirty="0">
              <a:solidFill>
                <a:schemeClr val="bg1">
                  <a:lumMod val="85000"/>
                </a:schemeClr>
              </a:solidFill>
            </a:endParaRPr>
          </a:p>
        </p:txBody>
      </p:sp>
      <p:sp>
        <p:nvSpPr>
          <p:cNvPr id="9" name="TextBox 8"/>
          <p:cNvSpPr txBox="1"/>
          <p:nvPr/>
        </p:nvSpPr>
        <p:spPr>
          <a:xfrm>
            <a:off x="691976" y="3555692"/>
            <a:ext cx="5840627" cy="707886"/>
          </a:xfrm>
          <a:prstGeom prst="rect">
            <a:avLst/>
          </a:prstGeom>
          <a:noFill/>
        </p:spPr>
        <p:txBody>
          <a:bodyPr wrap="square" rtlCol="0">
            <a:spAutoFit/>
          </a:bodyPr>
          <a:lstStyle/>
          <a:p>
            <a:pPr algn="ctr"/>
            <a:r>
              <a:rPr lang="en-US" sz="4000" dirty="0" smtClean="0">
                <a:solidFill>
                  <a:srgbClr val="FDD793"/>
                </a:solidFill>
                <a:latin typeface="Leelawadee UI" panose="020B0502040204020203" pitchFamily="34" charset="-34"/>
                <a:cs typeface="Leelawadee UI" panose="020B0502040204020203" pitchFamily="34" charset="-34"/>
              </a:rPr>
              <a:t>Exodus 3:11-4:17</a:t>
            </a:r>
            <a:endParaRPr lang="en-US" sz="4000" dirty="0">
              <a:solidFill>
                <a:srgbClr val="FDD793"/>
              </a:solidFill>
              <a:latin typeface="Leelawadee UI" panose="020B0502040204020203" pitchFamily="34" charset="-34"/>
              <a:cs typeface="Leelawadee UI" panose="020B0502040204020203" pitchFamily="34" charset="-34"/>
            </a:endParaRPr>
          </a:p>
        </p:txBody>
      </p:sp>
    </p:spTree>
    <p:extLst>
      <p:ext uri="{BB962C8B-B14F-4D97-AF65-F5344CB8AC3E}">
        <p14:creationId xmlns:p14="http://schemas.microsoft.com/office/powerpoint/2010/main" val="3396883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71503" y="0"/>
            <a:ext cx="2092410"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chemeClr val="bg1"/>
                </a:solidFill>
                <a:latin typeface="Swiss 721 Condensed" panose="02000506040000020004" pitchFamily="2" charset="0"/>
                <a:cs typeface="Leelawadee UI" panose="020B0502040204020203" pitchFamily="34" charset="-34"/>
              </a:rPr>
              <a:t>honey, to the place of </a:t>
            </a:r>
          </a:p>
          <a:p>
            <a:pPr algn="ctr"/>
            <a:r>
              <a:rPr lang="en-US" sz="5400" dirty="0" smtClean="0">
                <a:solidFill>
                  <a:schemeClr val="bg1"/>
                </a:solidFill>
                <a:latin typeface="Swiss 721 Condensed" panose="02000506040000020004" pitchFamily="2" charset="0"/>
                <a:cs typeface="Leelawadee UI" panose="020B0502040204020203" pitchFamily="34" charset="-34"/>
              </a:rPr>
              <a:t>the Canaanites and </a:t>
            </a:r>
          </a:p>
          <a:p>
            <a:pPr algn="ctr"/>
            <a:r>
              <a:rPr lang="en-US" sz="5400" dirty="0" smtClean="0">
                <a:solidFill>
                  <a:schemeClr val="bg1"/>
                </a:solidFill>
                <a:latin typeface="Swiss 721 Condensed" panose="02000506040000020004" pitchFamily="2" charset="0"/>
                <a:cs typeface="Leelawadee UI" panose="020B0502040204020203" pitchFamily="34" charset="-34"/>
              </a:rPr>
              <a:t>the Hittites and the Amorites and the </a:t>
            </a:r>
            <a:r>
              <a:rPr lang="en-US" sz="5400" dirty="0" err="1" smtClean="0">
                <a:solidFill>
                  <a:schemeClr val="bg1"/>
                </a:solidFill>
                <a:latin typeface="Swiss 721 Condensed" panose="02000506040000020004" pitchFamily="2" charset="0"/>
                <a:cs typeface="Leelawadee UI" panose="020B0502040204020203" pitchFamily="34" charset="-34"/>
              </a:rPr>
              <a:t>Perizzites</a:t>
            </a:r>
            <a:r>
              <a:rPr lang="en-US" sz="5400" dirty="0" smtClean="0">
                <a:solidFill>
                  <a:schemeClr val="bg1"/>
                </a:solidFill>
                <a:latin typeface="Swiss 721 Condensed" panose="02000506040000020004" pitchFamily="2" charset="0"/>
                <a:cs typeface="Leelawadee UI" panose="020B0502040204020203" pitchFamily="34" charset="-34"/>
              </a:rPr>
              <a:t> and the </a:t>
            </a:r>
            <a:r>
              <a:rPr lang="en-US" sz="5400" dirty="0" err="1" smtClean="0">
                <a:solidFill>
                  <a:schemeClr val="bg1"/>
                </a:solidFill>
                <a:latin typeface="Swiss 721 Condensed" panose="02000506040000020004" pitchFamily="2" charset="0"/>
                <a:cs typeface="Leelawadee UI" panose="020B0502040204020203" pitchFamily="34" charset="-34"/>
              </a:rPr>
              <a:t>Hivites</a:t>
            </a:r>
            <a:r>
              <a:rPr lang="en-US" sz="5400" dirty="0" smtClean="0">
                <a:solidFill>
                  <a:schemeClr val="bg1"/>
                </a:solidFill>
                <a:latin typeface="Swiss 721 Condensed" panose="02000506040000020004" pitchFamily="2" charset="0"/>
                <a:cs typeface="Leelawadee UI" panose="020B0502040204020203" pitchFamily="34" charset="-34"/>
              </a:rPr>
              <a:t> and the </a:t>
            </a:r>
            <a:r>
              <a:rPr lang="en-US" sz="5400" dirty="0" err="1" smtClean="0">
                <a:solidFill>
                  <a:schemeClr val="bg1"/>
                </a:solidFill>
                <a:latin typeface="Swiss 721 Condensed" panose="02000506040000020004" pitchFamily="2" charset="0"/>
                <a:cs typeface="Leelawadee UI" panose="020B0502040204020203" pitchFamily="34" charset="-34"/>
              </a:rPr>
              <a:t>Jebusites</a:t>
            </a:r>
            <a:r>
              <a:rPr lang="en-US" sz="5400" dirty="0" smtClean="0">
                <a:solidFill>
                  <a:schemeClr val="bg1"/>
                </a:solidFill>
                <a:latin typeface="Swiss 721 Condensed" panose="02000506040000020004" pitchFamily="2" charset="0"/>
                <a:cs typeface="Leelawadee UI" panose="020B0502040204020203" pitchFamily="34" charset="-34"/>
              </a:rPr>
              <a:t>.</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265898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71504" y="0"/>
            <a:ext cx="2100648"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9</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Now therefore, </a:t>
            </a:r>
          </a:p>
          <a:p>
            <a:pPr algn="ctr"/>
            <a:r>
              <a:rPr lang="en-US" sz="5400" dirty="0" smtClean="0">
                <a:solidFill>
                  <a:schemeClr val="bg1"/>
                </a:solidFill>
                <a:latin typeface="Swiss 721 Condensed" panose="02000506040000020004" pitchFamily="2" charset="0"/>
                <a:cs typeface="Leelawadee UI" panose="020B0502040204020203" pitchFamily="34" charset="-34"/>
              </a:rPr>
              <a:t>behold, the cry of the children of Israel has come to Me, and I have also seen the oppression with which the Egyptians oppress them.</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945485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535459"/>
            <a:ext cx="6170141" cy="2769989"/>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First, we may use the attitude of </a:t>
            </a:r>
            <a:r>
              <a:rPr lang="en-US" sz="5800" b="1" u="sng" dirty="0" smtClean="0">
                <a:solidFill>
                  <a:srgbClr val="FDD793"/>
                </a:solidFill>
                <a:latin typeface="Swiss 721 Condensed" panose="02000506040000020004" pitchFamily="2" charset="0"/>
                <a:cs typeface="Leelawadee UI" panose="020B0502040204020203" pitchFamily="34" charset="-34"/>
              </a:rPr>
              <a:t>WORTHLESSNESS</a:t>
            </a:r>
            <a:r>
              <a:rPr lang="en-US" sz="5800" dirty="0" smtClean="0">
                <a:solidFill>
                  <a:schemeClr val="bg1"/>
                </a:solidFill>
                <a:latin typeface="Swiss 721 Condensed" panose="02000506040000020004" pitchFamily="2" charset="0"/>
                <a:cs typeface="Leelawadee UI" panose="020B0502040204020203" pitchFamily="34" charset="-34"/>
              </a:rPr>
              <a:t>.</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780475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13839" y="0"/>
            <a:ext cx="2290118"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3:10-11</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10. </a:t>
            </a:r>
            <a:r>
              <a:rPr lang="en-US" sz="5400" dirty="0" smtClean="0">
                <a:solidFill>
                  <a:schemeClr val="bg1"/>
                </a:solidFill>
                <a:latin typeface="Swiss 721 Condensed" panose="02000506040000020004" pitchFamily="2" charset="0"/>
                <a:cs typeface="Leelawadee UI" panose="020B0502040204020203" pitchFamily="34" charset="-34"/>
              </a:rPr>
              <a:t>Come now, therefore, and I will send you to Pharaoh that you may bring My people, the children of Israel, out of Egypt.”</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448099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13839" y="0"/>
            <a:ext cx="2290118"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3:10-11</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11. </a:t>
            </a:r>
            <a:r>
              <a:rPr lang="en-US" sz="5400" dirty="0" smtClean="0">
                <a:solidFill>
                  <a:schemeClr val="bg1"/>
                </a:solidFill>
                <a:latin typeface="Swiss 721 Condensed" panose="02000506040000020004" pitchFamily="2" charset="0"/>
                <a:cs typeface="Leelawadee UI" panose="020B0502040204020203" pitchFamily="34" charset="-34"/>
              </a:rPr>
              <a:t>But Moses said to God, “Who am I that I should go to Pharaoh, and that I should bring the children of Israel out of Egypt?”</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864321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9126" y="0"/>
            <a:ext cx="2290118"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3:12</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12. </a:t>
            </a:r>
            <a:r>
              <a:rPr lang="en-US" sz="5400" dirty="0" smtClean="0">
                <a:solidFill>
                  <a:schemeClr val="bg1"/>
                </a:solidFill>
                <a:latin typeface="Swiss 721 Condensed" panose="02000506040000020004" pitchFamily="2" charset="0"/>
                <a:cs typeface="Leelawadee UI" panose="020B0502040204020203" pitchFamily="34" charset="-34"/>
              </a:rPr>
              <a:t>So He said, “I will certainly be with you. And this shall be a sign to you that I have sent you: When you have brought the people out of Egypt, you shall serve God on this mountain.”</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761815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535459"/>
            <a:ext cx="6170141" cy="2769989"/>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Second, we may </a:t>
            </a:r>
          </a:p>
          <a:p>
            <a:pPr algn="ctr"/>
            <a:r>
              <a:rPr lang="en-US" sz="5800" dirty="0" smtClean="0">
                <a:solidFill>
                  <a:schemeClr val="bg1"/>
                </a:solidFill>
                <a:latin typeface="Swiss 721 Condensed" panose="02000506040000020004" pitchFamily="2" charset="0"/>
                <a:cs typeface="Leelawadee UI" panose="020B0502040204020203" pitchFamily="34" charset="-34"/>
              </a:rPr>
              <a:t>use the attitude of </a:t>
            </a:r>
            <a:r>
              <a:rPr lang="en-US" sz="5800" b="1" u="sng" dirty="0" smtClean="0">
                <a:solidFill>
                  <a:srgbClr val="FDD793"/>
                </a:solidFill>
                <a:latin typeface="Swiss 721 Condensed" panose="02000506040000020004" pitchFamily="2" charset="0"/>
                <a:cs typeface="Leelawadee UI" panose="020B0502040204020203" pitchFamily="34" charset="-34"/>
              </a:rPr>
              <a:t>IGNORANCE</a:t>
            </a:r>
            <a:r>
              <a:rPr lang="en-US" sz="5800" dirty="0" smtClean="0">
                <a:solidFill>
                  <a:schemeClr val="bg1"/>
                </a:solidFill>
                <a:latin typeface="Swiss 721 Condensed" panose="02000506040000020004" pitchFamily="2" charset="0"/>
                <a:cs typeface="Leelawadee UI" panose="020B0502040204020203" pitchFamily="34" charset="-34"/>
              </a:rPr>
              <a:t>.</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353702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9126" y="0"/>
            <a:ext cx="2290118"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3:13</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247864"/>
          </a:xfrm>
          <a:prstGeom prst="rect">
            <a:avLst/>
          </a:prstGeom>
          <a:noFill/>
        </p:spPr>
        <p:txBody>
          <a:bodyPr wrap="square" rtlCol="0">
            <a:spAutoFit/>
          </a:bodyPr>
          <a:lstStyle/>
          <a:p>
            <a:pPr algn="ctr"/>
            <a:r>
              <a:rPr lang="en-US" sz="5000" dirty="0" smtClean="0">
                <a:solidFill>
                  <a:srgbClr val="FDD793"/>
                </a:solidFill>
                <a:latin typeface="Swiss 721 Condensed" panose="02000506040000020004" pitchFamily="2" charset="0"/>
                <a:cs typeface="Leelawadee UI" panose="020B0502040204020203" pitchFamily="34" charset="-34"/>
              </a:rPr>
              <a:t>13. </a:t>
            </a:r>
            <a:r>
              <a:rPr lang="en-US" sz="5000" dirty="0" smtClean="0">
                <a:solidFill>
                  <a:schemeClr val="bg1"/>
                </a:solidFill>
                <a:latin typeface="Swiss 721 Condensed" panose="02000506040000020004" pitchFamily="2" charset="0"/>
                <a:cs typeface="Leelawadee UI" panose="020B0502040204020203" pitchFamily="34" charset="-34"/>
              </a:rPr>
              <a:t>Then Moses said to God, “Indeed, when I come to the children of Israel and say to them, ‘The God of your fathers has sent me to you,’ and they say to me, ‘What is His name?’ what shall I say to them?”</a:t>
            </a:r>
            <a:endParaRPr lang="en-US" sz="50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841796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9126" y="0"/>
            <a:ext cx="2290118"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3:14</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14. </a:t>
            </a:r>
            <a:r>
              <a:rPr lang="en-US" sz="5400" dirty="0" smtClean="0">
                <a:solidFill>
                  <a:schemeClr val="bg1"/>
                </a:solidFill>
                <a:latin typeface="Swiss 721 Condensed" panose="02000506040000020004" pitchFamily="2" charset="0"/>
                <a:cs typeface="Leelawadee UI" panose="020B0502040204020203" pitchFamily="34" charset="-34"/>
              </a:rPr>
              <a:t>And God said to Moses, “I AM WHO I AM.” And He said, “Thus you shall say to the children of Israel, ‘I AM has sent me to you.’”</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662165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15. </a:t>
            </a:r>
            <a:r>
              <a:rPr lang="en-US" sz="5400" dirty="0" smtClean="0">
                <a:solidFill>
                  <a:schemeClr val="bg1"/>
                </a:solidFill>
                <a:latin typeface="Swiss 721 Condensed" panose="02000506040000020004" pitchFamily="2" charset="0"/>
                <a:cs typeface="Leelawadee UI" panose="020B0502040204020203" pitchFamily="34" charset="-34"/>
              </a:rPr>
              <a:t>Moreover God said to Moses, “Thus you shall say to the children of Israel: ‘The Lord God of your fathers, the God of Abraham, the God of Isaac, and the God of Jacob, has sent me to</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651580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63265" y="0"/>
            <a:ext cx="2100649"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 </a:t>
            </a:r>
            <a:r>
              <a:rPr lang="en-US" sz="5400" dirty="0" smtClean="0">
                <a:solidFill>
                  <a:schemeClr val="bg1"/>
                </a:solidFill>
                <a:latin typeface="Swiss 721 Condensed" panose="02000506040000020004" pitchFamily="2" charset="0"/>
                <a:cs typeface="Leelawadee UI" panose="020B0502040204020203" pitchFamily="34" charset="-34"/>
              </a:rPr>
              <a:t>Now Moses was tending the flock of Jethro his father-in-law, the priest of Midian. </a:t>
            </a:r>
          </a:p>
          <a:p>
            <a:pPr algn="ctr"/>
            <a:r>
              <a:rPr lang="en-US" sz="5400" dirty="0" smtClean="0">
                <a:solidFill>
                  <a:schemeClr val="bg1"/>
                </a:solidFill>
                <a:latin typeface="Swiss 721 Condensed" panose="02000506040000020004" pitchFamily="2" charset="0"/>
                <a:cs typeface="Leelawadee UI" panose="020B0502040204020203" pitchFamily="34" charset="-34"/>
              </a:rPr>
              <a:t>And he led the flock to the back of the desert, and came to </a:t>
            </a:r>
            <a:r>
              <a:rPr lang="en-US" sz="5400" dirty="0" err="1" smtClean="0">
                <a:solidFill>
                  <a:schemeClr val="bg1"/>
                </a:solidFill>
                <a:latin typeface="Swiss 721 Condensed" panose="02000506040000020004" pitchFamily="2" charset="0"/>
                <a:cs typeface="Leelawadee UI" panose="020B0502040204020203" pitchFamily="34" charset="-34"/>
              </a:rPr>
              <a:t>Horeb</a:t>
            </a:r>
            <a:r>
              <a:rPr lang="en-US" sz="5400" dirty="0" smtClean="0">
                <a:solidFill>
                  <a:schemeClr val="bg1"/>
                </a:solidFill>
                <a:latin typeface="Swiss 721 Condensed" panose="02000506040000020004" pitchFamily="2" charset="0"/>
                <a:cs typeface="Leelawadee UI" panose="020B0502040204020203" pitchFamily="34" charset="-34"/>
              </a:rPr>
              <a:t>, the mountain of God.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931663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3416320"/>
          </a:xfrm>
          <a:prstGeom prst="rect">
            <a:avLst/>
          </a:prstGeom>
          <a:noFill/>
        </p:spPr>
        <p:txBody>
          <a:bodyPr wrap="square" rtlCol="0">
            <a:spAutoFit/>
          </a:bodyPr>
          <a:lstStyle/>
          <a:p>
            <a:pPr algn="ctr"/>
            <a:r>
              <a:rPr lang="en-US" sz="5400" dirty="0" smtClean="0">
                <a:solidFill>
                  <a:schemeClr val="bg1"/>
                </a:solidFill>
                <a:latin typeface="Swiss 721 Condensed" panose="02000506040000020004" pitchFamily="2" charset="0"/>
                <a:cs typeface="Leelawadee UI" panose="020B0502040204020203" pitchFamily="34" charset="-34"/>
              </a:rPr>
              <a:t>you. This is My name forever, and this is My memorial to all generations.’</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081194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878806"/>
          </a:xfrm>
          <a:prstGeom prst="rect">
            <a:avLst/>
          </a:prstGeom>
          <a:noFill/>
        </p:spPr>
        <p:txBody>
          <a:bodyPr wrap="square" rtlCol="0">
            <a:spAutoFit/>
          </a:bodyPr>
          <a:lstStyle/>
          <a:p>
            <a:pPr algn="ctr"/>
            <a:r>
              <a:rPr lang="en-US" sz="4900" dirty="0" smtClean="0">
                <a:solidFill>
                  <a:srgbClr val="FDD793"/>
                </a:solidFill>
                <a:latin typeface="Swiss 721 Condensed" panose="02000506040000020004" pitchFamily="2" charset="0"/>
                <a:cs typeface="Leelawadee UI" panose="020B0502040204020203" pitchFamily="34" charset="-34"/>
              </a:rPr>
              <a:t>16. </a:t>
            </a:r>
            <a:r>
              <a:rPr lang="en-US" sz="4900" dirty="0" smtClean="0">
                <a:solidFill>
                  <a:schemeClr val="bg1"/>
                </a:solidFill>
                <a:latin typeface="Swiss 721 Condensed" panose="02000506040000020004" pitchFamily="2" charset="0"/>
                <a:cs typeface="Leelawadee UI" panose="020B0502040204020203" pitchFamily="34" charset="-34"/>
              </a:rPr>
              <a:t>Go and gather the elders of Israel together, and say to them, ‘The Lord God of your fathers, the God of Abraham, of Isaac, and of Jacob, appeared to me, saying, “I have surely visited you and seen what is done to you in Egypt;</a:t>
            </a:r>
            <a:endParaRPr lang="en-US" sz="49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170637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101641"/>
            <a:ext cx="6845644" cy="7017306"/>
          </a:xfrm>
          <a:prstGeom prst="rect">
            <a:avLst/>
          </a:prstGeom>
          <a:noFill/>
        </p:spPr>
        <p:txBody>
          <a:bodyPr wrap="square" rtlCol="0">
            <a:spAutoFit/>
          </a:bodyPr>
          <a:lstStyle/>
          <a:p>
            <a:pPr algn="ctr"/>
            <a:r>
              <a:rPr lang="en-US" sz="5000" dirty="0" smtClean="0">
                <a:solidFill>
                  <a:srgbClr val="FDD793"/>
                </a:solidFill>
                <a:latin typeface="Swiss 721 Condensed" panose="02000506040000020004" pitchFamily="2" charset="0"/>
                <a:cs typeface="Leelawadee UI" panose="020B0502040204020203" pitchFamily="34" charset="-34"/>
              </a:rPr>
              <a:t>17. </a:t>
            </a:r>
            <a:r>
              <a:rPr lang="en-US" sz="5000" dirty="0" smtClean="0">
                <a:solidFill>
                  <a:schemeClr val="bg1"/>
                </a:solidFill>
                <a:latin typeface="Swiss 721 Condensed" panose="02000506040000020004" pitchFamily="2" charset="0"/>
                <a:cs typeface="Leelawadee UI" panose="020B0502040204020203" pitchFamily="34" charset="-34"/>
              </a:rPr>
              <a:t>and I have said I will bring you up out of the affliction of Egypt to the land of the Canaanites and the Hittites and the Amorites and the </a:t>
            </a:r>
            <a:r>
              <a:rPr lang="en-US" sz="5000" dirty="0" err="1" smtClean="0">
                <a:solidFill>
                  <a:schemeClr val="bg1"/>
                </a:solidFill>
                <a:latin typeface="Swiss 721 Condensed" panose="02000506040000020004" pitchFamily="2" charset="0"/>
                <a:cs typeface="Leelawadee UI" panose="020B0502040204020203" pitchFamily="34" charset="-34"/>
              </a:rPr>
              <a:t>Perizzites</a:t>
            </a:r>
            <a:r>
              <a:rPr lang="en-US" sz="5000" dirty="0" smtClean="0">
                <a:solidFill>
                  <a:schemeClr val="bg1"/>
                </a:solidFill>
                <a:latin typeface="Swiss 721 Condensed" panose="02000506040000020004" pitchFamily="2" charset="0"/>
                <a:cs typeface="Leelawadee UI" panose="020B0502040204020203" pitchFamily="34" charset="-34"/>
              </a:rPr>
              <a:t> and the </a:t>
            </a:r>
            <a:r>
              <a:rPr lang="en-US" sz="5000" dirty="0" err="1" smtClean="0">
                <a:solidFill>
                  <a:schemeClr val="bg1"/>
                </a:solidFill>
                <a:latin typeface="Swiss 721 Condensed" panose="02000506040000020004" pitchFamily="2" charset="0"/>
                <a:cs typeface="Leelawadee UI" panose="020B0502040204020203" pitchFamily="34" charset="-34"/>
              </a:rPr>
              <a:t>Hivites</a:t>
            </a:r>
            <a:r>
              <a:rPr lang="en-US" sz="5000" dirty="0" smtClean="0">
                <a:solidFill>
                  <a:schemeClr val="bg1"/>
                </a:solidFill>
                <a:latin typeface="Swiss 721 Condensed" panose="02000506040000020004" pitchFamily="2" charset="0"/>
                <a:cs typeface="Leelawadee UI" panose="020B0502040204020203" pitchFamily="34" charset="-34"/>
              </a:rPr>
              <a:t> and the </a:t>
            </a:r>
            <a:r>
              <a:rPr lang="en-US" sz="5000" dirty="0" err="1" smtClean="0">
                <a:solidFill>
                  <a:schemeClr val="bg1"/>
                </a:solidFill>
                <a:latin typeface="Swiss 721 Condensed" panose="02000506040000020004" pitchFamily="2" charset="0"/>
                <a:cs typeface="Leelawadee UI" panose="020B0502040204020203" pitchFamily="34" charset="-34"/>
              </a:rPr>
              <a:t>Jebusites</a:t>
            </a:r>
            <a:r>
              <a:rPr lang="en-US" sz="5000" dirty="0" smtClean="0">
                <a:solidFill>
                  <a:schemeClr val="bg1"/>
                </a:solidFill>
                <a:latin typeface="Swiss 721 Condensed" panose="02000506040000020004" pitchFamily="2" charset="0"/>
                <a:cs typeface="Leelawadee UI" panose="020B0502040204020203" pitchFamily="34" charset="-34"/>
              </a:rPr>
              <a:t>, to a land flowing with milk and honey.”’</a:t>
            </a:r>
            <a:endParaRPr lang="en-US" sz="50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195590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18. </a:t>
            </a:r>
            <a:r>
              <a:rPr lang="en-US" sz="5400" dirty="0" smtClean="0">
                <a:solidFill>
                  <a:schemeClr val="bg1"/>
                </a:solidFill>
                <a:latin typeface="Swiss 721 Condensed" panose="02000506040000020004" pitchFamily="2" charset="0"/>
                <a:cs typeface="Leelawadee UI" panose="020B0502040204020203" pitchFamily="34" charset="-34"/>
              </a:rPr>
              <a:t>Then they will heed your voice; and you shall come, you and the elders of Israel, to the king of Egypt; and you shall say to him, ‘The Lord God of the Hebrews has met with us; and now, </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840540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4247317"/>
          </a:xfrm>
          <a:prstGeom prst="rect">
            <a:avLst/>
          </a:prstGeom>
          <a:noFill/>
        </p:spPr>
        <p:txBody>
          <a:bodyPr wrap="square" rtlCol="0">
            <a:spAutoFit/>
          </a:bodyPr>
          <a:lstStyle/>
          <a:p>
            <a:pPr algn="ctr"/>
            <a:r>
              <a:rPr lang="en-US" sz="5400" dirty="0">
                <a:solidFill>
                  <a:schemeClr val="bg1"/>
                </a:solidFill>
                <a:latin typeface="Swiss 721 Condensed" panose="02000506040000020004" pitchFamily="2" charset="0"/>
                <a:cs typeface="Leelawadee UI" panose="020B0502040204020203" pitchFamily="34" charset="-34"/>
              </a:rPr>
              <a:t>p</a:t>
            </a:r>
            <a:r>
              <a:rPr lang="en-US" sz="5400" dirty="0" smtClean="0">
                <a:solidFill>
                  <a:schemeClr val="bg1"/>
                </a:solidFill>
                <a:latin typeface="Swiss 721 Condensed" panose="02000506040000020004" pitchFamily="2" charset="0"/>
                <a:cs typeface="Leelawadee UI" panose="020B0502040204020203" pitchFamily="34" charset="-34"/>
              </a:rPr>
              <a:t>lease, let us go three days’ journey into the wilderness, that we may sacrifice to the Lord our God.’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14901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341632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19. </a:t>
            </a:r>
            <a:r>
              <a:rPr lang="en-US" sz="5400" dirty="0" smtClean="0">
                <a:solidFill>
                  <a:schemeClr val="bg1"/>
                </a:solidFill>
                <a:latin typeface="Swiss 721 Condensed" panose="02000506040000020004" pitchFamily="2" charset="0"/>
                <a:cs typeface="Leelawadee UI" panose="020B0502040204020203" pitchFamily="34" charset="-34"/>
              </a:rPr>
              <a:t>But I am sure that the king of Egypt will not let you go, no, not even by a mighty hand.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730342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3:15-20</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20. </a:t>
            </a:r>
            <a:r>
              <a:rPr lang="en-US" sz="5400" dirty="0" smtClean="0">
                <a:solidFill>
                  <a:schemeClr val="bg1"/>
                </a:solidFill>
                <a:latin typeface="Swiss 721 Condensed" panose="02000506040000020004" pitchFamily="2" charset="0"/>
                <a:cs typeface="Leelawadee UI" panose="020B0502040204020203" pitchFamily="34" charset="-34"/>
              </a:rPr>
              <a:t>So I will stretch out My hand and strike Egypt with all My wonders which I will do in its midst; and after that he will let you go.</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41649191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535459"/>
            <a:ext cx="6170141" cy="2769989"/>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Third, we use the excuse that we are </a:t>
            </a:r>
            <a:r>
              <a:rPr lang="en-US" sz="5800" b="1" u="sng" dirty="0" smtClean="0">
                <a:solidFill>
                  <a:srgbClr val="FDD793"/>
                </a:solidFill>
                <a:latin typeface="Swiss 721 Condensed" panose="02000506040000020004" pitchFamily="2" charset="0"/>
                <a:cs typeface="Leelawadee UI" panose="020B0502040204020203" pitchFamily="34" charset="-34"/>
              </a:rPr>
              <a:t>UNABLE</a:t>
            </a:r>
            <a:r>
              <a:rPr lang="en-US" sz="5800" dirty="0" smtClean="0">
                <a:solidFill>
                  <a:schemeClr val="bg1"/>
                </a:solidFill>
                <a:latin typeface="Swiss 721 Condensed" panose="02000506040000020004" pitchFamily="2" charset="0"/>
                <a:cs typeface="Leelawadee UI" panose="020B0502040204020203" pitchFamily="34" charset="-34"/>
              </a:rPr>
              <a:t>.</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41372789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4:1</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1</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Then Moses answered and said, “But suppose they will not believe me or listen to my voice; suppose they say, ‘The Lord has not appeared to you.’”</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52004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341632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2. </a:t>
            </a:r>
            <a:r>
              <a:rPr lang="en-US" sz="5400" dirty="0" smtClean="0">
                <a:solidFill>
                  <a:schemeClr val="bg1"/>
                </a:solidFill>
                <a:latin typeface="Swiss 721 Condensed" panose="02000506040000020004" pitchFamily="2" charset="0"/>
                <a:cs typeface="Leelawadee UI" panose="020B0502040204020203" pitchFamily="34" charset="-34"/>
              </a:rPr>
              <a:t>So the Lord said to him, “What is that in </a:t>
            </a:r>
          </a:p>
          <a:p>
            <a:pPr algn="ctr"/>
            <a:r>
              <a:rPr lang="en-US" sz="5400" dirty="0" smtClean="0">
                <a:solidFill>
                  <a:schemeClr val="bg1"/>
                </a:solidFill>
                <a:latin typeface="Swiss 721 Condensed" panose="02000506040000020004" pitchFamily="2" charset="0"/>
                <a:cs typeface="Leelawadee UI" panose="020B0502040204020203" pitchFamily="34" charset="-34"/>
              </a:rPr>
              <a:t>your hand?” He said, </a:t>
            </a:r>
          </a:p>
          <a:p>
            <a:pPr algn="ctr"/>
            <a:r>
              <a:rPr lang="en-US" sz="5400" dirty="0" smtClean="0">
                <a:solidFill>
                  <a:schemeClr val="bg1"/>
                </a:solidFill>
                <a:latin typeface="Swiss 721 Condensed" panose="02000506040000020004" pitchFamily="2" charset="0"/>
                <a:cs typeface="Leelawadee UI" panose="020B0502040204020203" pitchFamily="34" charset="-34"/>
              </a:rPr>
              <a:t>“A rod.”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4030215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63265" y="0"/>
            <a:ext cx="2141837"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2</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And the Angel of the Lord appeared to him in a flame of fire from the midst of a bush. So he looked, and behold, the bush was burning with fire, but the bush was </a:t>
            </a:r>
          </a:p>
          <a:p>
            <a:pPr algn="ctr"/>
            <a:r>
              <a:rPr lang="en-US" sz="5400" dirty="0" smtClean="0">
                <a:solidFill>
                  <a:schemeClr val="bg1"/>
                </a:solidFill>
                <a:latin typeface="Swiss 721 Condensed" panose="02000506040000020004" pitchFamily="2" charset="0"/>
                <a:cs typeface="Leelawadee UI" panose="020B0502040204020203" pitchFamily="34" charset="-34"/>
              </a:rPr>
              <a:t>not consumed.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557496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4247317"/>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3</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And He said, “Cast it on the ground.” So he cast it on the ground, </a:t>
            </a:r>
          </a:p>
          <a:p>
            <a:pPr algn="ctr"/>
            <a:r>
              <a:rPr lang="en-US" sz="5400" dirty="0" smtClean="0">
                <a:solidFill>
                  <a:schemeClr val="bg1"/>
                </a:solidFill>
                <a:latin typeface="Swiss 721 Condensed" panose="02000506040000020004" pitchFamily="2" charset="0"/>
                <a:cs typeface="Leelawadee UI" panose="020B0502040204020203" pitchFamily="34" charset="-34"/>
              </a:rPr>
              <a:t>and it became a serpent; and Moses fled from it.</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81501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4. </a:t>
            </a:r>
            <a:r>
              <a:rPr lang="en-US" sz="5400" dirty="0" smtClean="0">
                <a:solidFill>
                  <a:schemeClr val="bg1"/>
                </a:solidFill>
                <a:latin typeface="Swiss 721 Condensed" panose="02000506040000020004" pitchFamily="2" charset="0"/>
                <a:cs typeface="Leelawadee UI" panose="020B0502040204020203" pitchFamily="34" charset="-34"/>
              </a:rPr>
              <a:t>Then the Lord said to Moses, “Reach out your hand and take it by the tail” (and he reached out his hand and caught it, and it became a rod in his hand),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351557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5</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“that they may believe that the Lord God of </a:t>
            </a:r>
          </a:p>
          <a:p>
            <a:pPr algn="ctr"/>
            <a:r>
              <a:rPr lang="en-US" sz="5400" dirty="0" smtClean="0">
                <a:solidFill>
                  <a:schemeClr val="bg1"/>
                </a:solidFill>
                <a:latin typeface="Swiss 721 Condensed" panose="02000506040000020004" pitchFamily="2" charset="0"/>
                <a:cs typeface="Leelawadee UI" panose="020B0502040204020203" pitchFamily="34" charset="-34"/>
              </a:rPr>
              <a:t>their fathers, the God of Abraham, the God of Isaac, and the God of Jacob, has appeared to you.”</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540797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6. </a:t>
            </a:r>
            <a:r>
              <a:rPr lang="en-US" sz="5400" dirty="0" smtClean="0">
                <a:solidFill>
                  <a:schemeClr val="bg1"/>
                </a:solidFill>
                <a:latin typeface="Swiss 721 Condensed" panose="02000506040000020004" pitchFamily="2" charset="0"/>
                <a:cs typeface="Leelawadee UI" panose="020B0502040204020203" pitchFamily="34" charset="-34"/>
              </a:rPr>
              <a:t>Furthermore the Lord said to him, “Now put your hand in your bosom.” And he put his hand in his bosom, and when he took it out, behold, his hand was leprous, like snow.</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538514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7</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And He said, “Put your hand in your bosom again.” So he put his hand in his bosom again and drew it out of his bosom, and behold, it was restored like his other flesh.</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2029943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8. </a:t>
            </a:r>
            <a:r>
              <a:rPr lang="en-US" sz="5400" dirty="0" smtClean="0">
                <a:solidFill>
                  <a:schemeClr val="bg1"/>
                </a:solidFill>
                <a:latin typeface="Swiss 721 Condensed" panose="02000506040000020004" pitchFamily="2" charset="0"/>
                <a:cs typeface="Leelawadee UI" panose="020B0502040204020203" pitchFamily="34" charset="-34"/>
              </a:rPr>
              <a:t>“Then it will be, if they do not believe you, nor heed the message of the first sign, that they may believe the message of the latter sign.</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6880645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878806"/>
          </a:xfrm>
          <a:prstGeom prst="rect">
            <a:avLst/>
          </a:prstGeom>
          <a:noFill/>
        </p:spPr>
        <p:txBody>
          <a:bodyPr wrap="square" rtlCol="0">
            <a:spAutoFit/>
          </a:bodyPr>
          <a:lstStyle/>
          <a:p>
            <a:pPr algn="ctr"/>
            <a:r>
              <a:rPr lang="en-US" sz="4900" dirty="0">
                <a:solidFill>
                  <a:srgbClr val="FDD793"/>
                </a:solidFill>
                <a:latin typeface="Swiss 721 Condensed" panose="02000506040000020004" pitchFamily="2" charset="0"/>
                <a:cs typeface="Leelawadee UI" panose="020B0502040204020203" pitchFamily="34" charset="-34"/>
              </a:rPr>
              <a:t>9</a:t>
            </a:r>
            <a:r>
              <a:rPr lang="en-US" sz="4900" dirty="0" smtClean="0">
                <a:solidFill>
                  <a:srgbClr val="FDD793"/>
                </a:solidFill>
                <a:latin typeface="Swiss 721 Condensed" panose="02000506040000020004" pitchFamily="2" charset="0"/>
                <a:cs typeface="Leelawadee UI" panose="020B0502040204020203" pitchFamily="34" charset="-34"/>
              </a:rPr>
              <a:t>. </a:t>
            </a:r>
            <a:r>
              <a:rPr lang="en-US" sz="4900" dirty="0" smtClean="0">
                <a:solidFill>
                  <a:schemeClr val="bg1"/>
                </a:solidFill>
                <a:latin typeface="Swiss 721 Condensed" panose="02000506040000020004" pitchFamily="2" charset="0"/>
                <a:cs typeface="Leelawadee UI" panose="020B0502040204020203" pitchFamily="34" charset="-34"/>
              </a:rPr>
              <a:t>And it shall be, if they do not believe even these two signs, or listen to your voice, that you shall take water from the river and pour it on the dry land. The water which you take from the river will become blood on the dry land.”</a:t>
            </a:r>
            <a:endParaRPr lang="en-US" sz="49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9286012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10. </a:t>
            </a:r>
            <a:r>
              <a:rPr lang="en-US" sz="5400" dirty="0" smtClean="0">
                <a:solidFill>
                  <a:schemeClr val="bg1"/>
                </a:solidFill>
                <a:latin typeface="Swiss 721 Condensed" panose="02000506040000020004" pitchFamily="2" charset="0"/>
                <a:cs typeface="Leelawadee UI" panose="020B0502040204020203" pitchFamily="34" charset="-34"/>
              </a:rPr>
              <a:t>Then Moses said to the Lord, “O my Lord, I am not eloquent, neither before nor since You have spoken to Your servant; but I am slow of speech and slow of tongue.”</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418625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11. </a:t>
            </a:r>
            <a:r>
              <a:rPr lang="en-US" sz="5400" dirty="0" smtClean="0">
                <a:solidFill>
                  <a:schemeClr val="bg1"/>
                </a:solidFill>
                <a:latin typeface="Swiss 721 Condensed" panose="02000506040000020004" pitchFamily="2" charset="0"/>
                <a:cs typeface="Leelawadee UI" panose="020B0502040204020203" pitchFamily="34" charset="-34"/>
              </a:rPr>
              <a:t>So the Lord said to him, “Who has made man’s mouth? Or who makes the mute, the deaf, the seeing, or the blind? Have not I, the Lord?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1997651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4:2-12</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341632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12. </a:t>
            </a:r>
            <a:r>
              <a:rPr lang="en-US" sz="5400" dirty="0" smtClean="0">
                <a:solidFill>
                  <a:schemeClr val="bg1"/>
                </a:solidFill>
                <a:latin typeface="Swiss 721 Condensed" panose="02000506040000020004" pitchFamily="2" charset="0"/>
                <a:cs typeface="Leelawadee UI" panose="020B0502040204020203" pitchFamily="34" charset="-34"/>
              </a:rPr>
              <a:t>Now therefore, go, and I will be with your mouth and teach you what you shall say.”</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364789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55027" y="0"/>
            <a:ext cx="2117125"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341632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3. </a:t>
            </a:r>
            <a:r>
              <a:rPr lang="en-US" sz="5400" dirty="0" smtClean="0">
                <a:solidFill>
                  <a:schemeClr val="bg1"/>
                </a:solidFill>
                <a:latin typeface="Swiss 721 Condensed" panose="02000506040000020004" pitchFamily="2" charset="0"/>
                <a:cs typeface="Leelawadee UI" panose="020B0502040204020203" pitchFamily="34" charset="-34"/>
              </a:rPr>
              <a:t>Then Moses said, “I will now turn aside and see this great sight, why the bush does not burn.”</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8717694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321275"/>
            <a:ext cx="6170141" cy="3662541"/>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God is glorified </a:t>
            </a:r>
          </a:p>
          <a:p>
            <a:pPr algn="ctr"/>
            <a:r>
              <a:rPr lang="en-US" sz="5800" dirty="0" smtClean="0">
                <a:solidFill>
                  <a:schemeClr val="bg1"/>
                </a:solidFill>
                <a:latin typeface="Swiss 721 Condensed" panose="02000506040000020004" pitchFamily="2" charset="0"/>
                <a:cs typeface="Leelawadee UI" panose="020B0502040204020203" pitchFamily="34" charset="-34"/>
              </a:rPr>
              <a:t>more in our </a:t>
            </a:r>
            <a:r>
              <a:rPr lang="en-US" sz="5800" b="1" u="sng" dirty="0" smtClean="0">
                <a:solidFill>
                  <a:srgbClr val="FDD793"/>
                </a:solidFill>
                <a:latin typeface="Swiss 721 Condensed" panose="02000506040000020004" pitchFamily="2" charset="0"/>
                <a:cs typeface="Leelawadee UI" panose="020B0502040204020203" pitchFamily="34" charset="-34"/>
              </a:rPr>
              <a:t>AVAILABILITY</a:t>
            </a:r>
            <a:r>
              <a:rPr lang="en-US" sz="5800" b="1" dirty="0" smtClean="0">
                <a:solidFill>
                  <a:srgbClr val="FDD793"/>
                </a:solidFill>
                <a:latin typeface="Swiss 721 Condensed" panose="02000506040000020004" pitchFamily="2" charset="0"/>
                <a:cs typeface="Leelawadee UI" panose="020B0502040204020203" pitchFamily="34" charset="-34"/>
              </a:rPr>
              <a:t> </a:t>
            </a:r>
          </a:p>
          <a:p>
            <a:pPr algn="ctr"/>
            <a:r>
              <a:rPr lang="en-US" sz="5800" dirty="0" smtClean="0">
                <a:solidFill>
                  <a:schemeClr val="bg1"/>
                </a:solidFill>
                <a:latin typeface="Swiss 721 Condensed" panose="02000506040000020004" pitchFamily="2" charset="0"/>
                <a:cs typeface="Leelawadee UI" panose="020B0502040204020203" pitchFamily="34" charset="-34"/>
              </a:rPr>
              <a:t>than our </a:t>
            </a:r>
            <a:r>
              <a:rPr lang="en-US" sz="5800" b="1" u="sng" dirty="0" smtClean="0">
                <a:solidFill>
                  <a:srgbClr val="FDD793"/>
                </a:solidFill>
                <a:latin typeface="Swiss 721 Condensed" panose="02000506040000020004" pitchFamily="2" charset="0"/>
                <a:cs typeface="Leelawadee UI" panose="020B0502040204020203" pitchFamily="34" charset="-34"/>
              </a:rPr>
              <a:t>ABILITY</a:t>
            </a:r>
            <a:r>
              <a:rPr lang="en-US" sz="5800" dirty="0" smtClean="0">
                <a:solidFill>
                  <a:schemeClr val="bg1"/>
                </a:solidFill>
                <a:latin typeface="Swiss 721 Condensed" panose="02000506040000020004" pitchFamily="2" charset="0"/>
                <a:cs typeface="Leelawadee UI" panose="020B0502040204020203" pitchFamily="34" charset="-34"/>
              </a:rPr>
              <a:t>.</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9165604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535459"/>
            <a:ext cx="6170141" cy="2769989"/>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Fourth, we use the excuse </a:t>
            </a:r>
            <a:r>
              <a:rPr lang="en-US" sz="5800" b="1" u="sng" dirty="0" smtClean="0">
                <a:solidFill>
                  <a:srgbClr val="FDD793"/>
                </a:solidFill>
                <a:latin typeface="Swiss 721 Condensed" panose="02000506040000020004" pitchFamily="2" charset="0"/>
                <a:cs typeface="Leelawadee UI" panose="020B0502040204020203" pitchFamily="34" charset="-34"/>
              </a:rPr>
              <a:t>SOMEONE</a:t>
            </a:r>
            <a:r>
              <a:rPr lang="en-US" sz="5800" b="1" dirty="0" smtClean="0">
                <a:solidFill>
                  <a:srgbClr val="FDD793"/>
                </a:solidFill>
                <a:latin typeface="Swiss 721 Condensed" panose="02000506040000020004" pitchFamily="2" charset="0"/>
                <a:cs typeface="Leelawadee UI" panose="020B0502040204020203" pitchFamily="34" charset="-34"/>
              </a:rPr>
              <a:t> </a:t>
            </a:r>
            <a:r>
              <a:rPr lang="en-US" sz="5800" b="1" u="sng" dirty="0" smtClean="0">
                <a:solidFill>
                  <a:srgbClr val="FDD793"/>
                </a:solidFill>
                <a:latin typeface="Swiss 721 Condensed" panose="02000506040000020004" pitchFamily="2" charset="0"/>
                <a:cs typeface="Leelawadee UI" panose="020B0502040204020203" pitchFamily="34" charset="-34"/>
              </a:rPr>
              <a:t>ELSE</a:t>
            </a:r>
            <a:r>
              <a:rPr lang="en-US" sz="5800" b="1" dirty="0" smtClean="0">
                <a:solidFill>
                  <a:srgbClr val="FDD793"/>
                </a:solidFill>
                <a:latin typeface="Swiss 721 Condensed" panose="02000506040000020004" pitchFamily="2" charset="0"/>
                <a:cs typeface="Leelawadee UI" panose="020B0502040204020203" pitchFamily="34" charset="-34"/>
              </a:rPr>
              <a:t> </a:t>
            </a:r>
            <a:r>
              <a:rPr lang="en-US" sz="5800" dirty="0" smtClean="0">
                <a:solidFill>
                  <a:schemeClr val="bg1"/>
                </a:solidFill>
                <a:latin typeface="Swiss 721 Condensed" panose="02000506040000020004" pitchFamily="2" charset="0"/>
                <a:cs typeface="Leelawadee UI" panose="020B0502040204020203" pitchFamily="34" charset="-34"/>
              </a:rPr>
              <a:t>will do it.</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602466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0888" y="0"/>
            <a:ext cx="2290118" cy="1754326"/>
          </a:xfrm>
          <a:prstGeom prst="rect">
            <a:avLst/>
          </a:prstGeom>
          <a:noFill/>
        </p:spPr>
        <p:txBody>
          <a:bodyPr wrap="square" rtlCol="0">
            <a:spAutoFit/>
          </a:bodyPr>
          <a:lstStyle/>
          <a:p>
            <a:pPr algn="ctr"/>
            <a:r>
              <a:rPr lang="en-US" sz="53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300" dirty="0" smtClean="0">
                <a:solidFill>
                  <a:srgbClr val="FDD793"/>
                </a:solidFill>
                <a:latin typeface="Swiss 721 Condensed" panose="02000506040000020004" pitchFamily="2" charset="0"/>
                <a:cs typeface="Leelawadee UI" panose="020B0502040204020203" pitchFamily="34" charset="-34"/>
              </a:rPr>
              <a:t>4:17</a:t>
            </a:r>
            <a:endParaRPr lang="en-US" sz="53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341632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17. </a:t>
            </a:r>
            <a:r>
              <a:rPr lang="en-US" sz="5400" dirty="0" smtClean="0">
                <a:solidFill>
                  <a:schemeClr val="bg1"/>
                </a:solidFill>
                <a:latin typeface="Swiss 721 Condensed" panose="02000506040000020004" pitchFamily="2" charset="0"/>
                <a:cs typeface="Leelawadee UI" panose="020B0502040204020203" pitchFamily="34" charset="-34"/>
              </a:rPr>
              <a:t>And you shall take this rod in your hand, with which you shall do the signs.”</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29399742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486032"/>
            <a:ext cx="6170141" cy="2769989"/>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Your </a:t>
            </a:r>
            <a:r>
              <a:rPr lang="en-US" sz="5800" b="1" u="sng" dirty="0" smtClean="0">
                <a:solidFill>
                  <a:srgbClr val="FDD793"/>
                </a:solidFill>
                <a:latin typeface="Swiss 721 Condensed" panose="02000506040000020004" pitchFamily="2" charset="0"/>
                <a:cs typeface="Leelawadee UI" panose="020B0502040204020203" pitchFamily="34" charset="-34"/>
              </a:rPr>
              <a:t>PAST</a:t>
            </a:r>
            <a:r>
              <a:rPr lang="en-US" sz="5800" b="1" dirty="0" smtClean="0">
                <a:solidFill>
                  <a:srgbClr val="FDD793"/>
                </a:solidFill>
                <a:latin typeface="Swiss 721 Condensed" panose="02000506040000020004" pitchFamily="2" charset="0"/>
                <a:cs typeface="Leelawadee UI" panose="020B0502040204020203" pitchFamily="34" charset="-34"/>
              </a:rPr>
              <a:t> </a:t>
            </a:r>
          </a:p>
          <a:p>
            <a:pPr algn="ctr"/>
            <a:r>
              <a:rPr lang="en-US" sz="5800" dirty="0" smtClean="0">
                <a:solidFill>
                  <a:schemeClr val="bg1"/>
                </a:solidFill>
                <a:latin typeface="Swiss 721 Condensed" panose="02000506040000020004" pitchFamily="2" charset="0"/>
                <a:cs typeface="Leelawadee UI" panose="020B0502040204020203" pitchFamily="34" charset="-34"/>
              </a:rPr>
              <a:t>will not stop God from using you.</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6678087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73859" y="486032"/>
            <a:ext cx="6170141" cy="3662541"/>
          </a:xfrm>
          <a:prstGeom prst="rect">
            <a:avLst/>
          </a:prstGeom>
          <a:noFill/>
        </p:spPr>
        <p:txBody>
          <a:bodyPr wrap="square" rtlCol="0">
            <a:spAutoFit/>
          </a:bodyPr>
          <a:lstStyle/>
          <a:p>
            <a:pPr algn="ctr"/>
            <a:r>
              <a:rPr lang="en-US" sz="5800" dirty="0" smtClean="0">
                <a:solidFill>
                  <a:schemeClr val="bg1"/>
                </a:solidFill>
                <a:latin typeface="Swiss 721 Condensed" panose="02000506040000020004" pitchFamily="2" charset="0"/>
                <a:cs typeface="Leelawadee UI" panose="020B0502040204020203" pitchFamily="34" charset="-34"/>
              </a:rPr>
              <a:t>God will </a:t>
            </a:r>
          </a:p>
          <a:p>
            <a:pPr algn="ctr"/>
            <a:r>
              <a:rPr lang="en-US" sz="5800" b="1" u="sng" dirty="0" smtClean="0">
                <a:solidFill>
                  <a:srgbClr val="FDD793"/>
                </a:solidFill>
                <a:latin typeface="Swiss 721 Condensed" panose="02000506040000020004" pitchFamily="2" charset="0"/>
                <a:cs typeface="Leelawadee UI" panose="020B0502040204020203" pitchFamily="34" charset="-34"/>
              </a:rPr>
              <a:t>EMPOWER</a:t>
            </a:r>
            <a:r>
              <a:rPr lang="en-US" sz="5800" b="1" dirty="0" smtClean="0">
                <a:solidFill>
                  <a:srgbClr val="FDD793"/>
                </a:solidFill>
                <a:latin typeface="Swiss 721 Condensed" panose="02000506040000020004" pitchFamily="2" charset="0"/>
                <a:cs typeface="Leelawadee UI" panose="020B0502040204020203" pitchFamily="34" charset="-34"/>
              </a:rPr>
              <a:t> </a:t>
            </a:r>
            <a:r>
              <a:rPr lang="en-US" sz="5800" dirty="0" smtClean="0">
                <a:solidFill>
                  <a:schemeClr val="bg1"/>
                </a:solidFill>
                <a:latin typeface="Swiss 721 Condensed" panose="02000506040000020004" pitchFamily="2" charset="0"/>
                <a:cs typeface="Leelawadee UI" panose="020B0502040204020203" pitchFamily="34" charset="-34"/>
              </a:rPr>
              <a:t>you to </a:t>
            </a:r>
          </a:p>
          <a:p>
            <a:pPr algn="ctr"/>
            <a:r>
              <a:rPr lang="en-US" sz="5800" dirty="0" smtClean="0">
                <a:solidFill>
                  <a:schemeClr val="bg1"/>
                </a:solidFill>
                <a:latin typeface="Swiss 721 Condensed" panose="02000506040000020004" pitchFamily="2" charset="0"/>
                <a:cs typeface="Leelawadee UI" panose="020B0502040204020203" pitchFamily="34" charset="-34"/>
              </a:rPr>
              <a:t>do what He </a:t>
            </a:r>
          </a:p>
          <a:p>
            <a:pPr algn="ctr"/>
            <a:r>
              <a:rPr lang="en-US" sz="5800" dirty="0" smtClean="0">
                <a:solidFill>
                  <a:schemeClr val="bg1"/>
                </a:solidFill>
                <a:latin typeface="Swiss 721 Condensed" panose="02000506040000020004" pitchFamily="2" charset="0"/>
                <a:cs typeface="Leelawadee UI" panose="020B0502040204020203" pitchFamily="34" charset="-34"/>
              </a:rPr>
              <a:t>calls you to do.</a:t>
            </a:r>
            <a:endParaRPr lang="en-US" sz="5800" dirty="0">
              <a:solidFill>
                <a:schemeClr val="bg1"/>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6844053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90831" y="331794"/>
            <a:ext cx="5642918" cy="1446550"/>
          </a:xfrm>
          <a:prstGeom prst="rect">
            <a:avLst/>
          </a:prstGeom>
          <a:noFill/>
        </p:spPr>
        <p:txBody>
          <a:bodyPr wrap="square" rtlCol="0">
            <a:spAutoFit/>
          </a:bodyPr>
          <a:lstStyle/>
          <a:p>
            <a:r>
              <a:rPr lang="en-US" sz="8800" dirty="0" smtClean="0">
                <a:solidFill>
                  <a:schemeClr val="bg1"/>
                </a:solidFill>
                <a:latin typeface="Californian FB" panose="0207040306080B030204" pitchFamily="18" charset="0"/>
              </a:rPr>
              <a:t>Availability</a:t>
            </a:r>
            <a:endParaRPr lang="en-US" sz="8800" dirty="0">
              <a:solidFill>
                <a:schemeClr val="bg1"/>
              </a:solidFill>
              <a:latin typeface="Californian FB" panose="0207040306080B030204" pitchFamily="18" charset="0"/>
            </a:endParaRPr>
          </a:p>
        </p:txBody>
      </p:sp>
      <p:sp>
        <p:nvSpPr>
          <p:cNvPr id="4" name="TextBox 3"/>
          <p:cNvSpPr txBox="1"/>
          <p:nvPr/>
        </p:nvSpPr>
        <p:spPr>
          <a:xfrm>
            <a:off x="2139263" y="1452594"/>
            <a:ext cx="4637903" cy="1446550"/>
          </a:xfrm>
          <a:prstGeom prst="rect">
            <a:avLst/>
          </a:prstGeom>
          <a:noFill/>
        </p:spPr>
        <p:txBody>
          <a:bodyPr wrap="square" rtlCol="0">
            <a:spAutoFit/>
          </a:bodyPr>
          <a:lstStyle/>
          <a:p>
            <a:r>
              <a:rPr lang="en-US" sz="8800" dirty="0" smtClean="0">
                <a:solidFill>
                  <a:srgbClr val="FDD793"/>
                </a:solidFill>
                <a:latin typeface="Segoe Script" panose="030B0504020000000003" pitchFamily="66" charset="0"/>
              </a:rPr>
              <a:t>Ability</a:t>
            </a:r>
            <a:endParaRPr lang="en-US" sz="8800" dirty="0">
              <a:solidFill>
                <a:srgbClr val="FDD793"/>
              </a:solidFill>
              <a:latin typeface="Segoe Script" panose="030B0504020000000003" pitchFamily="66" charset="0"/>
            </a:endParaRPr>
          </a:p>
        </p:txBody>
      </p:sp>
      <p:sp>
        <p:nvSpPr>
          <p:cNvPr id="5" name="TextBox 4"/>
          <p:cNvSpPr txBox="1"/>
          <p:nvPr/>
        </p:nvSpPr>
        <p:spPr>
          <a:xfrm>
            <a:off x="1062682" y="1023631"/>
            <a:ext cx="1379836" cy="1446550"/>
          </a:xfrm>
          <a:prstGeom prst="rect">
            <a:avLst/>
          </a:prstGeom>
          <a:noFill/>
        </p:spPr>
        <p:txBody>
          <a:bodyPr wrap="square" rtlCol="0">
            <a:spAutoFit/>
          </a:bodyPr>
          <a:lstStyle/>
          <a:p>
            <a:r>
              <a:rPr lang="en-US" sz="8800" dirty="0" smtClean="0">
                <a:solidFill>
                  <a:schemeClr val="bg1"/>
                </a:solidFill>
                <a:latin typeface="Californian FB" panose="0207040306080B030204" pitchFamily="18" charset="0"/>
              </a:rPr>
              <a:t>vs.</a:t>
            </a:r>
            <a:endParaRPr lang="en-US" sz="8800" dirty="0">
              <a:solidFill>
                <a:schemeClr val="bg1"/>
              </a:solidFill>
              <a:latin typeface="Californian FB" panose="0207040306080B030204" pitchFamily="18" charset="0"/>
            </a:endParaRPr>
          </a:p>
        </p:txBody>
      </p:sp>
      <p:sp>
        <p:nvSpPr>
          <p:cNvPr id="6" name="TextBox 5"/>
          <p:cNvSpPr txBox="1"/>
          <p:nvPr/>
        </p:nvSpPr>
        <p:spPr>
          <a:xfrm>
            <a:off x="790831" y="2788835"/>
            <a:ext cx="1476632" cy="369332"/>
          </a:xfrm>
          <a:prstGeom prst="rect">
            <a:avLst/>
          </a:prstGeom>
          <a:noFill/>
        </p:spPr>
        <p:txBody>
          <a:bodyPr wrap="square" rtlCol="0">
            <a:spAutoFit/>
          </a:bodyPr>
          <a:lstStyle/>
          <a:p>
            <a:r>
              <a:rPr lang="en-US" dirty="0" smtClean="0">
                <a:solidFill>
                  <a:schemeClr val="bg1">
                    <a:lumMod val="85000"/>
                  </a:schemeClr>
                </a:solidFill>
              </a:rPr>
              <a:t>__________</a:t>
            </a:r>
            <a:endParaRPr lang="en-US" dirty="0">
              <a:solidFill>
                <a:schemeClr val="bg1">
                  <a:lumMod val="85000"/>
                </a:schemeClr>
              </a:solidFill>
            </a:endParaRPr>
          </a:p>
        </p:txBody>
      </p:sp>
      <p:sp>
        <p:nvSpPr>
          <p:cNvPr id="7" name="TextBox 6"/>
          <p:cNvSpPr txBox="1"/>
          <p:nvPr/>
        </p:nvSpPr>
        <p:spPr>
          <a:xfrm>
            <a:off x="2056885" y="2729204"/>
            <a:ext cx="3385752" cy="707886"/>
          </a:xfrm>
          <a:prstGeom prst="rect">
            <a:avLst/>
          </a:prstGeom>
          <a:noFill/>
        </p:spPr>
        <p:txBody>
          <a:bodyPr wrap="square" rtlCol="0">
            <a:spAutoFit/>
          </a:bodyPr>
          <a:lstStyle/>
          <a:p>
            <a:r>
              <a:rPr lang="en-US" sz="4000" dirty="0" smtClean="0">
                <a:solidFill>
                  <a:schemeClr val="bg1">
                    <a:lumMod val="85000"/>
                  </a:schemeClr>
                </a:solidFill>
                <a:latin typeface="Californian FB" panose="0207040306080B030204" pitchFamily="18" charset="0"/>
              </a:rPr>
              <a:t>CHECKMATE</a:t>
            </a:r>
            <a:endParaRPr lang="en-US" sz="4000" dirty="0">
              <a:solidFill>
                <a:schemeClr val="bg1">
                  <a:lumMod val="85000"/>
                </a:schemeClr>
              </a:solidFill>
              <a:latin typeface="Californian FB" panose="0207040306080B030204" pitchFamily="18" charset="0"/>
            </a:endParaRPr>
          </a:p>
        </p:txBody>
      </p:sp>
      <p:sp>
        <p:nvSpPr>
          <p:cNvPr id="8" name="TextBox 7"/>
          <p:cNvSpPr txBox="1"/>
          <p:nvPr/>
        </p:nvSpPr>
        <p:spPr>
          <a:xfrm>
            <a:off x="5297705" y="2798785"/>
            <a:ext cx="1410986" cy="369332"/>
          </a:xfrm>
          <a:prstGeom prst="rect">
            <a:avLst/>
          </a:prstGeom>
          <a:noFill/>
        </p:spPr>
        <p:txBody>
          <a:bodyPr wrap="square" rtlCol="0">
            <a:spAutoFit/>
          </a:bodyPr>
          <a:lstStyle/>
          <a:p>
            <a:r>
              <a:rPr lang="en-US" dirty="0" smtClean="0">
                <a:solidFill>
                  <a:schemeClr val="bg1">
                    <a:lumMod val="85000"/>
                  </a:schemeClr>
                </a:solidFill>
              </a:rPr>
              <a:t>__________</a:t>
            </a:r>
            <a:endParaRPr lang="en-US" dirty="0">
              <a:solidFill>
                <a:schemeClr val="bg1">
                  <a:lumMod val="85000"/>
                </a:schemeClr>
              </a:solidFill>
            </a:endParaRPr>
          </a:p>
        </p:txBody>
      </p:sp>
      <p:sp>
        <p:nvSpPr>
          <p:cNvPr id="9" name="TextBox 8"/>
          <p:cNvSpPr txBox="1"/>
          <p:nvPr/>
        </p:nvSpPr>
        <p:spPr>
          <a:xfrm>
            <a:off x="691976" y="3555692"/>
            <a:ext cx="5840627" cy="707886"/>
          </a:xfrm>
          <a:prstGeom prst="rect">
            <a:avLst/>
          </a:prstGeom>
          <a:noFill/>
        </p:spPr>
        <p:txBody>
          <a:bodyPr wrap="square" rtlCol="0">
            <a:spAutoFit/>
          </a:bodyPr>
          <a:lstStyle/>
          <a:p>
            <a:pPr algn="ctr"/>
            <a:r>
              <a:rPr lang="en-US" sz="4000" dirty="0" smtClean="0">
                <a:solidFill>
                  <a:srgbClr val="FDD793"/>
                </a:solidFill>
                <a:latin typeface="Leelawadee UI" panose="020B0502040204020203" pitchFamily="34" charset="-34"/>
                <a:cs typeface="Leelawadee UI" panose="020B0502040204020203" pitchFamily="34" charset="-34"/>
              </a:rPr>
              <a:t>Exodus 3:11-4:17</a:t>
            </a:r>
            <a:endParaRPr lang="en-US" sz="4000" dirty="0">
              <a:solidFill>
                <a:srgbClr val="FDD793"/>
              </a:solidFill>
              <a:latin typeface="Leelawadee UI" panose="020B0502040204020203" pitchFamily="34" charset="-34"/>
              <a:cs typeface="Leelawadee UI" panose="020B0502040204020203" pitchFamily="34" charset="-34"/>
            </a:endParaRPr>
          </a:p>
        </p:txBody>
      </p:sp>
    </p:spTree>
    <p:extLst>
      <p:ext uri="{BB962C8B-B14F-4D97-AF65-F5344CB8AC3E}">
        <p14:creationId xmlns:p14="http://schemas.microsoft.com/office/powerpoint/2010/main" val="34442056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595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89126" y="0"/>
            <a:ext cx="2265406"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4</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So when the Lord saw that he turned aside to look, God called to him from the midst of the bush and said, “Moses, Moses!” And he said, “Here I am.”</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14283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30313" y="-16476"/>
            <a:ext cx="2166551"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078313"/>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5. </a:t>
            </a:r>
            <a:r>
              <a:rPr lang="en-US" sz="5400" dirty="0" smtClean="0">
                <a:solidFill>
                  <a:schemeClr val="bg1"/>
                </a:solidFill>
                <a:latin typeface="Swiss 721 Condensed" panose="02000506040000020004" pitchFamily="2" charset="0"/>
                <a:cs typeface="Leelawadee UI" panose="020B0502040204020203" pitchFamily="34" charset="-34"/>
              </a:rPr>
              <a:t>Then He said, “Do not draw near this place. Take your sandals off your feet, for the place where you stand is holy ground.”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99494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63265" y="-98855"/>
            <a:ext cx="2125361"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107091" y="0"/>
            <a:ext cx="6870356" cy="6740307"/>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6</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Moreover He said, “I am the God of your </a:t>
            </a:r>
          </a:p>
          <a:p>
            <a:pPr algn="ctr"/>
            <a:r>
              <a:rPr lang="en-US" sz="5400" dirty="0" smtClean="0">
                <a:solidFill>
                  <a:schemeClr val="bg1"/>
                </a:solidFill>
                <a:latin typeface="Swiss 721 Condensed" panose="02000506040000020004" pitchFamily="2" charset="0"/>
                <a:cs typeface="Leelawadee UI" panose="020B0502040204020203" pitchFamily="34" charset="-34"/>
              </a:rPr>
              <a:t>father - the God of Abraham, the God of Isaac, and the God of Jacob.” And Moses hid his face, for he was afraid to look upon God.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38342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63265" y="0"/>
            <a:ext cx="2133599"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6740307"/>
          </a:xfrm>
          <a:prstGeom prst="rect">
            <a:avLst/>
          </a:prstGeom>
          <a:noFill/>
        </p:spPr>
        <p:txBody>
          <a:bodyPr wrap="square" rtlCol="0">
            <a:spAutoFit/>
          </a:bodyPr>
          <a:lstStyle/>
          <a:p>
            <a:pPr algn="ctr"/>
            <a:r>
              <a:rPr lang="en-US" sz="5400" dirty="0">
                <a:solidFill>
                  <a:srgbClr val="FDD793"/>
                </a:solidFill>
                <a:latin typeface="Swiss 721 Condensed" panose="02000506040000020004" pitchFamily="2" charset="0"/>
                <a:cs typeface="Leelawadee UI" panose="020B0502040204020203" pitchFamily="34" charset="-34"/>
              </a:rPr>
              <a:t>7</a:t>
            </a:r>
            <a:r>
              <a:rPr lang="en-US" sz="5400" dirty="0" smtClean="0">
                <a:solidFill>
                  <a:srgbClr val="FDD793"/>
                </a:solidFill>
                <a:latin typeface="Swiss 721 Condensed" panose="02000506040000020004" pitchFamily="2" charset="0"/>
                <a:cs typeface="Leelawadee UI" panose="020B0502040204020203" pitchFamily="34" charset="-34"/>
              </a:rPr>
              <a:t>. </a:t>
            </a:r>
            <a:r>
              <a:rPr lang="en-US" sz="5400" dirty="0" smtClean="0">
                <a:solidFill>
                  <a:schemeClr val="bg1"/>
                </a:solidFill>
                <a:latin typeface="Swiss 721 Condensed" panose="02000506040000020004" pitchFamily="2" charset="0"/>
                <a:cs typeface="Leelawadee UI" panose="020B0502040204020203" pitchFamily="34" charset="-34"/>
              </a:rPr>
              <a:t>And the Lord said: “I have surely seen the oppression of My people who are in Egypt, and have heard their cry because of their taskmasters, for I know their sorrows.</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1958650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755026" y="0"/>
            <a:ext cx="2150075" cy="1754326"/>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Exodus</a:t>
            </a:r>
          </a:p>
          <a:p>
            <a:pPr algn="ctr"/>
            <a:r>
              <a:rPr lang="en-US" sz="5400" dirty="0" smtClean="0">
                <a:solidFill>
                  <a:srgbClr val="FDD793"/>
                </a:solidFill>
                <a:latin typeface="Swiss 721 Condensed" panose="02000506040000020004" pitchFamily="2" charset="0"/>
                <a:cs typeface="Leelawadee UI" panose="020B0502040204020203" pitchFamily="34" charset="-34"/>
              </a:rPr>
              <a:t>3:1-9</a:t>
            </a:r>
            <a:endParaRPr lang="en-US" sz="5400" dirty="0">
              <a:solidFill>
                <a:srgbClr val="FDD793"/>
              </a:solidFill>
              <a:latin typeface="Swiss 721 Condensed" panose="02000506040000020004" pitchFamily="2" charset="0"/>
              <a:cs typeface="Leelawadee UI" panose="020B0502040204020203" pitchFamily="34" charset="-34"/>
            </a:endParaRPr>
          </a:p>
        </p:txBody>
      </p:sp>
      <p:sp>
        <p:nvSpPr>
          <p:cNvPr id="3" name="TextBox 2"/>
          <p:cNvSpPr txBox="1"/>
          <p:nvPr/>
        </p:nvSpPr>
        <p:spPr>
          <a:xfrm>
            <a:off x="0" y="0"/>
            <a:ext cx="6845644" cy="5909310"/>
          </a:xfrm>
          <a:prstGeom prst="rect">
            <a:avLst/>
          </a:prstGeom>
          <a:noFill/>
        </p:spPr>
        <p:txBody>
          <a:bodyPr wrap="square" rtlCol="0">
            <a:spAutoFit/>
          </a:bodyPr>
          <a:lstStyle/>
          <a:p>
            <a:pPr algn="ctr"/>
            <a:r>
              <a:rPr lang="en-US" sz="5400" dirty="0" smtClean="0">
                <a:solidFill>
                  <a:srgbClr val="FDD793"/>
                </a:solidFill>
                <a:latin typeface="Swiss 721 Condensed" panose="02000506040000020004" pitchFamily="2" charset="0"/>
                <a:cs typeface="Leelawadee UI" panose="020B0502040204020203" pitchFamily="34" charset="-34"/>
              </a:rPr>
              <a:t>8. </a:t>
            </a:r>
            <a:r>
              <a:rPr lang="en-US" sz="5400" dirty="0" smtClean="0">
                <a:solidFill>
                  <a:schemeClr val="bg1"/>
                </a:solidFill>
                <a:latin typeface="Swiss 721 Condensed" panose="02000506040000020004" pitchFamily="2" charset="0"/>
                <a:cs typeface="Leelawadee UI" panose="020B0502040204020203" pitchFamily="34" charset="-34"/>
              </a:rPr>
              <a:t>So I have come down to deliver them out of the hand of the Egyptians, and to bring them up from that land to a good and large land, to a land flowing with milk and</a:t>
            </a:r>
            <a:endParaRPr lang="en-US" sz="5400" dirty="0">
              <a:solidFill>
                <a:srgbClr val="FDD793"/>
              </a:solidFill>
              <a:latin typeface="Swiss 721 Condensed" panose="02000506040000020004" pitchFamily="2" charset="0"/>
              <a:cs typeface="Leelawadee UI" panose="020B0502040204020203" pitchFamily="34" charset="-34"/>
            </a:endParaRPr>
          </a:p>
        </p:txBody>
      </p:sp>
    </p:spTree>
    <p:extLst>
      <p:ext uri="{BB962C8B-B14F-4D97-AF65-F5344CB8AC3E}">
        <p14:creationId xmlns:p14="http://schemas.microsoft.com/office/powerpoint/2010/main" val="3436227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1536</Words>
  <Application>Microsoft Office PowerPoint</Application>
  <PresentationFormat>On-screen Show (4:3)</PresentationFormat>
  <Paragraphs>182</Paragraphs>
  <Slides>46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Calibri Light</vt:lpstr>
      <vt:lpstr>Californian FB</vt:lpstr>
      <vt:lpstr>Leelawadee UI</vt:lpstr>
      <vt:lpstr>Segoe Script</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11</cp:revision>
  <dcterms:created xsi:type="dcterms:W3CDTF">2017-05-19T15:03:37Z</dcterms:created>
  <dcterms:modified xsi:type="dcterms:W3CDTF">2017-05-19T16:40:59Z</dcterms:modified>
</cp:coreProperties>
</file>