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9E6"/>
    <a:srgbClr val="C6865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612449B-4418-4E7E-A188-44BCE680942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34327806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12449B-4418-4E7E-A188-44BCE680942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1482445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12449B-4418-4E7E-A188-44BCE680942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130647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612449B-4418-4E7E-A188-44BCE680942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4274377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12449B-4418-4E7E-A188-44BCE6809426}" type="datetimeFigureOut">
              <a:rPr lang="en-US" smtClean="0"/>
              <a:t>3/31/2017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1494247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612449B-4418-4E7E-A188-44BCE6809426}" type="datetimeFigureOut">
              <a:rPr lang="en-US" smtClean="0"/>
              <a:t>3/31/2017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1372169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612449B-4418-4E7E-A188-44BCE6809426}" type="datetimeFigureOut">
              <a:rPr lang="en-US" smtClean="0"/>
              <a:t>3/31/2017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3911502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612449B-4418-4E7E-A188-44BCE6809426}" type="datetimeFigureOut">
              <a:rPr lang="en-US" smtClean="0"/>
              <a:t>3/31/2017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2079467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12449B-4418-4E7E-A188-44BCE6809426}" type="datetimeFigureOut">
              <a:rPr lang="en-US" smtClean="0"/>
              <a:t>3/31/2017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13082445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2449B-4418-4E7E-A188-44BCE6809426}" type="datetimeFigureOut">
              <a:rPr lang="en-US" smtClean="0"/>
              <a:t>3/31/2017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4140534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12449B-4418-4E7E-A188-44BCE6809426}" type="datetimeFigureOut">
              <a:rPr lang="en-US" smtClean="0"/>
              <a:t>3/31/2017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7CBFFB-4099-419B-81E4-A8D8ED925D89}" type="slidenum">
              <a:rPr lang="en-US" smtClean="0"/>
              <a:t>‹#›</a:t>
            </a:fld>
            <a:endParaRPr lang="en-US"/>
          </a:p>
        </p:txBody>
      </p:sp>
    </p:spTree>
    <p:extLst>
      <p:ext uri="{BB962C8B-B14F-4D97-AF65-F5344CB8AC3E}">
        <p14:creationId xmlns:p14="http://schemas.microsoft.com/office/powerpoint/2010/main" val="64384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12449B-4418-4E7E-A188-44BCE6809426}" type="datetimeFigureOut">
              <a:rPr lang="en-US" smtClean="0"/>
              <a:t>3/31/2017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7CBFFB-4099-419B-81E4-A8D8ED925D89}" type="slidenum">
              <a:rPr lang="en-US" smtClean="0"/>
              <a:t>‹#›</a:t>
            </a:fld>
            <a:endParaRPr lang="en-US"/>
          </a:p>
        </p:txBody>
      </p:sp>
    </p:spTree>
    <p:extLst>
      <p:ext uri="{BB962C8B-B14F-4D97-AF65-F5344CB8AC3E}">
        <p14:creationId xmlns:p14="http://schemas.microsoft.com/office/powerpoint/2010/main" val="35494704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6606" y="1952367"/>
            <a:ext cx="5601729" cy="707886"/>
          </a:xfrm>
          <a:prstGeom prst="rect">
            <a:avLst/>
          </a:prstGeom>
          <a:noFill/>
        </p:spPr>
        <p:txBody>
          <a:bodyPr wrap="square" rtlCol="0">
            <a:spAutoFit/>
          </a:bodyPr>
          <a:lstStyle/>
          <a:p>
            <a:pPr algn="ctr"/>
            <a:r>
              <a:rPr lang="en-US" sz="4000" dirty="0" smtClean="0">
                <a:solidFill>
                  <a:srgbClr val="FFF9E6"/>
                </a:solidFill>
                <a:latin typeface="Swiss 721 Condensed" panose="02000506040000020004" pitchFamily="2" charset="0"/>
              </a:rPr>
              <a:t>WHERE’S YOUR</a:t>
            </a:r>
            <a:endParaRPr lang="en-US" sz="4000" dirty="0">
              <a:solidFill>
                <a:srgbClr val="FFF9E6"/>
              </a:solidFill>
              <a:latin typeface="Swiss 721 Condensed" panose="02000506040000020004" pitchFamily="2" charset="0"/>
            </a:endParaRPr>
          </a:p>
        </p:txBody>
      </p:sp>
      <p:sp>
        <p:nvSpPr>
          <p:cNvPr id="3" name="TextBox 2"/>
          <p:cNvSpPr txBox="1"/>
          <p:nvPr/>
        </p:nvSpPr>
        <p:spPr>
          <a:xfrm>
            <a:off x="527222" y="2368378"/>
            <a:ext cx="5601729" cy="1015663"/>
          </a:xfrm>
          <a:prstGeom prst="rect">
            <a:avLst/>
          </a:prstGeom>
          <a:noFill/>
        </p:spPr>
        <p:txBody>
          <a:bodyPr wrap="square" rtlCol="0">
            <a:spAutoFit/>
          </a:bodyPr>
          <a:lstStyle/>
          <a:p>
            <a:pPr algn="ctr"/>
            <a:r>
              <a:rPr lang="en-US" sz="6000" b="1" dirty="0" smtClean="0">
                <a:solidFill>
                  <a:srgbClr val="FFF9E6"/>
                </a:solidFill>
                <a:latin typeface="Swiss 721 Extended" panose="02000505030000020004" pitchFamily="2" charset="0"/>
              </a:rPr>
              <a:t>DEVOTION?</a:t>
            </a:r>
            <a:endParaRPr lang="en-US" sz="6000" b="1" dirty="0">
              <a:solidFill>
                <a:srgbClr val="FFF9E6"/>
              </a:solidFill>
              <a:latin typeface="Swiss 721 Extended" panose="02000505030000020004" pitchFamily="2" charset="0"/>
            </a:endParaRPr>
          </a:p>
        </p:txBody>
      </p:sp>
      <p:sp>
        <p:nvSpPr>
          <p:cNvPr id="4" name="TextBox 3"/>
          <p:cNvSpPr txBox="1"/>
          <p:nvPr/>
        </p:nvSpPr>
        <p:spPr>
          <a:xfrm>
            <a:off x="1334529" y="3199375"/>
            <a:ext cx="3987114" cy="369332"/>
          </a:xfrm>
          <a:prstGeom prst="rect">
            <a:avLst/>
          </a:prstGeom>
          <a:noFill/>
        </p:spPr>
        <p:txBody>
          <a:bodyPr wrap="square" rtlCol="0">
            <a:spAutoFit/>
          </a:bodyPr>
          <a:lstStyle/>
          <a:p>
            <a:r>
              <a:rPr lang="en-US" dirty="0" smtClean="0">
                <a:solidFill>
                  <a:srgbClr val="C68658"/>
                </a:solidFill>
              </a:rPr>
              <a:t>________________________________</a:t>
            </a:r>
            <a:endParaRPr lang="en-US" dirty="0">
              <a:solidFill>
                <a:srgbClr val="C68658"/>
              </a:solidFill>
            </a:endParaRPr>
          </a:p>
        </p:txBody>
      </p:sp>
      <p:sp>
        <p:nvSpPr>
          <p:cNvPr id="5" name="TextBox 4"/>
          <p:cNvSpPr txBox="1"/>
          <p:nvPr/>
        </p:nvSpPr>
        <p:spPr>
          <a:xfrm>
            <a:off x="1367480" y="3709436"/>
            <a:ext cx="3921211" cy="646331"/>
          </a:xfrm>
          <a:prstGeom prst="rect">
            <a:avLst/>
          </a:prstGeom>
          <a:noFill/>
        </p:spPr>
        <p:txBody>
          <a:bodyPr wrap="square" rtlCol="0">
            <a:spAutoFit/>
          </a:bodyPr>
          <a:lstStyle/>
          <a:p>
            <a:pPr algn="ctr"/>
            <a:r>
              <a:rPr lang="en-US" sz="3600" dirty="0" smtClean="0">
                <a:solidFill>
                  <a:srgbClr val="FFF9E6"/>
                </a:solidFill>
                <a:latin typeface="Swiss 721 Condensed" panose="02000506040000020004" pitchFamily="2" charset="0"/>
              </a:rPr>
              <a:t>MATTHEW 26:10-29</a:t>
            </a:r>
            <a:endParaRPr lang="en-US" sz="3600" dirty="0">
              <a:solidFill>
                <a:srgbClr val="FFF9E6"/>
              </a:solidFill>
              <a:latin typeface="Swiss 721 Condensed" panose="02000506040000020004" pitchFamily="2" charset="0"/>
            </a:endParaRPr>
          </a:p>
        </p:txBody>
      </p:sp>
    </p:spTree>
    <p:extLst>
      <p:ext uri="{BB962C8B-B14F-4D97-AF65-F5344CB8AC3E}">
        <p14:creationId xmlns:p14="http://schemas.microsoft.com/office/powerpoint/2010/main" val="1768495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655564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13. </a:t>
            </a:r>
            <a:r>
              <a:rPr lang="en-US" sz="6000" dirty="0" smtClean="0">
                <a:solidFill>
                  <a:srgbClr val="FFF9E6"/>
                </a:solidFill>
                <a:latin typeface="Swiss 721 Condensed" panose="02000506040000020004" pitchFamily="2" charset="0"/>
              </a:rPr>
              <a:t>Assuredly, I say to you, wherever this gospel is preached in the whole world, what this woman has done will also be told as a memorial to her.”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6771606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48281" y="214184"/>
            <a:ext cx="8839200" cy="3231654"/>
          </a:xfrm>
          <a:prstGeom prst="rect">
            <a:avLst/>
          </a:prstGeom>
          <a:noFill/>
        </p:spPr>
        <p:txBody>
          <a:bodyPr wrap="square" rtlCol="0">
            <a:spAutoFit/>
          </a:bodyPr>
          <a:lstStyle/>
          <a:p>
            <a:pPr algn="ctr"/>
            <a:endParaRPr lang="en-US" sz="6000" dirty="0" smtClean="0">
              <a:latin typeface="Swiss 721 Condensed" panose="02000506040000020004" pitchFamily="2" charset="0"/>
            </a:endParaRPr>
          </a:p>
          <a:p>
            <a:pPr algn="ctr"/>
            <a:r>
              <a:rPr lang="en-US" sz="7200" dirty="0" smtClean="0">
                <a:solidFill>
                  <a:srgbClr val="FFF9E6"/>
                </a:solidFill>
                <a:latin typeface="Swiss 721 Condensed" panose="02000506040000020004" pitchFamily="2" charset="0"/>
              </a:rPr>
              <a:t>Judas’s devotion</a:t>
            </a:r>
          </a:p>
          <a:p>
            <a:pPr algn="ctr"/>
            <a:r>
              <a:rPr lang="en-US" sz="7200" dirty="0" smtClean="0">
                <a:solidFill>
                  <a:srgbClr val="FFF9E6"/>
                </a:solidFill>
                <a:latin typeface="Swiss 721 Condensed" panose="02000506040000020004" pitchFamily="2" charset="0"/>
              </a:rPr>
              <a:t>to </a:t>
            </a:r>
            <a:r>
              <a:rPr lang="en-US" sz="7200" b="1" u="sng" dirty="0" smtClean="0">
                <a:solidFill>
                  <a:srgbClr val="FFFF00"/>
                </a:solidFill>
                <a:latin typeface="Swiss 721 Condensed" panose="02000506040000020004" pitchFamily="2" charset="0"/>
              </a:rPr>
              <a:t>HIMSELF</a:t>
            </a:r>
            <a:r>
              <a:rPr lang="en-US" sz="7200" dirty="0" smtClean="0">
                <a:solidFill>
                  <a:srgbClr val="FFF9E6"/>
                </a:solidFill>
                <a:latin typeface="Swiss 721 Condensed" panose="02000506040000020004" pitchFamily="2" charset="0"/>
              </a:rPr>
              <a:t>.</a:t>
            </a:r>
            <a:endParaRPr lang="en-US" sz="7200" dirty="0">
              <a:solidFill>
                <a:srgbClr val="FFF9E6"/>
              </a:solidFill>
              <a:latin typeface="Swiss 721 Condensed" panose="02000506040000020004" pitchFamily="2" charset="0"/>
            </a:endParaRPr>
          </a:p>
        </p:txBody>
      </p:sp>
    </p:spTree>
    <p:extLst>
      <p:ext uri="{BB962C8B-B14F-4D97-AF65-F5344CB8AC3E}">
        <p14:creationId xmlns:p14="http://schemas.microsoft.com/office/powerpoint/2010/main" val="21448180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26:14-16</a:t>
            </a:r>
          </a:p>
          <a:p>
            <a:pPr algn="ctr"/>
            <a:r>
              <a:rPr lang="en-US" sz="6000" dirty="0" smtClean="0">
                <a:solidFill>
                  <a:srgbClr val="FFFF00"/>
                </a:solidFill>
                <a:latin typeface="Swiss 721 Condensed" panose="02000506040000020004" pitchFamily="2" charset="0"/>
              </a:rPr>
              <a:t>14. </a:t>
            </a:r>
            <a:r>
              <a:rPr lang="en-US" sz="6000" dirty="0" smtClean="0">
                <a:solidFill>
                  <a:srgbClr val="FFF9E6"/>
                </a:solidFill>
                <a:latin typeface="Swiss 721 Condensed" panose="02000506040000020004" pitchFamily="2" charset="0"/>
              </a:rPr>
              <a:t>Then one of the twelve, called Judas Iscariot, went to the chief priests</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6327947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26:14-16</a:t>
            </a:r>
          </a:p>
          <a:p>
            <a:pPr algn="ctr"/>
            <a:r>
              <a:rPr lang="en-US" sz="6000" dirty="0" smtClean="0">
                <a:solidFill>
                  <a:srgbClr val="FFFF00"/>
                </a:solidFill>
                <a:latin typeface="Swiss 721 Condensed" panose="02000506040000020004" pitchFamily="2" charset="0"/>
              </a:rPr>
              <a:t>15. </a:t>
            </a:r>
            <a:r>
              <a:rPr lang="en-US" sz="6000" dirty="0" smtClean="0">
                <a:solidFill>
                  <a:srgbClr val="FFF9E6"/>
                </a:solidFill>
                <a:latin typeface="Swiss 721 Condensed" panose="02000506040000020004" pitchFamily="2" charset="0"/>
              </a:rPr>
              <a:t>and said, “What are you willing to give me if I deliver Him to you?” And they counted out to him thirty pieces of silver.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95754615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26:14-16</a:t>
            </a:r>
          </a:p>
          <a:p>
            <a:pPr algn="ctr"/>
            <a:r>
              <a:rPr lang="en-US" sz="6000" dirty="0" smtClean="0">
                <a:solidFill>
                  <a:srgbClr val="FFFF00"/>
                </a:solidFill>
                <a:latin typeface="Swiss 721 Condensed" panose="02000506040000020004" pitchFamily="2" charset="0"/>
              </a:rPr>
              <a:t>16. </a:t>
            </a:r>
            <a:r>
              <a:rPr lang="en-US" sz="6000" dirty="0" smtClean="0">
                <a:solidFill>
                  <a:srgbClr val="FFF9E6"/>
                </a:solidFill>
                <a:latin typeface="Swiss 721 Condensed" panose="02000506040000020004" pitchFamily="2" charset="0"/>
              </a:rPr>
              <a:t>So from that time he sought opportunity to betray Him.</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2076042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655564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26:17-19</a:t>
            </a:r>
          </a:p>
          <a:p>
            <a:pPr algn="ctr"/>
            <a:r>
              <a:rPr lang="en-US" sz="6000" dirty="0" smtClean="0">
                <a:solidFill>
                  <a:srgbClr val="FFFF00"/>
                </a:solidFill>
                <a:latin typeface="Swiss 721 Condensed" panose="02000506040000020004" pitchFamily="2" charset="0"/>
              </a:rPr>
              <a:t>17. </a:t>
            </a:r>
            <a:r>
              <a:rPr lang="en-US" sz="6000" dirty="0" smtClean="0">
                <a:solidFill>
                  <a:srgbClr val="FFF9E6"/>
                </a:solidFill>
                <a:latin typeface="Swiss 721 Condensed" panose="02000506040000020004" pitchFamily="2" charset="0"/>
              </a:rPr>
              <a:t>Now on the first day of the Feast of Unleavened Bread the disciples came to Jesus, saying to Him, “Where do You want us to prepare for You to eat the Passover?”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7593881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655564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26:17-19</a:t>
            </a:r>
          </a:p>
          <a:p>
            <a:pPr algn="ctr"/>
            <a:r>
              <a:rPr lang="en-US" sz="6000" dirty="0" smtClean="0">
                <a:solidFill>
                  <a:srgbClr val="FFFF00"/>
                </a:solidFill>
                <a:latin typeface="Swiss 721 Condensed" panose="02000506040000020004" pitchFamily="2" charset="0"/>
              </a:rPr>
              <a:t>18. </a:t>
            </a:r>
            <a:r>
              <a:rPr lang="en-US" sz="6000" dirty="0" smtClean="0">
                <a:solidFill>
                  <a:srgbClr val="FFF9E6"/>
                </a:solidFill>
                <a:latin typeface="Swiss 721 Condensed" panose="02000506040000020004" pitchFamily="2" charset="0"/>
              </a:rPr>
              <a:t>And He said, “Go into the city to a certain man, and say to him, ‘The Teacher says, “My time is at hand; I will keep the Passover at your house with My disciples.”’”</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6993545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26:17-19</a:t>
            </a:r>
          </a:p>
          <a:p>
            <a:pPr algn="ctr"/>
            <a:r>
              <a:rPr lang="en-US" sz="6000" dirty="0" smtClean="0">
                <a:solidFill>
                  <a:srgbClr val="FFFF00"/>
                </a:solidFill>
                <a:latin typeface="Swiss 721 Condensed" panose="02000506040000020004" pitchFamily="2" charset="0"/>
              </a:rPr>
              <a:t>19. </a:t>
            </a:r>
            <a:r>
              <a:rPr lang="en-US" sz="6000" dirty="0" smtClean="0">
                <a:solidFill>
                  <a:srgbClr val="FFF9E6"/>
                </a:solidFill>
                <a:latin typeface="Swiss 721 Condensed" panose="02000506040000020004" pitchFamily="2" charset="0"/>
              </a:rPr>
              <a:t>So the disciples did as Jesus had directed them; and they prepared the Passover.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32065091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1210962"/>
            <a:ext cx="9138857" cy="4318110"/>
          </a:xfrm>
          <a:prstGeom prst="rect">
            <a:avLst/>
          </a:prstGeom>
        </p:spPr>
      </p:pic>
    </p:spTree>
    <p:extLst>
      <p:ext uri="{BB962C8B-B14F-4D97-AF65-F5344CB8AC3E}">
        <p14:creationId xmlns:p14="http://schemas.microsoft.com/office/powerpoint/2010/main" val="205643914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6000" r="-6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355874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48281" y="214184"/>
            <a:ext cx="8839200" cy="3231654"/>
          </a:xfrm>
          <a:prstGeom prst="rect">
            <a:avLst/>
          </a:prstGeom>
          <a:noFill/>
        </p:spPr>
        <p:txBody>
          <a:bodyPr wrap="square" rtlCol="0">
            <a:spAutoFit/>
          </a:bodyPr>
          <a:lstStyle/>
          <a:p>
            <a:pPr algn="ctr"/>
            <a:endParaRPr lang="en-US" sz="6000" dirty="0" smtClean="0">
              <a:latin typeface="Swiss 721 Condensed" panose="02000506040000020004" pitchFamily="2" charset="0"/>
            </a:endParaRPr>
          </a:p>
          <a:p>
            <a:pPr algn="ctr"/>
            <a:r>
              <a:rPr lang="en-US" sz="7200" dirty="0" smtClean="0">
                <a:solidFill>
                  <a:srgbClr val="FFF9E6"/>
                </a:solidFill>
                <a:latin typeface="Swiss 721 Condensed" panose="02000506040000020004" pitchFamily="2" charset="0"/>
              </a:rPr>
              <a:t>Mary’s devotion</a:t>
            </a:r>
          </a:p>
          <a:p>
            <a:pPr algn="ctr"/>
            <a:r>
              <a:rPr lang="en-US" sz="7200" dirty="0" smtClean="0">
                <a:solidFill>
                  <a:srgbClr val="FFF9E6"/>
                </a:solidFill>
                <a:latin typeface="Swiss 721 Condensed" panose="02000506040000020004" pitchFamily="2" charset="0"/>
              </a:rPr>
              <a:t>to </a:t>
            </a:r>
            <a:r>
              <a:rPr lang="en-US" sz="7200" b="1" u="sng" dirty="0" smtClean="0">
                <a:solidFill>
                  <a:srgbClr val="FFFF00"/>
                </a:solidFill>
                <a:latin typeface="Swiss 721 Condensed" panose="02000506040000020004" pitchFamily="2" charset="0"/>
              </a:rPr>
              <a:t>JESUS</a:t>
            </a:r>
            <a:r>
              <a:rPr lang="en-US" sz="7200" dirty="0" smtClean="0">
                <a:solidFill>
                  <a:srgbClr val="FFF9E6"/>
                </a:solidFill>
                <a:latin typeface="Swiss 721 Condensed" panose="02000506040000020004" pitchFamily="2" charset="0"/>
              </a:rPr>
              <a:t>.</a:t>
            </a:r>
            <a:endParaRPr lang="en-US" sz="7200" dirty="0">
              <a:solidFill>
                <a:srgbClr val="FFF9E6"/>
              </a:solidFill>
              <a:latin typeface="Swiss 721 Condensed" panose="02000506040000020004" pitchFamily="2" charset="0"/>
            </a:endParaRPr>
          </a:p>
        </p:txBody>
      </p:sp>
    </p:spTree>
    <p:extLst>
      <p:ext uri="{BB962C8B-B14F-4D97-AF65-F5344CB8AC3E}">
        <p14:creationId xmlns:p14="http://schemas.microsoft.com/office/powerpoint/2010/main" val="22986315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HEBREWS 10:4</a:t>
            </a:r>
          </a:p>
          <a:p>
            <a:pPr algn="ctr"/>
            <a:r>
              <a:rPr lang="en-US" sz="6000" dirty="0">
                <a:solidFill>
                  <a:srgbClr val="FFFF00"/>
                </a:solidFill>
                <a:latin typeface="Swiss 721 Condensed" panose="02000506040000020004" pitchFamily="2" charset="0"/>
              </a:rPr>
              <a:t>4</a:t>
            </a:r>
            <a:r>
              <a:rPr lang="en-US" sz="6000" dirty="0" smtClean="0">
                <a:solidFill>
                  <a:srgbClr val="FFFF00"/>
                </a:solidFill>
                <a:latin typeface="Swiss 721 Condensed" panose="02000506040000020004" pitchFamily="2" charset="0"/>
              </a:rPr>
              <a:t>. </a:t>
            </a:r>
            <a:r>
              <a:rPr lang="en-US" sz="6000" dirty="0" smtClean="0">
                <a:solidFill>
                  <a:srgbClr val="FFF9E6"/>
                </a:solidFill>
                <a:latin typeface="Swiss 721 Condensed" panose="02000506040000020004" pitchFamily="2" charset="0"/>
              </a:rPr>
              <a:t>For it is not possible that the blood of bulls and goats could take away sins.</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7674948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470898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HEBREWS 10:12</a:t>
            </a:r>
          </a:p>
          <a:p>
            <a:pPr algn="ctr"/>
            <a:r>
              <a:rPr lang="en-US" sz="6000" dirty="0" smtClean="0">
                <a:solidFill>
                  <a:srgbClr val="FFFF00"/>
                </a:solidFill>
                <a:latin typeface="Swiss 721 Condensed" panose="02000506040000020004" pitchFamily="2" charset="0"/>
              </a:rPr>
              <a:t>12. </a:t>
            </a:r>
            <a:r>
              <a:rPr lang="en-US" sz="6000" dirty="0" smtClean="0">
                <a:solidFill>
                  <a:srgbClr val="FFF9E6"/>
                </a:solidFill>
                <a:latin typeface="Swiss 721 Condensed" panose="02000506040000020004" pitchFamily="2" charset="0"/>
              </a:rPr>
              <a:t>But this Man, after He had offered one sacrifice for sins forever, sat down at the right hand of God,</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013174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Box 2"/>
          <p:cNvSpPr txBox="1"/>
          <p:nvPr/>
        </p:nvSpPr>
        <p:spPr>
          <a:xfrm>
            <a:off x="148281" y="214184"/>
            <a:ext cx="8839200" cy="3231654"/>
          </a:xfrm>
          <a:prstGeom prst="rect">
            <a:avLst/>
          </a:prstGeom>
          <a:noFill/>
        </p:spPr>
        <p:txBody>
          <a:bodyPr wrap="square" rtlCol="0">
            <a:spAutoFit/>
          </a:bodyPr>
          <a:lstStyle/>
          <a:p>
            <a:pPr algn="ctr"/>
            <a:endParaRPr lang="en-US" sz="6000" dirty="0" smtClean="0">
              <a:latin typeface="Swiss 721 Condensed" panose="02000506040000020004" pitchFamily="2" charset="0"/>
            </a:endParaRPr>
          </a:p>
          <a:p>
            <a:pPr algn="ctr"/>
            <a:r>
              <a:rPr lang="en-US" sz="7200" dirty="0" smtClean="0">
                <a:solidFill>
                  <a:srgbClr val="FFF9E6"/>
                </a:solidFill>
                <a:latin typeface="Swiss 721 Condensed" panose="02000506040000020004" pitchFamily="2" charset="0"/>
              </a:rPr>
              <a:t>Jesus’ devotion</a:t>
            </a:r>
          </a:p>
          <a:p>
            <a:pPr algn="ctr"/>
            <a:r>
              <a:rPr lang="en-US" sz="7200" dirty="0" smtClean="0">
                <a:solidFill>
                  <a:srgbClr val="FFF9E6"/>
                </a:solidFill>
                <a:latin typeface="Swiss 721 Condensed" panose="02000506040000020004" pitchFamily="2" charset="0"/>
              </a:rPr>
              <a:t>to the </a:t>
            </a:r>
            <a:r>
              <a:rPr lang="en-US" sz="7200" b="1" u="sng" dirty="0" smtClean="0">
                <a:solidFill>
                  <a:srgbClr val="FFFF00"/>
                </a:solidFill>
                <a:latin typeface="Swiss 721 Condensed" panose="02000506040000020004" pitchFamily="2" charset="0"/>
              </a:rPr>
              <a:t>FATHER</a:t>
            </a:r>
            <a:r>
              <a:rPr lang="en-US" sz="7200" dirty="0" smtClean="0">
                <a:solidFill>
                  <a:srgbClr val="FFF9E6"/>
                </a:solidFill>
                <a:latin typeface="Swiss 721 Condensed" panose="02000506040000020004" pitchFamily="2" charset="0"/>
              </a:rPr>
              <a:t>.</a:t>
            </a:r>
            <a:endParaRPr lang="en-US" sz="7200" dirty="0">
              <a:solidFill>
                <a:srgbClr val="FFF9E6"/>
              </a:solidFill>
              <a:latin typeface="Swiss 721 Condensed" panose="02000506040000020004" pitchFamily="2" charset="0"/>
            </a:endParaRPr>
          </a:p>
        </p:txBody>
      </p:sp>
    </p:spTree>
    <p:extLst>
      <p:ext uri="{BB962C8B-B14F-4D97-AF65-F5344CB8AC3E}">
        <p14:creationId xmlns:p14="http://schemas.microsoft.com/office/powerpoint/2010/main" val="12100233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286232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26:20-25</a:t>
            </a:r>
          </a:p>
          <a:p>
            <a:pPr algn="ctr"/>
            <a:r>
              <a:rPr lang="en-US" sz="6000" dirty="0" smtClean="0">
                <a:solidFill>
                  <a:srgbClr val="FFFF00"/>
                </a:solidFill>
                <a:latin typeface="Swiss 721 Condensed" panose="02000506040000020004" pitchFamily="2" charset="0"/>
              </a:rPr>
              <a:t>20. </a:t>
            </a:r>
            <a:r>
              <a:rPr lang="en-US" sz="6000" dirty="0" smtClean="0">
                <a:solidFill>
                  <a:srgbClr val="FFF9E6"/>
                </a:solidFill>
                <a:latin typeface="Swiss 721 Condensed" panose="02000506040000020004" pitchFamily="2" charset="0"/>
              </a:rPr>
              <a:t>When evening had come, He sat down with the twelve.</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12223716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416320"/>
          </a:xfrm>
          <a:prstGeom prst="rect">
            <a:avLst/>
          </a:prstGeom>
          <a:noFill/>
        </p:spPr>
        <p:txBody>
          <a:bodyPr wrap="square" rtlCol="0">
            <a:spAutoFit/>
          </a:bodyPr>
          <a:lstStyle/>
          <a:p>
            <a:pPr algn="ctr"/>
            <a:r>
              <a:rPr lang="en-US" sz="5400" dirty="0" smtClean="0">
                <a:solidFill>
                  <a:srgbClr val="FFFF00"/>
                </a:solidFill>
                <a:latin typeface="Swiss 721 Condensed" panose="02000506040000020004" pitchFamily="2" charset="0"/>
              </a:rPr>
              <a:t>MATTHEW 26:20-25</a:t>
            </a:r>
          </a:p>
          <a:p>
            <a:pPr algn="ctr"/>
            <a:r>
              <a:rPr lang="en-US" sz="5400" dirty="0" smtClean="0">
                <a:solidFill>
                  <a:srgbClr val="FFFF00"/>
                </a:solidFill>
                <a:latin typeface="Swiss 721 Condensed" panose="02000506040000020004" pitchFamily="2" charset="0"/>
              </a:rPr>
              <a:t>21. </a:t>
            </a:r>
            <a:r>
              <a:rPr lang="en-US" sz="5400" dirty="0" smtClean="0">
                <a:solidFill>
                  <a:srgbClr val="FFF9E6"/>
                </a:solidFill>
                <a:latin typeface="Swiss 721 Condensed" panose="02000506040000020004" pitchFamily="2" charset="0"/>
              </a:rPr>
              <a:t>Now as they were eating, He said, “Assuredly, I say to you, one of you will betray Me.”</a:t>
            </a:r>
            <a:endParaRPr lang="en-US" sz="54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78667305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26:20-25</a:t>
            </a:r>
          </a:p>
          <a:p>
            <a:pPr algn="ctr"/>
            <a:r>
              <a:rPr lang="en-US" sz="6000" dirty="0" smtClean="0">
                <a:solidFill>
                  <a:srgbClr val="FFFF00"/>
                </a:solidFill>
                <a:latin typeface="Swiss 721 Condensed" panose="02000506040000020004" pitchFamily="2" charset="0"/>
              </a:rPr>
              <a:t>22. </a:t>
            </a:r>
            <a:r>
              <a:rPr lang="en-US" sz="6000" dirty="0" smtClean="0">
                <a:solidFill>
                  <a:srgbClr val="FFF9E6"/>
                </a:solidFill>
                <a:latin typeface="Swiss 721 Condensed" panose="02000506040000020004" pitchFamily="2" charset="0"/>
              </a:rPr>
              <a:t>And they were exceedingly sorrowful, and each of them began to say to Him, “Lord, is </a:t>
            </a:r>
          </a:p>
          <a:p>
            <a:pPr algn="ctr"/>
            <a:r>
              <a:rPr lang="en-US" sz="6000" dirty="0" smtClean="0">
                <a:solidFill>
                  <a:srgbClr val="FFF9E6"/>
                </a:solidFill>
                <a:latin typeface="Swiss 721 Condensed" panose="02000506040000020004" pitchFamily="2" charset="0"/>
              </a:rPr>
              <a:t>it I?”</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2084467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470898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26:20-25</a:t>
            </a:r>
          </a:p>
          <a:p>
            <a:pPr algn="ctr"/>
            <a:r>
              <a:rPr lang="en-US" sz="6000" dirty="0" smtClean="0">
                <a:solidFill>
                  <a:srgbClr val="FFFF00"/>
                </a:solidFill>
                <a:latin typeface="Swiss 721 Condensed" panose="02000506040000020004" pitchFamily="2" charset="0"/>
              </a:rPr>
              <a:t>23. </a:t>
            </a:r>
            <a:r>
              <a:rPr lang="en-US" sz="6000" dirty="0" smtClean="0">
                <a:solidFill>
                  <a:srgbClr val="FFF9E6"/>
                </a:solidFill>
                <a:latin typeface="Swiss 721 Condensed" panose="02000506040000020004" pitchFamily="2" charset="0"/>
              </a:rPr>
              <a:t>He answered and said, “He who dipped his hand with Me in the dish will betray Me.</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413538200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6124754"/>
          </a:xfrm>
          <a:prstGeom prst="rect">
            <a:avLst/>
          </a:prstGeom>
          <a:noFill/>
        </p:spPr>
        <p:txBody>
          <a:bodyPr wrap="square" rtlCol="0">
            <a:spAutoFit/>
          </a:bodyPr>
          <a:lstStyle/>
          <a:p>
            <a:pPr algn="ctr"/>
            <a:r>
              <a:rPr lang="en-US" sz="5600" dirty="0" smtClean="0">
                <a:solidFill>
                  <a:srgbClr val="FFFF00"/>
                </a:solidFill>
                <a:latin typeface="Swiss 721 Condensed" panose="02000506040000020004" pitchFamily="2" charset="0"/>
              </a:rPr>
              <a:t>MATTHEW 26:20-25</a:t>
            </a:r>
          </a:p>
          <a:p>
            <a:pPr algn="ctr"/>
            <a:r>
              <a:rPr lang="en-US" sz="5600" dirty="0" smtClean="0">
                <a:solidFill>
                  <a:srgbClr val="FFFF00"/>
                </a:solidFill>
                <a:latin typeface="Swiss 721 Condensed" panose="02000506040000020004" pitchFamily="2" charset="0"/>
              </a:rPr>
              <a:t>24. </a:t>
            </a:r>
            <a:r>
              <a:rPr lang="en-US" sz="5600" dirty="0" smtClean="0">
                <a:solidFill>
                  <a:srgbClr val="FFF9E6"/>
                </a:solidFill>
                <a:latin typeface="Swiss 721 Condensed" panose="02000506040000020004" pitchFamily="2" charset="0"/>
              </a:rPr>
              <a:t>The Son of Man indeed goes just as it is written of Him, but woe to that man by whom the Son of Man is betrayed! It would have been good for that man if he had not been born.”</a:t>
            </a:r>
            <a:endParaRPr lang="en-US" sz="56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42849552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470898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26:20-25</a:t>
            </a:r>
          </a:p>
          <a:p>
            <a:pPr algn="ctr"/>
            <a:r>
              <a:rPr lang="en-US" sz="6000" dirty="0" smtClean="0">
                <a:solidFill>
                  <a:srgbClr val="FFFF00"/>
                </a:solidFill>
                <a:latin typeface="Swiss 721 Condensed" panose="02000506040000020004" pitchFamily="2" charset="0"/>
              </a:rPr>
              <a:t>25. </a:t>
            </a:r>
            <a:r>
              <a:rPr lang="en-US" sz="6000" dirty="0" smtClean="0">
                <a:solidFill>
                  <a:srgbClr val="FFF9E6"/>
                </a:solidFill>
                <a:latin typeface="Swiss 721 Condensed" panose="02000506040000020004" pitchFamily="2" charset="0"/>
              </a:rPr>
              <a:t>Then Judas, who was betraying Him, answered and said, “Rabbi, is it I?” He said to him, “You have said it.”</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1802376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26:26-29</a:t>
            </a:r>
          </a:p>
          <a:p>
            <a:pPr algn="ctr"/>
            <a:r>
              <a:rPr lang="en-US" sz="6000" dirty="0" smtClean="0">
                <a:solidFill>
                  <a:srgbClr val="FFFF00"/>
                </a:solidFill>
                <a:latin typeface="Swiss 721 Condensed" panose="02000506040000020004" pitchFamily="2" charset="0"/>
              </a:rPr>
              <a:t>26. </a:t>
            </a:r>
            <a:r>
              <a:rPr lang="en-US" sz="6000" dirty="0" smtClean="0">
                <a:solidFill>
                  <a:srgbClr val="FFF9E6"/>
                </a:solidFill>
                <a:latin typeface="Swiss 721 Condensed" panose="02000506040000020004" pitchFamily="2" charset="0"/>
              </a:rPr>
              <a:t>And as they were eating, Jesus took bread, blessed and broke it, and gave it to the disciples and said, “Take, eat; this is My body.”</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4562202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6. </a:t>
            </a:r>
            <a:r>
              <a:rPr lang="en-US" sz="6000" dirty="0" smtClean="0">
                <a:solidFill>
                  <a:srgbClr val="FFF9E6"/>
                </a:solidFill>
                <a:latin typeface="Swiss 721 Condensed" panose="02000506040000020004" pitchFamily="2" charset="0"/>
              </a:rPr>
              <a:t>And when Jesus was in Bethany at the house of Simon the leper,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421326321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470898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26:26-29</a:t>
            </a:r>
          </a:p>
          <a:p>
            <a:pPr algn="ctr"/>
            <a:r>
              <a:rPr lang="en-US" sz="6000" dirty="0" smtClean="0">
                <a:solidFill>
                  <a:srgbClr val="FFFF00"/>
                </a:solidFill>
                <a:latin typeface="Swiss 721 Condensed" panose="02000506040000020004" pitchFamily="2" charset="0"/>
              </a:rPr>
              <a:t>27. </a:t>
            </a:r>
            <a:r>
              <a:rPr lang="en-US" sz="6000" dirty="0" smtClean="0">
                <a:solidFill>
                  <a:srgbClr val="FFF9E6"/>
                </a:solidFill>
                <a:latin typeface="Swiss 721 Condensed" panose="02000506040000020004" pitchFamily="2" charset="0"/>
              </a:rPr>
              <a:t>Then He took the cup, and gave thanks, and gave it to them, saying, “Drink from it, all of you.</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421226079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470898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26:26-29</a:t>
            </a:r>
          </a:p>
          <a:p>
            <a:pPr algn="ctr"/>
            <a:r>
              <a:rPr lang="en-US" sz="6000" dirty="0" smtClean="0">
                <a:solidFill>
                  <a:srgbClr val="FFFF00"/>
                </a:solidFill>
                <a:latin typeface="Swiss 721 Condensed" panose="02000506040000020004" pitchFamily="2" charset="0"/>
              </a:rPr>
              <a:t>28. </a:t>
            </a:r>
            <a:r>
              <a:rPr lang="en-US" sz="6000" dirty="0" smtClean="0">
                <a:solidFill>
                  <a:srgbClr val="FFF9E6"/>
                </a:solidFill>
                <a:latin typeface="Swiss 721 Condensed" panose="02000506040000020004" pitchFamily="2" charset="0"/>
              </a:rPr>
              <a:t>For this is My blood of the new covenant, which is shed for many for the remission of sins.</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9235744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26:26-29</a:t>
            </a:r>
          </a:p>
          <a:p>
            <a:pPr algn="ctr"/>
            <a:r>
              <a:rPr lang="en-US" sz="6000" dirty="0" smtClean="0">
                <a:solidFill>
                  <a:srgbClr val="FFFF00"/>
                </a:solidFill>
                <a:latin typeface="Swiss 721 Condensed" panose="02000506040000020004" pitchFamily="2" charset="0"/>
              </a:rPr>
              <a:t>29. </a:t>
            </a:r>
            <a:r>
              <a:rPr lang="en-US" sz="6000" dirty="0" smtClean="0">
                <a:solidFill>
                  <a:srgbClr val="FFF9E6"/>
                </a:solidFill>
                <a:latin typeface="Swiss 721 Condensed" panose="02000506040000020004" pitchFamily="2" charset="0"/>
              </a:rPr>
              <a:t>But I say to you, I will not drink of this fruit of the vine from now on until that day when I drink it new with you in My Father’s kingdom.”</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246004498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436606" y="1952367"/>
            <a:ext cx="5601729" cy="707886"/>
          </a:xfrm>
          <a:prstGeom prst="rect">
            <a:avLst/>
          </a:prstGeom>
          <a:noFill/>
        </p:spPr>
        <p:txBody>
          <a:bodyPr wrap="square" rtlCol="0">
            <a:spAutoFit/>
          </a:bodyPr>
          <a:lstStyle/>
          <a:p>
            <a:pPr algn="ctr"/>
            <a:r>
              <a:rPr lang="en-US" sz="4000" dirty="0" smtClean="0">
                <a:solidFill>
                  <a:srgbClr val="FFF9E6"/>
                </a:solidFill>
                <a:latin typeface="Swiss 721 Condensed" panose="02000506040000020004" pitchFamily="2" charset="0"/>
              </a:rPr>
              <a:t>WHERE’S YOUR</a:t>
            </a:r>
            <a:endParaRPr lang="en-US" sz="4000" dirty="0">
              <a:solidFill>
                <a:srgbClr val="FFF9E6"/>
              </a:solidFill>
              <a:latin typeface="Swiss 721 Condensed" panose="02000506040000020004" pitchFamily="2" charset="0"/>
            </a:endParaRPr>
          </a:p>
        </p:txBody>
      </p:sp>
      <p:sp>
        <p:nvSpPr>
          <p:cNvPr id="3" name="TextBox 2"/>
          <p:cNvSpPr txBox="1"/>
          <p:nvPr/>
        </p:nvSpPr>
        <p:spPr>
          <a:xfrm>
            <a:off x="527222" y="2368378"/>
            <a:ext cx="5601729" cy="1015663"/>
          </a:xfrm>
          <a:prstGeom prst="rect">
            <a:avLst/>
          </a:prstGeom>
          <a:noFill/>
        </p:spPr>
        <p:txBody>
          <a:bodyPr wrap="square" rtlCol="0">
            <a:spAutoFit/>
          </a:bodyPr>
          <a:lstStyle/>
          <a:p>
            <a:pPr algn="ctr"/>
            <a:r>
              <a:rPr lang="en-US" sz="6000" b="1" dirty="0" smtClean="0">
                <a:solidFill>
                  <a:srgbClr val="FFF9E6"/>
                </a:solidFill>
                <a:latin typeface="Swiss 721 Extended" panose="02000505030000020004" pitchFamily="2" charset="0"/>
              </a:rPr>
              <a:t>DEVOTION?</a:t>
            </a:r>
            <a:endParaRPr lang="en-US" sz="6000" b="1" dirty="0">
              <a:solidFill>
                <a:srgbClr val="FFF9E6"/>
              </a:solidFill>
              <a:latin typeface="Swiss 721 Extended" panose="02000505030000020004" pitchFamily="2" charset="0"/>
            </a:endParaRPr>
          </a:p>
        </p:txBody>
      </p:sp>
      <p:sp>
        <p:nvSpPr>
          <p:cNvPr id="4" name="TextBox 3"/>
          <p:cNvSpPr txBox="1"/>
          <p:nvPr/>
        </p:nvSpPr>
        <p:spPr>
          <a:xfrm>
            <a:off x="1334529" y="3199375"/>
            <a:ext cx="3987114" cy="369332"/>
          </a:xfrm>
          <a:prstGeom prst="rect">
            <a:avLst/>
          </a:prstGeom>
          <a:noFill/>
        </p:spPr>
        <p:txBody>
          <a:bodyPr wrap="square" rtlCol="0">
            <a:spAutoFit/>
          </a:bodyPr>
          <a:lstStyle/>
          <a:p>
            <a:r>
              <a:rPr lang="en-US" dirty="0" smtClean="0">
                <a:solidFill>
                  <a:srgbClr val="C68658"/>
                </a:solidFill>
              </a:rPr>
              <a:t>________________________________</a:t>
            </a:r>
            <a:endParaRPr lang="en-US" dirty="0">
              <a:solidFill>
                <a:srgbClr val="C68658"/>
              </a:solidFill>
            </a:endParaRPr>
          </a:p>
        </p:txBody>
      </p:sp>
      <p:sp>
        <p:nvSpPr>
          <p:cNvPr id="5" name="TextBox 4"/>
          <p:cNvSpPr txBox="1"/>
          <p:nvPr/>
        </p:nvSpPr>
        <p:spPr>
          <a:xfrm>
            <a:off x="1367480" y="3709436"/>
            <a:ext cx="3921211" cy="646331"/>
          </a:xfrm>
          <a:prstGeom prst="rect">
            <a:avLst/>
          </a:prstGeom>
          <a:noFill/>
        </p:spPr>
        <p:txBody>
          <a:bodyPr wrap="square" rtlCol="0">
            <a:spAutoFit/>
          </a:bodyPr>
          <a:lstStyle/>
          <a:p>
            <a:pPr algn="ctr"/>
            <a:r>
              <a:rPr lang="en-US" sz="3600" dirty="0" smtClean="0">
                <a:solidFill>
                  <a:srgbClr val="FFF9E6"/>
                </a:solidFill>
                <a:latin typeface="Swiss 721 Condensed" panose="02000506040000020004" pitchFamily="2" charset="0"/>
              </a:rPr>
              <a:t>MATTHEW 26:10-29</a:t>
            </a:r>
            <a:endParaRPr lang="en-US" sz="3600" dirty="0">
              <a:solidFill>
                <a:srgbClr val="FFF9E6"/>
              </a:solidFill>
              <a:latin typeface="Swiss 721 Condensed" panose="02000506040000020004" pitchFamily="2" charset="0"/>
            </a:endParaRPr>
          </a:p>
        </p:txBody>
      </p:sp>
    </p:spTree>
    <p:extLst>
      <p:ext uri="{BB962C8B-B14F-4D97-AF65-F5344CB8AC3E}">
        <p14:creationId xmlns:p14="http://schemas.microsoft.com/office/powerpoint/2010/main" val="212276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5135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a:solidFill>
                  <a:srgbClr val="FFFF00"/>
                </a:solidFill>
                <a:latin typeface="Swiss 721 Condensed" panose="02000506040000020004" pitchFamily="2" charset="0"/>
              </a:rPr>
              <a:t>7</a:t>
            </a:r>
            <a:r>
              <a:rPr lang="en-US" sz="6000" dirty="0" smtClean="0">
                <a:solidFill>
                  <a:srgbClr val="FFFF00"/>
                </a:solidFill>
                <a:latin typeface="Swiss 721 Condensed" panose="02000506040000020004" pitchFamily="2" charset="0"/>
              </a:rPr>
              <a:t>. </a:t>
            </a:r>
            <a:r>
              <a:rPr lang="en-US" sz="6000" dirty="0" smtClean="0">
                <a:solidFill>
                  <a:srgbClr val="FFF9E6"/>
                </a:solidFill>
                <a:latin typeface="Swiss 721 Condensed" panose="02000506040000020004" pitchFamily="2" charset="0"/>
              </a:rPr>
              <a:t>a woman came to Him having an alabaster flask of very costly fragrant oil, and she poured it on His head as He sat at the table.</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811287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8. </a:t>
            </a:r>
            <a:r>
              <a:rPr lang="en-US" sz="6000" dirty="0" smtClean="0">
                <a:solidFill>
                  <a:srgbClr val="FFF9E6"/>
                </a:solidFill>
                <a:latin typeface="Swiss 721 Condensed" panose="02000506040000020004" pitchFamily="2" charset="0"/>
              </a:rPr>
              <a:t>But when His disciples saw it, they were indignant, saying, “Why this waste?</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2198364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a:solidFill>
                  <a:srgbClr val="FFFF00"/>
                </a:solidFill>
                <a:latin typeface="Swiss 721 Condensed" panose="02000506040000020004" pitchFamily="2" charset="0"/>
              </a:rPr>
              <a:t>9</a:t>
            </a:r>
            <a:r>
              <a:rPr lang="en-US" sz="6000" dirty="0" smtClean="0">
                <a:solidFill>
                  <a:srgbClr val="FFFF00"/>
                </a:solidFill>
                <a:latin typeface="Swiss 721 Condensed" panose="02000506040000020004" pitchFamily="2" charset="0"/>
              </a:rPr>
              <a:t>. </a:t>
            </a:r>
            <a:r>
              <a:rPr lang="en-US" sz="6000" dirty="0" smtClean="0">
                <a:solidFill>
                  <a:srgbClr val="FFF9E6"/>
                </a:solidFill>
                <a:latin typeface="Swiss 721 Condensed" panose="02000506040000020004" pitchFamily="2" charset="0"/>
              </a:rPr>
              <a:t>For this fragrant oil might have been sold for much and given to the poor.”</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4340092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5632311"/>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10. </a:t>
            </a:r>
            <a:r>
              <a:rPr lang="en-US" sz="6000" dirty="0" smtClean="0">
                <a:solidFill>
                  <a:srgbClr val="FFF9E6"/>
                </a:solidFill>
                <a:latin typeface="Swiss 721 Condensed" panose="02000506040000020004" pitchFamily="2" charset="0"/>
              </a:rPr>
              <a:t>But when Jesus was aware of it, He said to them, “Why do you trouble the woman? For she has done a good work for Me.</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41238390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11. </a:t>
            </a:r>
            <a:r>
              <a:rPr lang="en-US" sz="6000" dirty="0" smtClean="0">
                <a:solidFill>
                  <a:srgbClr val="FFF9E6"/>
                </a:solidFill>
                <a:latin typeface="Swiss 721 Condensed" panose="02000506040000020004" pitchFamily="2" charset="0"/>
              </a:rPr>
              <a:t>For you have the poor with you always, but Me you do not have always.</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3278009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56519" y="271849"/>
            <a:ext cx="8847438" cy="3785652"/>
          </a:xfrm>
          <a:prstGeom prst="rect">
            <a:avLst/>
          </a:prstGeom>
          <a:noFill/>
        </p:spPr>
        <p:txBody>
          <a:bodyPr wrap="square" rtlCol="0">
            <a:spAutoFit/>
          </a:bodyPr>
          <a:lstStyle/>
          <a:p>
            <a:pPr algn="ctr"/>
            <a:r>
              <a:rPr lang="en-US" sz="6000" dirty="0" smtClean="0">
                <a:solidFill>
                  <a:srgbClr val="FFFF00"/>
                </a:solidFill>
                <a:latin typeface="Swiss 721 Condensed" panose="02000506040000020004" pitchFamily="2" charset="0"/>
              </a:rPr>
              <a:t>MATTHEW 26:6-13</a:t>
            </a:r>
          </a:p>
          <a:p>
            <a:pPr algn="ctr"/>
            <a:r>
              <a:rPr lang="en-US" sz="6000" dirty="0" smtClean="0">
                <a:solidFill>
                  <a:srgbClr val="FFFF00"/>
                </a:solidFill>
                <a:latin typeface="Swiss 721 Condensed" panose="02000506040000020004" pitchFamily="2" charset="0"/>
              </a:rPr>
              <a:t>12. </a:t>
            </a:r>
            <a:r>
              <a:rPr lang="en-US" sz="6000" dirty="0" smtClean="0">
                <a:solidFill>
                  <a:srgbClr val="FFF9E6"/>
                </a:solidFill>
                <a:latin typeface="Swiss 721 Condensed" panose="02000506040000020004" pitchFamily="2" charset="0"/>
              </a:rPr>
              <a:t>For in pouring this fragrant oil on My body, she did it for My burial.</a:t>
            </a:r>
            <a:endParaRPr lang="en-US" sz="6000" dirty="0">
              <a:solidFill>
                <a:srgbClr val="FFFF00"/>
              </a:solidFill>
              <a:latin typeface="Swiss 721 Condensed" panose="02000506040000020004" pitchFamily="2" charset="0"/>
            </a:endParaRPr>
          </a:p>
        </p:txBody>
      </p:sp>
    </p:spTree>
    <p:extLst>
      <p:ext uri="{BB962C8B-B14F-4D97-AF65-F5344CB8AC3E}">
        <p14:creationId xmlns:p14="http://schemas.microsoft.com/office/powerpoint/2010/main" val="169427308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55</TotalTime>
  <Words>767</Words>
  <Application>Microsoft Office PowerPoint</Application>
  <PresentationFormat>On-screen Show (4:3)</PresentationFormat>
  <Paragraphs>70</Paragraphs>
  <Slides>34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Calibri Light</vt:lpstr>
      <vt:lpstr>Swiss 721 Condensed</vt:lpstr>
      <vt:lpstr>Swiss 721 Extended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7</cp:revision>
  <dcterms:created xsi:type="dcterms:W3CDTF">2017-03-31T13:49:43Z</dcterms:created>
  <dcterms:modified xsi:type="dcterms:W3CDTF">2017-03-31T17:26:33Z</dcterms:modified>
</cp:coreProperties>
</file>