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0D0D"/>
    <a:srgbClr val="FFFFCC"/>
    <a:srgbClr val="8D79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56CC7D7-CB5A-4272-B3ED-ABB2A4B84548}"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122DD0-AF1A-4DFD-A131-0B2CDF8ABD1B}" type="slidenum">
              <a:rPr lang="en-US" smtClean="0"/>
              <a:t>‹#›</a:t>
            </a:fld>
            <a:endParaRPr lang="en-US"/>
          </a:p>
        </p:txBody>
      </p:sp>
    </p:spTree>
    <p:extLst>
      <p:ext uri="{BB962C8B-B14F-4D97-AF65-F5344CB8AC3E}">
        <p14:creationId xmlns:p14="http://schemas.microsoft.com/office/powerpoint/2010/main" val="1753286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6CC7D7-CB5A-4272-B3ED-ABB2A4B84548}"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122DD0-AF1A-4DFD-A131-0B2CDF8ABD1B}" type="slidenum">
              <a:rPr lang="en-US" smtClean="0"/>
              <a:t>‹#›</a:t>
            </a:fld>
            <a:endParaRPr lang="en-US"/>
          </a:p>
        </p:txBody>
      </p:sp>
    </p:spTree>
    <p:extLst>
      <p:ext uri="{BB962C8B-B14F-4D97-AF65-F5344CB8AC3E}">
        <p14:creationId xmlns:p14="http://schemas.microsoft.com/office/powerpoint/2010/main" val="3988183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6CC7D7-CB5A-4272-B3ED-ABB2A4B84548}"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122DD0-AF1A-4DFD-A131-0B2CDF8ABD1B}" type="slidenum">
              <a:rPr lang="en-US" smtClean="0"/>
              <a:t>‹#›</a:t>
            </a:fld>
            <a:endParaRPr lang="en-US"/>
          </a:p>
        </p:txBody>
      </p:sp>
    </p:spTree>
    <p:extLst>
      <p:ext uri="{BB962C8B-B14F-4D97-AF65-F5344CB8AC3E}">
        <p14:creationId xmlns:p14="http://schemas.microsoft.com/office/powerpoint/2010/main" val="353612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6CC7D7-CB5A-4272-B3ED-ABB2A4B84548}"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122DD0-AF1A-4DFD-A131-0B2CDF8ABD1B}" type="slidenum">
              <a:rPr lang="en-US" smtClean="0"/>
              <a:t>‹#›</a:t>
            </a:fld>
            <a:endParaRPr lang="en-US"/>
          </a:p>
        </p:txBody>
      </p:sp>
    </p:spTree>
    <p:extLst>
      <p:ext uri="{BB962C8B-B14F-4D97-AF65-F5344CB8AC3E}">
        <p14:creationId xmlns:p14="http://schemas.microsoft.com/office/powerpoint/2010/main" val="75055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CC7D7-CB5A-4272-B3ED-ABB2A4B84548}"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122DD0-AF1A-4DFD-A131-0B2CDF8ABD1B}" type="slidenum">
              <a:rPr lang="en-US" smtClean="0"/>
              <a:t>‹#›</a:t>
            </a:fld>
            <a:endParaRPr lang="en-US"/>
          </a:p>
        </p:txBody>
      </p:sp>
    </p:spTree>
    <p:extLst>
      <p:ext uri="{BB962C8B-B14F-4D97-AF65-F5344CB8AC3E}">
        <p14:creationId xmlns:p14="http://schemas.microsoft.com/office/powerpoint/2010/main" val="6683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6CC7D7-CB5A-4272-B3ED-ABB2A4B84548}"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122DD0-AF1A-4DFD-A131-0B2CDF8ABD1B}" type="slidenum">
              <a:rPr lang="en-US" smtClean="0"/>
              <a:t>‹#›</a:t>
            </a:fld>
            <a:endParaRPr lang="en-US"/>
          </a:p>
        </p:txBody>
      </p:sp>
    </p:spTree>
    <p:extLst>
      <p:ext uri="{BB962C8B-B14F-4D97-AF65-F5344CB8AC3E}">
        <p14:creationId xmlns:p14="http://schemas.microsoft.com/office/powerpoint/2010/main" val="2683057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6CC7D7-CB5A-4272-B3ED-ABB2A4B84548}" type="datetimeFigureOut">
              <a:rPr lang="en-US" smtClean="0"/>
              <a:t>4/20/2017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122DD0-AF1A-4DFD-A131-0B2CDF8ABD1B}" type="slidenum">
              <a:rPr lang="en-US" smtClean="0"/>
              <a:t>‹#›</a:t>
            </a:fld>
            <a:endParaRPr lang="en-US"/>
          </a:p>
        </p:txBody>
      </p:sp>
    </p:spTree>
    <p:extLst>
      <p:ext uri="{BB962C8B-B14F-4D97-AF65-F5344CB8AC3E}">
        <p14:creationId xmlns:p14="http://schemas.microsoft.com/office/powerpoint/2010/main" val="3039301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6CC7D7-CB5A-4272-B3ED-ABB2A4B84548}" type="datetimeFigureOut">
              <a:rPr lang="en-US" smtClean="0"/>
              <a:t>4/20/2017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122DD0-AF1A-4DFD-A131-0B2CDF8ABD1B}" type="slidenum">
              <a:rPr lang="en-US" smtClean="0"/>
              <a:t>‹#›</a:t>
            </a:fld>
            <a:endParaRPr lang="en-US"/>
          </a:p>
        </p:txBody>
      </p:sp>
    </p:spTree>
    <p:extLst>
      <p:ext uri="{BB962C8B-B14F-4D97-AF65-F5344CB8AC3E}">
        <p14:creationId xmlns:p14="http://schemas.microsoft.com/office/powerpoint/2010/main" val="2125625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CC7D7-CB5A-4272-B3ED-ABB2A4B84548}" type="datetimeFigureOut">
              <a:rPr lang="en-US" smtClean="0"/>
              <a:t>4/20/2017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122DD0-AF1A-4DFD-A131-0B2CDF8ABD1B}" type="slidenum">
              <a:rPr lang="en-US" smtClean="0"/>
              <a:t>‹#›</a:t>
            </a:fld>
            <a:endParaRPr lang="en-US"/>
          </a:p>
        </p:txBody>
      </p:sp>
    </p:spTree>
    <p:extLst>
      <p:ext uri="{BB962C8B-B14F-4D97-AF65-F5344CB8AC3E}">
        <p14:creationId xmlns:p14="http://schemas.microsoft.com/office/powerpoint/2010/main" val="1386313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CC7D7-CB5A-4272-B3ED-ABB2A4B84548}"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122DD0-AF1A-4DFD-A131-0B2CDF8ABD1B}" type="slidenum">
              <a:rPr lang="en-US" smtClean="0"/>
              <a:t>‹#›</a:t>
            </a:fld>
            <a:endParaRPr lang="en-US"/>
          </a:p>
        </p:txBody>
      </p:sp>
    </p:spTree>
    <p:extLst>
      <p:ext uri="{BB962C8B-B14F-4D97-AF65-F5344CB8AC3E}">
        <p14:creationId xmlns:p14="http://schemas.microsoft.com/office/powerpoint/2010/main" val="526286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CC7D7-CB5A-4272-B3ED-ABB2A4B84548}"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122DD0-AF1A-4DFD-A131-0B2CDF8ABD1B}" type="slidenum">
              <a:rPr lang="en-US" smtClean="0"/>
              <a:t>‹#›</a:t>
            </a:fld>
            <a:endParaRPr lang="en-US"/>
          </a:p>
        </p:txBody>
      </p:sp>
    </p:spTree>
    <p:extLst>
      <p:ext uri="{BB962C8B-B14F-4D97-AF65-F5344CB8AC3E}">
        <p14:creationId xmlns:p14="http://schemas.microsoft.com/office/powerpoint/2010/main" val="1172300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CC7D7-CB5A-4272-B3ED-ABB2A4B84548}" type="datetimeFigureOut">
              <a:rPr lang="en-US" smtClean="0"/>
              <a:t>4/20/2017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122DD0-AF1A-4DFD-A131-0B2CDF8ABD1B}" type="slidenum">
              <a:rPr lang="en-US" smtClean="0"/>
              <a:t>‹#›</a:t>
            </a:fld>
            <a:endParaRPr lang="en-US"/>
          </a:p>
        </p:txBody>
      </p:sp>
    </p:spTree>
    <p:extLst>
      <p:ext uri="{BB962C8B-B14F-4D97-AF65-F5344CB8AC3E}">
        <p14:creationId xmlns:p14="http://schemas.microsoft.com/office/powerpoint/2010/main" val="1039355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2281" y="1589903"/>
            <a:ext cx="5791200" cy="1107996"/>
          </a:xfrm>
          <a:prstGeom prst="rect">
            <a:avLst/>
          </a:prstGeom>
          <a:noFill/>
        </p:spPr>
        <p:txBody>
          <a:bodyPr wrap="square" rtlCol="0">
            <a:spAutoFit/>
          </a:bodyPr>
          <a:lstStyle/>
          <a:p>
            <a:r>
              <a:rPr lang="en-US" sz="6600" b="1" dirty="0" smtClean="0">
                <a:latin typeface="Swiss 721 Roman" panose="020B0504020202020204" pitchFamily="34" charset="0"/>
              </a:rPr>
              <a:t>WHERE’S THE</a:t>
            </a:r>
            <a:endParaRPr lang="en-US" sz="6600" b="1" dirty="0">
              <a:latin typeface="Swiss 721 Roman" panose="020B0504020202020204" pitchFamily="34" charset="0"/>
            </a:endParaRPr>
          </a:p>
        </p:txBody>
      </p:sp>
      <p:sp>
        <p:nvSpPr>
          <p:cNvPr id="4" name="TextBox 3"/>
          <p:cNvSpPr txBox="1"/>
          <p:nvPr/>
        </p:nvSpPr>
        <p:spPr>
          <a:xfrm>
            <a:off x="1231556" y="2409567"/>
            <a:ext cx="6672649" cy="1446550"/>
          </a:xfrm>
          <a:prstGeom prst="rect">
            <a:avLst/>
          </a:prstGeom>
          <a:noFill/>
        </p:spPr>
        <p:txBody>
          <a:bodyPr wrap="square" rtlCol="0">
            <a:spAutoFit/>
          </a:bodyPr>
          <a:lstStyle/>
          <a:p>
            <a:r>
              <a:rPr lang="en-US" sz="8800" b="1" dirty="0" smtClean="0">
                <a:gradFill>
                  <a:gsLst>
                    <a:gs pos="0">
                      <a:schemeClr val="tx1"/>
                    </a:gs>
                    <a:gs pos="100000">
                      <a:srgbClr val="770D0D"/>
                    </a:gs>
                  </a:gsLst>
                  <a:lin ang="5400000" scaled="1"/>
                </a:gradFill>
                <a:latin typeface="Swiss 721 Roman" panose="020B0504020202020204" pitchFamily="34" charset="0"/>
              </a:rPr>
              <a:t>PRESSURE?</a:t>
            </a:r>
            <a:endParaRPr lang="en-US" sz="8800" b="1" dirty="0">
              <a:gradFill>
                <a:gsLst>
                  <a:gs pos="0">
                    <a:schemeClr val="tx1"/>
                  </a:gs>
                  <a:gs pos="100000">
                    <a:srgbClr val="770D0D"/>
                  </a:gs>
                </a:gsLst>
                <a:lin ang="5400000" scaled="1"/>
              </a:gradFill>
              <a:latin typeface="Swiss 721 Roman" panose="020B0504020202020204" pitchFamily="34" charset="0"/>
            </a:endParaRPr>
          </a:p>
        </p:txBody>
      </p:sp>
      <p:sp>
        <p:nvSpPr>
          <p:cNvPr id="5" name="Rounded Rectangle 4"/>
          <p:cNvSpPr/>
          <p:nvPr/>
        </p:nvSpPr>
        <p:spPr>
          <a:xfrm>
            <a:off x="469556" y="972065"/>
            <a:ext cx="8081319" cy="4901513"/>
          </a:xfrm>
          <a:prstGeom prst="roundRect">
            <a:avLst/>
          </a:prstGeom>
          <a:noFill/>
          <a:ln>
            <a:solidFill>
              <a:srgbClr val="8D792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211859" y="4203128"/>
            <a:ext cx="4712044" cy="1323439"/>
          </a:xfrm>
          <a:prstGeom prst="rect">
            <a:avLst/>
          </a:prstGeom>
          <a:noFill/>
        </p:spPr>
        <p:txBody>
          <a:bodyPr wrap="square" rtlCol="0">
            <a:spAutoFit/>
          </a:bodyPr>
          <a:lstStyle/>
          <a:p>
            <a:pPr algn="ctr"/>
            <a:r>
              <a:rPr lang="en-US" sz="4000" dirty="0" smtClean="0">
                <a:solidFill>
                  <a:srgbClr val="770D0D"/>
                </a:solidFill>
                <a:latin typeface="QuickType Condensed" panose="020B0506030403020203" pitchFamily="34" charset="0"/>
              </a:rPr>
              <a:t>Genesis 46 </a:t>
            </a:r>
          </a:p>
          <a:p>
            <a:pPr algn="ctr"/>
            <a:r>
              <a:rPr lang="en-US" sz="4000" dirty="0" smtClean="0">
                <a:solidFill>
                  <a:srgbClr val="770D0D"/>
                </a:solidFill>
                <a:latin typeface="QuickType Condensed" panose="020B0506030403020203" pitchFamily="34" charset="0"/>
              </a:rPr>
              <a:t>Exodus 1</a:t>
            </a:r>
            <a:endParaRPr lang="en-US" sz="4000" dirty="0">
              <a:solidFill>
                <a:srgbClr val="770D0D"/>
              </a:solidFill>
              <a:latin typeface="QuickType Condensed" panose="020B0506030403020203" pitchFamily="34" charset="0"/>
            </a:endParaRPr>
          </a:p>
        </p:txBody>
      </p:sp>
    </p:spTree>
    <p:extLst>
      <p:ext uri="{BB962C8B-B14F-4D97-AF65-F5344CB8AC3E}">
        <p14:creationId xmlns:p14="http://schemas.microsoft.com/office/powerpoint/2010/main" val="2582304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4924425"/>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1:8-13</a:t>
            </a:r>
          </a:p>
          <a:p>
            <a:pPr algn="ctr"/>
            <a:r>
              <a:rPr lang="en-US" sz="5200" dirty="0" smtClean="0">
                <a:latin typeface="Swiss 721 Condensed" panose="02000506040000020004" pitchFamily="2" charset="0"/>
              </a:rPr>
              <a:t>11. </a:t>
            </a:r>
            <a:r>
              <a:rPr lang="en-US" sz="5200" dirty="0" smtClean="0">
                <a:solidFill>
                  <a:srgbClr val="770D0D"/>
                </a:solidFill>
                <a:latin typeface="Swiss 721 Condensed" panose="02000506040000020004" pitchFamily="2" charset="0"/>
              </a:rPr>
              <a:t>Therefore they set taskmasters over them to afflict them with their burdens. And they built for Pharaoh supply cities, </a:t>
            </a:r>
            <a:r>
              <a:rPr lang="en-US" sz="5200" dirty="0" err="1" smtClean="0">
                <a:solidFill>
                  <a:srgbClr val="770D0D"/>
                </a:solidFill>
                <a:latin typeface="Swiss 721 Condensed" panose="02000506040000020004" pitchFamily="2" charset="0"/>
              </a:rPr>
              <a:t>Pithom</a:t>
            </a:r>
            <a:r>
              <a:rPr lang="en-US" sz="5200" dirty="0" smtClean="0">
                <a:solidFill>
                  <a:srgbClr val="770D0D"/>
                </a:solidFill>
                <a:latin typeface="Swiss 721 Condensed" panose="02000506040000020004" pitchFamily="2" charset="0"/>
              </a:rPr>
              <a:t> and </a:t>
            </a:r>
            <a:r>
              <a:rPr lang="en-US" sz="5200" dirty="0" err="1" smtClean="0">
                <a:solidFill>
                  <a:srgbClr val="770D0D"/>
                </a:solidFill>
                <a:latin typeface="Swiss 721 Condensed" panose="02000506040000020004" pitchFamily="2" charset="0"/>
              </a:rPr>
              <a:t>Raamses</a:t>
            </a:r>
            <a:r>
              <a:rPr lang="en-US" sz="5200" dirty="0" smtClean="0">
                <a:solidFill>
                  <a:srgbClr val="770D0D"/>
                </a:solidFill>
                <a:latin typeface="Swiss 721 Condensed" panose="02000506040000020004" pitchFamily="2" charset="0"/>
              </a:rPr>
              <a:t>.</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3968444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4124206"/>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1:8-13</a:t>
            </a:r>
          </a:p>
          <a:p>
            <a:pPr algn="ctr"/>
            <a:r>
              <a:rPr lang="en-US" sz="5200" dirty="0" smtClean="0">
                <a:latin typeface="Swiss 721 Condensed" panose="02000506040000020004" pitchFamily="2" charset="0"/>
              </a:rPr>
              <a:t>12. </a:t>
            </a:r>
            <a:r>
              <a:rPr lang="en-US" sz="5200" dirty="0" smtClean="0">
                <a:solidFill>
                  <a:srgbClr val="770D0D"/>
                </a:solidFill>
                <a:latin typeface="Swiss 721 Condensed" panose="02000506040000020004" pitchFamily="2" charset="0"/>
              </a:rPr>
              <a:t>But the more they afflicted them, the more they multiplied and grew. And they were in dread of the children of Israel.</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3412169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2523768"/>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1:8-13</a:t>
            </a:r>
          </a:p>
          <a:p>
            <a:pPr algn="ctr"/>
            <a:r>
              <a:rPr lang="en-US" sz="5200" dirty="0" smtClean="0">
                <a:latin typeface="Swiss 721 Condensed" panose="02000506040000020004" pitchFamily="2" charset="0"/>
              </a:rPr>
              <a:t>13. </a:t>
            </a:r>
            <a:r>
              <a:rPr lang="en-US" sz="5200" dirty="0" smtClean="0">
                <a:solidFill>
                  <a:srgbClr val="770D0D"/>
                </a:solidFill>
                <a:latin typeface="Swiss 721 Condensed" panose="02000506040000020004" pitchFamily="2" charset="0"/>
              </a:rPr>
              <a:t>So the Egyptians made the children of Israel serve with rigor.</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1002110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4314" y="947351"/>
            <a:ext cx="7834183" cy="3970318"/>
          </a:xfrm>
          <a:prstGeom prst="rect">
            <a:avLst/>
          </a:prstGeom>
          <a:solidFill>
            <a:srgbClr val="FFFFCC">
              <a:alpha val="45000"/>
            </a:srgbClr>
          </a:solidFill>
        </p:spPr>
        <p:txBody>
          <a:bodyPr wrap="square" rtlCol="0">
            <a:spAutoFit/>
          </a:bodyPr>
          <a:lstStyle/>
          <a:p>
            <a:pPr algn="ctr"/>
            <a:endParaRPr lang="en-US" sz="6000" dirty="0" smtClean="0">
              <a:latin typeface="QuickType II Condensed" panose="020B0506030403020203" pitchFamily="34" charset="0"/>
            </a:endParaRPr>
          </a:p>
          <a:p>
            <a:pPr algn="ctr"/>
            <a:r>
              <a:rPr lang="en-US" sz="6600" dirty="0" smtClean="0">
                <a:latin typeface="Swiss 721 Condensed" panose="02000506040000020004" pitchFamily="2" charset="0"/>
              </a:rPr>
              <a:t>Don’t be driven by</a:t>
            </a:r>
          </a:p>
          <a:p>
            <a:pPr algn="ctr"/>
            <a:r>
              <a:rPr lang="en-US" sz="6600" b="1" u="sng" dirty="0" smtClean="0">
                <a:solidFill>
                  <a:srgbClr val="770D0D"/>
                </a:solidFill>
                <a:latin typeface="Swiss 721 Condensed" panose="02000506040000020004" pitchFamily="2" charset="0"/>
              </a:rPr>
              <a:t>HATE</a:t>
            </a:r>
            <a:r>
              <a:rPr lang="en-US" sz="6600" dirty="0" smtClean="0">
                <a:latin typeface="Swiss 721 Condensed" panose="02000506040000020004" pitchFamily="2" charset="0"/>
              </a:rPr>
              <a:t>.</a:t>
            </a:r>
          </a:p>
          <a:p>
            <a:pPr algn="ctr"/>
            <a:endParaRPr lang="en-US" sz="6000" dirty="0">
              <a:latin typeface="QuickType II Condensed" panose="020B0506030403020203" pitchFamily="34" charset="0"/>
            </a:endParaRPr>
          </a:p>
        </p:txBody>
      </p:sp>
    </p:spTree>
    <p:extLst>
      <p:ext uri="{BB962C8B-B14F-4D97-AF65-F5344CB8AC3E}">
        <p14:creationId xmlns:p14="http://schemas.microsoft.com/office/powerpoint/2010/main" val="803477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4124206"/>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1:15-16</a:t>
            </a:r>
          </a:p>
          <a:p>
            <a:pPr algn="ctr"/>
            <a:r>
              <a:rPr lang="en-US" sz="5200" dirty="0" smtClean="0">
                <a:latin typeface="Swiss 721 Condensed" panose="02000506040000020004" pitchFamily="2" charset="0"/>
              </a:rPr>
              <a:t>15. </a:t>
            </a:r>
            <a:r>
              <a:rPr lang="en-US" sz="5200" dirty="0" smtClean="0">
                <a:solidFill>
                  <a:srgbClr val="770D0D"/>
                </a:solidFill>
                <a:latin typeface="Swiss 721 Condensed" panose="02000506040000020004" pitchFamily="2" charset="0"/>
              </a:rPr>
              <a:t>Then the king of Egypt spoke to the Hebrew midwives, of whom the name of one was </a:t>
            </a:r>
            <a:r>
              <a:rPr lang="en-US" sz="5200" dirty="0" err="1" smtClean="0">
                <a:solidFill>
                  <a:srgbClr val="770D0D"/>
                </a:solidFill>
                <a:latin typeface="Swiss 721 Condensed" panose="02000506040000020004" pitchFamily="2" charset="0"/>
              </a:rPr>
              <a:t>Shiphrah</a:t>
            </a:r>
            <a:r>
              <a:rPr lang="en-US" sz="5200" dirty="0" smtClean="0">
                <a:solidFill>
                  <a:srgbClr val="770D0D"/>
                </a:solidFill>
                <a:latin typeface="Swiss 721 Condensed" panose="02000506040000020004" pitchFamily="2" charset="0"/>
              </a:rPr>
              <a:t> and the name of the other </a:t>
            </a:r>
            <a:r>
              <a:rPr lang="en-US" sz="5200" dirty="0" err="1" smtClean="0">
                <a:solidFill>
                  <a:srgbClr val="770D0D"/>
                </a:solidFill>
                <a:latin typeface="Swiss 721 Condensed" panose="02000506040000020004" pitchFamily="2" charset="0"/>
              </a:rPr>
              <a:t>Puah</a:t>
            </a:r>
            <a:r>
              <a:rPr lang="en-US" sz="5200" dirty="0" smtClean="0">
                <a:solidFill>
                  <a:srgbClr val="770D0D"/>
                </a:solidFill>
                <a:latin typeface="Swiss 721 Condensed" panose="02000506040000020004" pitchFamily="2" charset="0"/>
              </a:rPr>
              <a:t>; </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1860560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5724644"/>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1:15-16</a:t>
            </a:r>
          </a:p>
          <a:p>
            <a:pPr algn="ctr"/>
            <a:r>
              <a:rPr lang="en-US" sz="5200" dirty="0" smtClean="0">
                <a:latin typeface="Swiss 721 Condensed" panose="02000506040000020004" pitchFamily="2" charset="0"/>
              </a:rPr>
              <a:t>16. </a:t>
            </a:r>
            <a:r>
              <a:rPr lang="en-US" sz="5200" dirty="0" smtClean="0">
                <a:solidFill>
                  <a:srgbClr val="770D0D"/>
                </a:solidFill>
                <a:latin typeface="Swiss 721 Condensed" panose="02000506040000020004" pitchFamily="2" charset="0"/>
              </a:rPr>
              <a:t>and he said, “When you do the duties of a midwife for the Hebrew women, and see them on the </a:t>
            </a:r>
            <a:r>
              <a:rPr lang="en-US" sz="5200" dirty="0" err="1" smtClean="0">
                <a:solidFill>
                  <a:srgbClr val="770D0D"/>
                </a:solidFill>
                <a:latin typeface="Swiss 721 Condensed" panose="02000506040000020004" pitchFamily="2" charset="0"/>
              </a:rPr>
              <a:t>birthstools</a:t>
            </a:r>
            <a:r>
              <a:rPr lang="en-US" sz="5200" dirty="0" smtClean="0">
                <a:solidFill>
                  <a:srgbClr val="770D0D"/>
                </a:solidFill>
                <a:latin typeface="Swiss 721 Condensed" panose="02000506040000020004" pitchFamily="2" charset="0"/>
              </a:rPr>
              <a:t>, if it is a son, then you shall kill him; but if it is a daughter, then she shall live.”</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200506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4314" y="947351"/>
            <a:ext cx="7834183" cy="4985980"/>
          </a:xfrm>
          <a:prstGeom prst="rect">
            <a:avLst/>
          </a:prstGeom>
          <a:solidFill>
            <a:srgbClr val="FFFFCC">
              <a:alpha val="45000"/>
            </a:srgbClr>
          </a:solidFill>
        </p:spPr>
        <p:txBody>
          <a:bodyPr wrap="square" rtlCol="0">
            <a:spAutoFit/>
          </a:bodyPr>
          <a:lstStyle/>
          <a:p>
            <a:pPr algn="ctr"/>
            <a:endParaRPr lang="en-US" sz="6000" dirty="0" smtClean="0">
              <a:latin typeface="QuickType II Condensed" panose="020B0506030403020203" pitchFamily="34" charset="0"/>
            </a:endParaRPr>
          </a:p>
          <a:p>
            <a:pPr algn="ctr"/>
            <a:r>
              <a:rPr lang="en-US" sz="6600" dirty="0" smtClean="0">
                <a:latin typeface="Swiss 721 Condensed" panose="02000506040000020004" pitchFamily="2" charset="0"/>
              </a:rPr>
              <a:t>God always</a:t>
            </a:r>
          </a:p>
          <a:p>
            <a:pPr algn="ctr"/>
            <a:r>
              <a:rPr lang="en-US" sz="6600" b="1" u="sng" dirty="0" smtClean="0">
                <a:solidFill>
                  <a:srgbClr val="770D0D"/>
                </a:solidFill>
                <a:latin typeface="Swiss 721 Condensed" panose="02000506040000020004" pitchFamily="2" charset="0"/>
              </a:rPr>
              <a:t>REMEMBERS</a:t>
            </a:r>
            <a:r>
              <a:rPr lang="en-US" sz="6600" b="1" dirty="0" smtClean="0">
                <a:solidFill>
                  <a:srgbClr val="770D0D"/>
                </a:solidFill>
                <a:latin typeface="Swiss 721 Condensed" panose="02000506040000020004" pitchFamily="2" charset="0"/>
              </a:rPr>
              <a:t> </a:t>
            </a:r>
            <a:r>
              <a:rPr lang="en-US" sz="6600" dirty="0" smtClean="0">
                <a:latin typeface="Swiss 721 Condensed" panose="02000506040000020004" pitchFamily="2" charset="0"/>
              </a:rPr>
              <a:t>His </a:t>
            </a:r>
          </a:p>
          <a:p>
            <a:pPr algn="ctr"/>
            <a:r>
              <a:rPr lang="en-US" sz="6600" dirty="0" smtClean="0">
                <a:latin typeface="Swiss 721 Condensed" panose="02000506040000020004" pitchFamily="2" charset="0"/>
              </a:rPr>
              <a:t>promises.</a:t>
            </a:r>
          </a:p>
          <a:p>
            <a:pPr algn="ctr"/>
            <a:endParaRPr lang="en-US" sz="6000" dirty="0">
              <a:latin typeface="QuickType II Condensed" panose="020B0506030403020203" pitchFamily="34" charset="0"/>
            </a:endParaRPr>
          </a:p>
        </p:txBody>
      </p:sp>
    </p:spTree>
    <p:extLst>
      <p:ext uri="{BB962C8B-B14F-4D97-AF65-F5344CB8AC3E}">
        <p14:creationId xmlns:p14="http://schemas.microsoft.com/office/powerpoint/2010/main" val="28306891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5724644"/>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GENESIS 15:13-14</a:t>
            </a:r>
          </a:p>
          <a:p>
            <a:pPr algn="ctr"/>
            <a:r>
              <a:rPr lang="en-US" sz="5200" dirty="0" smtClean="0">
                <a:latin typeface="Swiss 721 Condensed" panose="02000506040000020004" pitchFamily="2" charset="0"/>
              </a:rPr>
              <a:t>13. </a:t>
            </a:r>
            <a:r>
              <a:rPr lang="en-US" sz="5200" dirty="0" smtClean="0">
                <a:solidFill>
                  <a:srgbClr val="770D0D"/>
                </a:solidFill>
                <a:latin typeface="Swiss 721 Condensed" panose="02000506040000020004" pitchFamily="2" charset="0"/>
              </a:rPr>
              <a:t>Then He said to Abram: “Know certainly that your descendants will be strangers in a land that is not theirs, and will serve them, and they will afflict them four hundred years.</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4856792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4124206"/>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GENESIS 15:13-14</a:t>
            </a:r>
          </a:p>
          <a:p>
            <a:pPr algn="ctr"/>
            <a:r>
              <a:rPr lang="en-US" sz="5200" dirty="0" smtClean="0">
                <a:latin typeface="Swiss 721 Condensed" panose="02000506040000020004" pitchFamily="2" charset="0"/>
              </a:rPr>
              <a:t>14. </a:t>
            </a:r>
            <a:r>
              <a:rPr lang="en-US" sz="5200" dirty="0" smtClean="0">
                <a:solidFill>
                  <a:srgbClr val="770D0D"/>
                </a:solidFill>
                <a:latin typeface="Swiss 721 Condensed" panose="02000506040000020004" pitchFamily="2" charset="0"/>
              </a:rPr>
              <a:t>And also the nation whom they serve I will judge; afterward they shall come out with great possessions.</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1824516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4314" y="947351"/>
            <a:ext cx="7834183" cy="4985980"/>
          </a:xfrm>
          <a:prstGeom prst="rect">
            <a:avLst/>
          </a:prstGeom>
          <a:solidFill>
            <a:srgbClr val="FFFFCC">
              <a:alpha val="45000"/>
            </a:srgbClr>
          </a:solidFill>
        </p:spPr>
        <p:txBody>
          <a:bodyPr wrap="square" rtlCol="0">
            <a:spAutoFit/>
          </a:bodyPr>
          <a:lstStyle/>
          <a:p>
            <a:pPr algn="ctr"/>
            <a:endParaRPr lang="en-US" sz="6000" dirty="0" smtClean="0">
              <a:latin typeface="QuickType II Condensed" panose="020B0506030403020203" pitchFamily="34" charset="0"/>
            </a:endParaRPr>
          </a:p>
          <a:p>
            <a:pPr algn="ctr"/>
            <a:r>
              <a:rPr lang="en-US" sz="6600" dirty="0" smtClean="0">
                <a:latin typeface="Swiss 721 Condensed" panose="02000506040000020004" pitchFamily="2" charset="0"/>
              </a:rPr>
              <a:t>God</a:t>
            </a:r>
            <a:r>
              <a:rPr lang="en-US" sz="6600" dirty="0">
                <a:latin typeface="Swiss 721 Condensed" panose="02000506040000020004" pitchFamily="2" charset="0"/>
              </a:rPr>
              <a:t> </a:t>
            </a:r>
            <a:r>
              <a:rPr lang="en-US" sz="6600" b="1" u="sng" dirty="0" smtClean="0">
                <a:solidFill>
                  <a:srgbClr val="770D0D"/>
                </a:solidFill>
                <a:latin typeface="Swiss 721 Condensed" panose="02000506040000020004" pitchFamily="2" charset="0"/>
              </a:rPr>
              <a:t>DELIVERS</a:t>
            </a:r>
            <a:r>
              <a:rPr lang="en-US" sz="6600" b="1" dirty="0" smtClean="0">
                <a:solidFill>
                  <a:srgbClr val="770D0D"/>
                </a:solidFill>
                <a:latin typeface="Swiss 721 Condensed" panose="02000506040000020004" pitchFamily="2" charset="0"/>
              </a:rPr>
              <a:t> </a:t>
            </a:r>
            <a:r>
              <a:rPr lang="en-US" sz="6600" dirty="0" smtClean="0">
                <a:latin typeface="Swiss 721 Condensed" panose="02000506040000020004" pitchFamily="2" charset="0"/>
              </a:rPr>
              <a:t>those who fear Him and are obedient to Him.</a:t>
            </a:r>
          </a:p>
          <a:p>
            <a:pPr algn="ctr"/>
            <a:endParaRPr lang="en-US" sz="6000" dirty="0">
              <a:latin typeface="QuickType II Condensed" panose="020B0506030403020203" pitchFamily="34" charset="0"/>
            </a:endParaRPr>
          </a:p>
        </p:txBody>
      </p:sp>
    </p:spTree>
    <p:extLst>
      <p:ext uri="{BB962C8B-B14F-4D97-AF65-F5344CB8AC3E}">
        <p14:creationId xmlns:p14="http://schemas.microsoft.com/office/powerpoint/2010/main" val="1084665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6519" y="131806"/>
            <a:ext cx="8830962" cy="5909310"/>
          </a:xfrm>
          <a:prstGeom prst="rect">
            <a:avLst/>
          </a:prstGeom>
          <a:solidFill>
            <a:srgbClr val="FFFFCC">
              <a:alpha val="44706"/>
            </a:srgbClr>
          </a:solidFill>
        </p:spPr>
        <p:txBody>
          <a:bodyPr wrap="square" rtlCol="0">
            <a:spAutoFit/>
          </a:bodyPr>
          <a:lstStyle/>
          <a:p>
            <a:pPr algn="ctr"/>
            <a:r>
              <a:rPr lang="en-US" sz="5400" b="1" dirty="0" smtClean="0">
                <a:latin typeface="Swiss 721 Condensed" panose="02000506040000020004" pitchFamily="2" charset="0"/>
              </a:rPr>
              <a:t>ACTS 17:26</a:t>
            </a:r>
          </a:p>
          <a:p>
            <a:pPr algn="ctr"/>
            <a:r>
              <a:rPr lang="en-US" sz="5400" dirty="0" smtClean="0">
                <a:latin typeface="Swiss 721 Condensed" panose="02000506040000020004" pitchFamily="2" charset="0"/>
              </a:rPr>
              <a:t>26. </a:t>
            </a:r>
            <a:r>
              <a:rPr lang="en-US" sz="5400" dirty="0" smtClean="0">
                <a:solidFill>
                  <a:srgbClr val="770D0D"/>
                </a:solidFill>
                <a:latin typeface="Swiss 721 Condensed" panose="02000506040000020004" pitchFamily="2" charset="0"/>
              </a:rPr>
              <a:t>And He has made from one blood every nation of men to dwell on all the face of the earth, and has determined their pre appointed times and the boundaries of their dwellings,</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0961248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4124206"/>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1:17-21</a:t>
            </a:r>
          </a:p>
          <a:p>
            <a:pPr algn="ctr"/>
            <a:r>
              <a:rPr lang="en-US" sz="5200" dirty="0" smtClean="0">
                <a:latin typeface="Swiss 721 Condensed" panose="02000506040000020004" pitchFamily="2" charset="0"/>
              </a:rPr>
              <a:t>17. </a:t>
            </a:r>
            <a:r>
              <a:rPr lang="en-US" sz="5200" dirty="0" smtClean="0">
                <a:solidFill>
                  <a:srgbClr val="770D0D"/>
                </a:solidFill>
                <a:latin typeface="Swiss 721 Condensed" panose="02000506040000020004" pitchFamily="2" charset="0"/>
              </a:rPr>
              <a:t>But the midwives feared God, and did not do as the king of Egypt commanded them, but saved the male children alive.</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31383006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4924425"/>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1:17-21</a:t>
            </a:r>
          </a:p>
          <a:p>
            <a:pPr algn="ctr"/>
            <a:r>
              <a:rPr lang="en-US" sz="5200" dirty="0" smtClean="0">
                <a:latin typeface="Swiss 721 Condensed" panose="02000506040000020004" pitchFamily="2" charset="0"/>
              </a:rPr>
              <a:t>18. </a:t>
            </a:r>
            <a:r>
              <a:rPr lang="en-US" sz="5200" dirty="0" smtClean="0">
                <a:solidFill>
                  <a:srgbClr val="770D0D"/>
                </a:solidFill>
                <a:latin typeface="Swiss 721 Condensed" panose="02000506040000020004" pitchFamily="2" charset="0"/>
              </a:rPr>
              <a:t>So the king of Egypt called for the midwives and said to them, “Why have you done this thing, and saved the male children alive?”</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4783779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5724644"/>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1:17-21</a:t>
            </a:r>
          </a:p>
          <a:p>
            <a:pPr algn="ctr"/>
            <a:r>
              <a:rPr lang="en-US" sz="5200" dirty="0" smtClean="0">
                <a:latin typeface="Swiss 721 Condensed" panose="02000506040000020004" pitchFamily="2" charset="0"/>
              </a:rPr>
              <a:t>19. </a:t>
            </a:r>
            <a:r>
              <a:rPr lang="en-US" sz="5200" dirty="0" smtClean="0">
                <a:solidFill>
                  <a:srgbClr val="770D0D"/>
                </a:solidFill>
                <a:latin typeface="Swiss 721 Condensed" panose="02000506040000020004" pitchFamily="2" charset="0"/>
              </a:rPr>
              <a:t>And the midwives said to Pharaoh, “Because the Hebrew women are not like the Egyptian women; for they are lively and give birth before the midwives come to them.”</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33016647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3323987"/>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1:17-21</a:t>
            </a:r>
          </a:p>
          <a:p>
            <a:pPr algn="ctr"/>
            <a:r>
              <a:rPr lang="en-US" sz="5200" dirty="0" smtClean="0">
                <a:latin typeface="Swiss 721 Condensed" panose="02000506040000020004" pitchFamily="2" charset="0"/>
              </a:rPr>
              <a:t>20. </a:t>
            </a:r>
            <a:r>
              <a:rPr lang="en-US" sz="5200" dirty="0" smtClean="0">
                <a:solidFill>
                  <a:srgbClr val="770D0D"/>
                </a:solidFill>
                <a:latin typeface="Swiss 721 Condensed" panose="02000506040000020004" pitchFamily="2" charset="0"/>
              </a:rPr>
              <a:t>Therefore God dealt well with the midwives, and the people multiplied and grew very mighty.</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30538905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3323987"/>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1:17-21</a:t>
            </a:r>
          </a:p>
          <a:p>
            <a:pPr algn="ctr"/>
            <a:r>
              <a:rPr lang="en-US" sz="5200" dirty="0" smtClean="0">
                <a:latin typeface="Swiss 721 Condensed" panose="02000506040000020004" pitchFamily="2" charset="0"/>
              </a:rPr>
              <a:t>21. </a:t>
            </a:r>
            <a:r>
              <a:rPr lang="en-US" sz="5200" dirty="0" smtClean="0">
                <a:solidFill>
                  <a:srgbClr val="770D0D"/>
                </a:solidFill>
                <a:latin typeface="Swiss 721 Condensed" panose="02000506040000020004" pitchFamily="2" charset="0"/>
              </a:rPr>
              <a:t>And so it was, because the midwives feared God, that He provided households for them.</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30701226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4314" y="947351"/>
            <a:ext cx="7834183" cy="4985980"/>
          </a:xfrm>
          <a:prstGeom prst="rect">
            <a:avLst/>
          </a:prstGeom>
          <a:solidFill>
            <a:srgbClr val="FFFFCC">
              <a:alpha val="45000"/>
            </a:srgbClr>
          </a:solidFill>
        </p:spPr>
        <p:txBody>
          <a:bodyPr wrap="square" rtlCol="0">
            <a:spAutoFit/>
          </a:bodyPr>
          <a:lstStyle/>
          <a:p>
            <a:pPr algn="ctr"/>
            <a:endParaRPr lang="en-US" sz="6000" dirty="0" smtClean="0">
              <a:latin typeface="QuickType II Condensed" panose="020B0506030403020203" pitchFamily="34" charset="0"/>
            </a:endParaRPr>
          </a:p>
          <a:p>
            <a:pPr algn="ctr"/>
            <a:r>
              <a:rPr lang="en-US" sz="6600" dirty="0" smtClean="0">
                <a:latin typeface="Swiss 721 Condensed" panose="02000506040000020004" pitchFamily="2" charset="0"/>
              </a:rPr>
              <a:t>God will deliver according to His</a:t>
            </a:r>
          </a:p>
          <a:p>
            <a:pPr algn="ctr"/>
            <a:r>
              <a:rPr lang="en-US" sz="6600" b="1" u="sng" dirty="0" smtClean="0">
                <a:solidFill>
                  <a:srgbClr val="770D0D"/>
                </a:solidFill>
                <a:latin typeface="Swiss 721 Condensed" panose="02000506040000020004" pitchFamily="2" charset="0"/>
              </a:rPr>
              <a:t>TIMETABLE</a:t>
            </a:r>
            <a:r>
              <a:rPr lang="en-US" sz="6600" dirty="0" smtClean="0">
                <a:latin typeface="Swiss 721 Condensed" panose="02000506040000020004" pitchFamily="2" charset="0"/>
              </a:rPr>
              <a:t>.</a:t>
            </a:r>
          </a:p>
          <a:p>
            <a:pPr algn="ctr"/>
            <a:endParaRPr lang="en-US" sz="6000" dirty="0">
              <a:latin typeface="QuickType II Condensed" panose="020B0506030403020203" pitchFamily="34" charset="0"/>
            </a:endParaRPr>
          </a:p>
        </p:txBody>
      </p:sp>
    </p:spTree>
    <p:extLst>
      <p:ext uri="{BB962C8B-B14F-4D97-AF65-F5344CB8AC3E}">
        <p14:creationId xmlns:p14="http://schemas.microsoft.com/office/powerpoint/2010/main" val="1459795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4314" y="947351"/>
            <a:ext cx="7834183" cy="3970318"/>
          </a:xfrm>
          <a:prstGeom prst="rect">
            <a:avLst/>
          </a:prstGeom>
          <a:solidFill>
            <a:srgbClr val="FFFFCC">
              <a:alpha val="45000"/>
            </a:srgbClr>
          </a:solidFill>
        </p:spPr>
        <p:txBody>
          <a:bodyPr wrap="square" rtlCol="0">
            <a:spAutoFit/>
          </a:bodyPr>
          <a:lstStyle/>
          <a:p>
            <a:pPr algn="ctr"/>
            <a:endParaRPr lang="en-US" sz="6000" dirty="0" smtClean="0">
              <a:latin typeface="QuickType II Condensed" panose="020B0506030403020203" pitchFamily="34" charset="0"/>
            </a:endParaRPr>
          </a:p>
          <a:p>
            <a:pPr algn="ctr"/>
            <a:r>
              <a:rPr lang="en-US" sz="6600" dirty="0" smtClean="0">
                <a:latin typeface="Swiss 721 Condensed" panose="02000506040000020004" pitchFamily="2" charset="0"/>
              </a:rPr>
              <a:t>God will deliver </a:t>
            </a:r>
          </a:p>
          <a:p>
            <a:pPr algn="ctr"/>
            <a:r>
              <a:rPr lang="en-US" sz="6600" dirty="0" smtClean="0">
                <a:latin typeface="Swiss 721 Condensed" panose="02000506040000020004" pitchFamily="2" charset="0"/>
              </a:rPr>
              <a:t>in His </a:t>
            </a:r>
            <a:r>
              <a:rPr lang="en-US" sz="6600" b="1" u="sng" dirty="0" smtClean="0">
                <a:solidFill>
                  <a:srgbClr val="770D0D"/>
                </a:solidFill>
                <a:latin typeface="Swiss 721 Condensed" panose="02000506040000020004" pitchFamily="2" charset="0"/>
              </a:rPr>
              <a:t>WAY</a:t>
            </a:r>
            <a:r>
              <a:rPr lang="en-US" sz="6600" dirty="0" smtClean="0">
                <a:latin typeface="Swiss 721 Condensed" panose="02000506040000020004" pitchFamily="2" charset="0"/>
              </a:rPr>
              <a:t>.</a:t>
            </a:r>
          </a:p>
          <a:p>
            <a:pPr algn="ctr"/>
            <a:endParaRPr lang="en-US" sz="6000" dirty="0">
              <a:latin typeface="QuickType II Condensed" panose="020B0506030403020203" pitchFamily="34" charset="0"/>
            </a:endParaRPr>
          </a:p>
        </p:txBody>
      </p:sp>
    </p:spTree>
    <p:extLst>
      <p:ext uri="{BB962C8B-B14F-4D97-AF65-F5344CB8AC3E}">
        <p14:creationId xmlns:p14="http://schemas.microsoft.com/office/powerpoint/2010/main" val="15758405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5724644"/>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HEBREWS 11:23</a:t>
            </a:r>
          </a:p>
          <a:p>
            <a:pPr algn="ctr"/>
            <a:r>
              <a:rPr lang="en-US" sz="5200" dirty="0" smtClean="0">
                <a:latin typeface="Swiss 721 Condensed" panose="02000506040000020004" pitchFamily="2" charset="0"/>
              </a:rPr>
              <a:t>23. </a:t>
            </a:r>
            <a:r>
              <a:rPr lang="en-US" sz="5200" dirty="0" smtClean="0">
                <a:solidFill>
                  <a:srgbClr val="770D0D"/>
                </a:solidFill>
                <a:latin typeface="Swiss 721 Condensed" panose="02000506040000020004" pitchFamily="2" charset="0"/>
              </a:rPr>
              <a:t>By faith Moses, when he was born, was hidden three months by his parents, because they saw he was a beautiful child; and they were not afraid of the king’s command.</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3356790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4124206"/>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ACTS 5:29</a:t>
            </a:r>
          </a:p>
          <a:p>
            <a:pPr algn="ctr"/>
            <a:r>
              <a:rPr lang="en-US" sz="5200" dirty="0" smtClean="0">
                <a:latin typeface="Swiss 721 Condensed" panose="02000506040000020004" pitchFamily="2" charset="0"/>
              </a:rPr>
              <a:t>29. </a:t>
            </a:r>
            <a:r>
              <a:rPr lang="en-US" sz="5200" dirty="0" smtClean="0">
                <a:solidFill>
                  <a:srgbClr val="770D0D"/>
                </a:solidFill>
                <a:latin typeface="Swiss 721 Condensed" panose="02000506040000020004" pitchFamily="2" charset="0"/>
              </a:rPr>
              <a:t>But Peter and the other apostles answered and said: “We ought to obey God rather than men.</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6921636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2281" y="1589903"/>
            <a:ext cx="5791200" cy="1107996"/>
          </a:xfrm>
          <a:prstGeom prst="rect">
            <a:avLst/>
          </a:prstGeom>
          <a:noFill/>
        </p:spPr>
        <p:txBody>
          <a:bodyPr wrap="square" rtlCol="0">
            <a:spAutoFit/>
          </a:bodyPr>
          <a:lstStyle/>
          <a:p>
            <a:r>
              <a:rPr lang="en-US" sz="6600" b="1" dirty="0" smtClean="0">
                <a:latin typeface="Swiss 721 Roman" panose="020B0504020202020204" pitchFamily="34" charset="0"/>
              </a:rPr>
              <a:t>WHERE’S THE</a:t>
            </a:r>
            <a:endParaRPr lang="en-US" sz="6600" b="1" dirty="0">
              <a:latin typeface="Swiss 721 Roman" panose="020B0504020202020204" pitchFamily="34" charset="0"/>
            </a:endParaRPr>
          </a:p>
        </p:txBody>
      </p:sp>
      <p:sp>
        <p:nvSpPr>
          <p:cNvPr id="4" name="TextBox 3"/>
          <p:cNvSpPr txBox="1"/>
          <p:nvPr/>
        </p:nvSpPr>
        <p:spPr>
          <a:xfrm>
            <a:off x="1231556" y="2409567"/>
            <a:ext cx="6672649" cy="1446550"/>
          </a:xfrm>
          <a:prstGeom prst="rect">
            <a:avLst/>
          </a:prstGeom>
          <a:noFill/>
        </p:spPr>
        <p:txBody>
          <a:bodyPr wrap="square" rtlCol="0">
            <a:spAutoFit/>
          </a:bodyPr>
          <a:lstStyle/>
          <a:p>
            <a:r>
              <a:rPr lang="en-US" sz="8800" b="1" dirty="0" smtClean="0">
                <a:gradFill>
                  <a:gsLst>
                    <a:gs pos="0">
                      <a:schemeClr val="tx1"/>
                    </a:gs>
                    <a:gs pos="100000">
                      <a:srgbClr val="770D0D"/>
                    </a:gs>
                  </a:gsLst>
                  <a:lin ang="5400000" scaled="1"/>
                </a:gradFill>
                <a:latin typeface="Swiss 721 Roman" panose="020B0504020202020204" pitchFamily="34" charset="0"/>
              </a:rPr>
              <a:t>PRESSURE?</a:t>
            </a:r>
            <a:endParaRPr lang="en-US" sz="8800" b="1" dirty="0">
              <a:gradFill>
                <a:gsLst>
                  <a:gs pos="0">
                    <a:schemeClr val="tx1"/>
                  </a:gs>
                  <a:gs pos="100000">
                    <a:srgbClr val="770D0D"/>
                  </a:gs>
                </a:gsLst>
                <a:lin ang="5400000" scaled="1"/>
              </a:gradFill>
              <a:latin typeface="Swiss 721 Roman" panose="020B0504020202020204" pitchFamily="34" charset="0"/>
            </a:endParaRPr>
          </a:p>
        </p:txBody>
      </p:sp>
      <p:sp>
        <p:nvSpPr>
          <p:cNvPr id="5" name="Rounded Rectangle 4"/>
          <p:cNvSpPr/>
          <p:nvPr/>
        </p:nvSpPr>
        <p:spPr>
          <a:xfrm>
            <a:off x="469556" y="972065"/>
            <a:ext cx="8081319" cy="4901513"/>
          </a:xfrm>
          <a:prstGeom prst="roundRect">
            <a:avLst/>
          </a:prstGeom>
          <a:noFill/>
          <a:ln>
            <a:solidFill>
              <a:srgbClr val="8D792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211859" y="4203128"/>
            <a:ext cx="4712044" cy="1323439"/>
          </a:xfrm>
          <a:prstGeom prst="rect">
            <a:avLst/>
          </a:prstGeom>
          <a:noFill/>
        </p:spPr>
        <p:txBody>
          <a:bodyPr wrap="square" rtlCol="0">
            <a:spAutoFit/>
          </a:bodyPr>
          <a:lstStyle/>
          <a:p>
            <a:pPr algn="ctr"/>
            <a:r>
              <a:rPr lang="en-US" sz="4000" dirty="0" smtClean="0">
                <a:solidFill>
                  <a:srgbClr val="770D0D"/>
                </a:solidFill>
                <a:latin typeface="QuickType Condensed" panose="020B0506030403020203" pitchFamily="34" charset="0"/>
              </a:rPr>
              <a:t>Genesis 46 </a:t>
            </a:r>
          </a:p>
          <a:p>
            <a:pPr algn="ctr"/>
            <a:r>
              <a:rPr lang="en-US" sz="4000" dirty="0" smtClean="0">
                <a:solidFill>
                  <a:srgbClr val="770D0D"/>
                </a:solidFill>
                <a:latin typeface="QuickType Condensed" panose="020B0506030403020203" pitchFamily="34" charset="0"/>
              </a:rPr>
              <a:t>Exodus 1</a:t>
            </a:r>
            <a:endParaRPr lang="en-US" sz="4000" dirty="0">
              <a:solidFill>
                <a:srgbClr val="770D0D"/>
              </a:solidFill>
              <a:latin typeface="QuickType Condensed" panose="020B0506030403020203" pitchFamily="34" charset="0"/>
            </a:endParaRPr>
          </a:p>
        </p:txBody>
      </p:sp>
    </p:spTree>
    <p:extLst>
      <p:ext uri="{BB962C8B-B14F-4D97-AF65-F5344CB8AC3E}">
        <p14:creationId xmlns:p14="http://schemas.microsoft.com/office/powerpoint/2010/main" val="1885344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2995" y="123568"/>
            <a:ext cx="8806248" cy="6524863"/>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GENESIS 46:31</a:t>
            </a:r>
          </a:p>
          <a:p>
            <a:pPr algn="ctr"/>
            <a:r>
              <a:rPr lang="en-US" sz="5200" dirty="0" smtClean="0">
                <a:latin typeface="Swiss 721 Condensed" panose="02000506040000020004" pitchFamily="2" charset="0"/>
              </a:rPr>
              <a:t>31. </a:t>
            </a:r>
            <a:r>
              <a:rPr lang="en-US" sz="5200" dirty="0" smtClean="0">
                <a:solidFill>
                  <a:srgbClr val="770D0D"/>
                </a:solidFill>
                <a:latin typeface="Swiss 721 Condensed" panose="02000506040000020004" pitchFamily="2" charset="0"/>
              </a:rPr>
              <a:t>Then Joseph said to his brothers and to his father’s household, “I will go up and tell Pharaoh, and say to him, ‘My brothers and those of my father’s house, who were in the land of Canaan, have come to me.</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42154696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314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98855"/>
            <a:ext cx="8806248" cy="3323987"/>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GENESIS 46:33-34</a:t>
            </a:r>
          </a:p>
          <a:p>
            <a:pPr algn="ctr"/>
            <a:r>
              <a:rPr lang="en-US" sz="5200" dirty="0" smtClean="0">
                <a:latin typeface="Swiss 721 Condensed" panose="02000506040000020004" pitchFamily="2" charset="0"/>
              </a:rPr>
              <a:t>33. </a:t>
            </a:r>
            <a:r>
              <a:rPr lang="en-US" sz="5200" dirty="0" smtClean="0">
                <a:solidFill>
                  <a:srgbClr val="770D0D"/>
                </a:solidFill>
                <a:latin typeface="Swiss 721 Condensed" panose="02000506040000020004" pitchFamily="2" charset="0"/>
              </a:rPr>
              <a:t>So it shall be, when Pharaoh calls you and says, ‘What is your occupation?’</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912308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5330"/>
            <a:ext cx="9144000" cy="6524863"/>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GENESIS 46:33-34</a:t>
            </a:r>
          </a:p>
          <a:p>
            <a:pPr algn="ctr"/>
            <a:r>
              <a:rPr lang="en-US" sz="5200" dirty="0" smtClean="0">
                <a:latin typeface="Swiss 721 Condensed" panose="02000506040000020004" pitchFamily="2" charset="0"/>
              </a:rPr>
              <a:t>34. </a:t>
            </a:r>
            <a:r>
              <a:rPr lang="en-US" sz="5200" dirty="0" smtClean="0">
                <a:solidFill>
                  <a:srgbClr val="770D0D"/>
                </a:solidFill>
                <a:latin typeface="Swiss 721 Condensed" panose="02000506040000020004" pitchFamily="2" charset="0"/>
              </a:rPr>
              <a:t>that you shall say, ‘Your servants’ occupation has been with livestock from our youth even till now, both we and also our fathers,’ that you may dwell in the land of Goshen; for every shepherd is an abomination to the Egyptians.”</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2208311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4314" y="947351"/>
            <a:ext cx="7834183" cy="3970318"/>
          </a:xfrm>
          <a:prstGeom prst="rect">
            <a:avLst/>
          </a:prstGeom>
          <a:solidFill>
            <a:srgbClr val="FFFFCC">
              <a:alpha val="45000"/>
            </a:srgbClr>
          </a:solidFill>
        </p:spPr>
        <p:txBody>
          <a:bodyPr wrap="square" rtlCol="0">
            <a:spAutoFit/>
          </a:bodyPr>
          <a:lstStyle/>
          <a:p>
            <a:pPr algn="ctr"/>
            <a:endParaRPr lang="en-US" sz="6000" dirty="0" smtClean="0">
              <a:latin typeface="QuickType II Condensed" panose="020B0506030403020203" pitchFamily="34" charset="0"/>
            </a:endParaRPr>
          </a:p>
          <a:p>
            <a:pPr algn="ctr"/>
            <a:r>
              <a:rPr lang="en-US" sz="6600" dirty="0" smtClean="0">
                <a:latin typeface="Swiss 721 Condensed" panose="02000506040000020004" pitchFamily="2" charset="0"/>
              </a:rPr>
              <a:t>Don’t be driven by</a:t>
            </a:r>
          </a:p>
          <a:p>
            <a:pPr algn="ctr"/>
            <a:r>
              <a:rPr lang="en-US" sz="6600" b="1" u="sng" dirty="0" smtClean="0">
                <a:solidFill>
                  <a:srgbClr val="770D0D"/>
                </a:solidFill>
                <a:latin typeface="Swiss 721 Condensed" panose="02000506040000020004" pitchFamily="2" charset="0"/>
              </a:rPr>
              <a:t>FEARS</a:t>
            </a:r>
            <a:r>
              <a:rPr lang="en-US" sz="6600" dirty="0" smtClean="0">
                <a:latin typeface="Swiss 721 Condensed" panose="02000506040000020004" pitchFamily="2" charset="0"/>
              </a:rPr>
              <a:t>.</a:t>
            </a:r>
          </a:p>
          <a:p>
            <a:pPr algn="ctr"/>
            <a:endParaRPr lang="en-US" sz="6000" dirty="0">
              <a:latin typeface="QuickType II Condensed" panose="020B0506030403020203" pitchFamily="34" charset="0"/>
            </a:endParaRPr>
          </a:p>
        </p:txBody>
      </p:sp>
    </p:spTree>
    <p:extLst>
      <p:ext uri="{BB962C8B-B14F-4D97-AF65-F5344CB8AC3E}">
        <p14:creationId xmlns:p14="http://schemas.microsoft.com/office/powerpoint/2010/main" val="2523691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3323987"/>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1:8-13</a:t>
            </a:r>
          </a:p>
          <a:p>
            <a:pPr algn="ctr"/>
            <a:r>
              <a:rPr lang="en-US" sz="5200" dirty="0">
                <a:latin typeface="Swiss 721 Condensed" panose="02000506040000020004" pitchFamily="2" charset="0"/>
              </a:rPr>
              <a:t>8</a:t>
            </a:r>
            <a:r>
              <a:rPr lang="en-US" sz="5200" dirty="0" smtClean="0">
                <a:latin typeface="Swiss 721 Condensed" panose="02000506040000020004" pitchFamily="2" charset="0"/>
              </a:rPr>
              <a:t>. </a:t>
            </a:r>
            <a:r>
              <a:rPr lang="en-US" sz="5200" dirty="0" smtClean="0">
                <a:solidFill>
                  <a:srgbClr val="770D0D"/>
                </a:solidFill>
                <a:latin typeface="Swiss 721 Condensed" panose="02000506040000020004" pitchFamily="2" charset="0"/>
              </a:rPr>
              <a:t>Now there arose a new king over Egypt, who did not know Joseph.</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3151883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4124206"/>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1:8-13</a:t>
            </a:r>
          </a:p>
          <a:p>
            <a:pPr algn="ctr"/>
            <a:r>
              <a:rPr lang="en-US" sz="5200" dirty="0" smtClean="0">
                <a:latin typeface="Swiss 721 Condensed" panose="02000506040000020004" pitchFamily="2" charset="0"/>
              </a:rPr>
              <a:t>9. </a:t>
            </a:r>
            <a:r>
              <a:rPr lang="en-US" sz="5200" dirty="0" smtClean="0">
                <a:solidFill>
                  <a:srgbClr val="770D0D"/>
                </a:solidFill>
                <a:latin typeface="Swiss 721 Condensed" panose="02000506040000020004" pitchFamily="2" charset="0"/>
              </a:rPr>
              <a:t>And he said to his people, “Look, the people of the children of Israel are more and mightier than we;</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4292991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7" y="115330"/>
            <a:ext cx="8806248" cy="5724644"/>
          </a:xfrm>
          <a:prstGeom prst="rect">
            <a:avLst/>
          </a:prstGeom>
          <a:solidFill>
            <a:srgbClr val="FFFFCC">
              <a:alpha val="45000"/>
            </a:srgbClr>
          </a:solidFill>
        </p:spPr>
        <p:txBody>
          <a:bodyPr wrap="square" rtlCol="0">
            <a:spAutoFit/>
          </a:bodyPr>
          <a:lstStyle/>
          <a:p>
            <a:pPr algn="ctr"/>
            <a:r>
              <a:rPr lang="en-US" sz="5400" b="1" dirty="0" smtClean="0">
                <a:latin typeface="Swiss 721 Condensed" panose="02000506040000020004" pitchFamily="2" charset="0"/>
              </a:rPr>
              <a:t>EXODUS 1:8-13</a:t>
            </a:r>
          </a:p>
          <a:p>
            <a:pPr algn="ctr"/>
            <a:r>
              <a:rPr lang="en-US" sz="5200" dirty="0" smtClean="0">
                <a:latin typeface="Swiss 721 Condensed" panose="02000506040000020004" pitchFamily="2" charset="0"/>
              </a:rPr>
              <a:t>10. </a:t>
            </a:r>
            <a:r>
              <a:rPr lang="en-US" sz="5200" dirty="0" smtClean="0">
                <a:solidFill>
                  <a:srgbClr val="770D0D"/>
                </a:solidFill>
                <a:latin typeface="Swiss 721 Condensed" panose="02000506040000020004" pitchFamily="2" charset="0"/>
              </a:rPr>
              <a:t>come, let us deal shrewdly with them, lest they multiply, and it happen, in the event of war, that they also join our enemies and fight against us, and so go up out of the land.”</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633214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TotalTime>
  <Words>750</Words>
  <Application>Microsoft Office PowerPoint</Application>
  <PresentationFormat>On-screen Show (4:3)</PresentationFormat>
  <Paragraphs>68</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Calibri Light</vt:lpstr>
      <vt:lpstr>QuickType Condensed</vt:lpstr>
      <vt:lpstr>QuickType II Condensed</vt:lpstr>
      <vt:lpstr>Swiss 721 Condensed</vt:lpstr>
      <vt:lpstr>Swiss 721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9</cp:revision>
  <dcterms:created xsi:type="dcterms:W3CDTF">2017-04-20T14:05:43Z</dcterms:created>
  <dcterms:modified xsi:type="dcterms:W3CDTF">2017-04-20T15:16:38Z</dcterms:modified>
</cp:coreProperties>
</file>