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0306"/>
    <a:srgbClr val="FCFBE7"/>
    <a:srgbClr val="D7ECF5"/>
    <a:srgbClr val="66829F"/>
    <a:srgbClr val="FDFDF1"/>
    <a:srgbClr val="567EC4"/>
    <a:srgbClr val="2E47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72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D801B-2256-4B51-98EE-C972E8EC0CE7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AC74-6BA1-4F68-AB5E-423156832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59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D801B-2256-4B51-98EE-C972E8EC0CE7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AC74-6BA1-4F68-AB5E-423156832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833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D801B-2256-4B51-98EE-C972E8EC0CE7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AC74-6BA1-4F68-AB5E-423156832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848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D801B-2256-4B51-98EE-C972E8EC0CE7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AC74-6BA1-4F68-AB5E-423156832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398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D801B-2256-4B51-98EE-C972E8EC0CE7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AC74-6BA1-4F68-AB5E-423156832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205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D801B-2256-4B51-98EE-C972E8EC0CE7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AC74-6BA1-4F68-AB5E-423156832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01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D801B-2256-4B51-98EE-C972E8EC0CE7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AC74-6BA1-4F68-AB5E-423156832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635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D801B-2256-4B51-98EE-C972E8EC0CE7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AC74-6BA1-4F68-AB5E-423156832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365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D801B-2256-4B51-98EE-C972E8EC0CE7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AC74-6BA1-4F68-AB5E-423156832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52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D801B-2256-4B51-98EE-C972E8EC0CE7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AC74-6BA1-4F68-AB5E-423156832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21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D801B-2256-4B51-98EE-C972E8EC0CE7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AC74-6BA1-4F68-AB5E-423156832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279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D801B-2256-4B51-98EE-C972E8EC0CE7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4AC74-6BA1-4F68-AB5E-423156832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48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7968" y="691978"/>
            <a:ext cx="724929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020306"/>
                </a:solidFill>
                <a:latin typeface="Swiss 721 Roman" panose="020B0504020202020204" pitchFamily="34" charset="0"/>
              </a:rPr>
              <a:t>BUILT TO</a:t>
            </a:r>
            <a:endParaRPr lang="en-US" sz="6600" b="1" dirty="0">
              <a:solidFill>
                <a:srgbClr val="020306"/>
              </a:solidFill>
              <a:latin typeface="Swiss 721 Roman" panose="020B05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37968" y="1245976"/>
            <a:ext cx="724929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b="1" dirty="0" smtClean="0">
                <a:gradFill flip="none" rotWithShape="1">
                  <a:gsLst>
                    <a:gs pos="0">
                      <a:srgbClr val="020306"/>
                    </a:gs>
                    <a:gs pos="100000">
                      <a:srgbClr val="567EC4"/>
                    </a:gs>
                  </a:gsLst>
                  <a:lin ang="5400000" scaled="1"/>
                  <a:tileRect/>
                </a:gradFill>
                <a:latin typeface="Swiss 721 Roman" panose="020B0504020202020204" pitchFamily="34" charset="0"/>
              </a:rPr>
              <a:t>LAST</a:t>
            </a:r>
            <a:endParaRPr lang="en-US" sz="13800" b="1" dirty="0">
              <a:gradFill flip="none" rotWithShape="1">
                <a:gsLst>
                  <a:gs pos="0">
                    <a:srgbClr val="020306"/>
                  </a:gs>
                  <a:gs pos="100000">
                    <a:srgbClr val="567EC4"/>
                  </a:gs>
                </a:gsLst>
                <a:lin ang="5400000" scaled="1"/>
                <a:tileRect/>
              </a:gradFill>
              <a:latin typeface="Swiss 721 Roman" panose="020B05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482811" y="551935"/>
            <a:ext cx="6186616" cy="3509319"/>
          </a:xfrm>
          <a:prstGeom prst="roundRect">
            <a:avLst/>
          </a:prstGeom>
          <a:noFill/>
          <a:ln>
            <a:solidFill>
              <a:srgbClr val="D7EC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31773" y="3285186"/>
            <a:ext cx="52886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66829F"/>
                </a:solidFill>
                <a:latin typeface="Swiss 721 Roman" panose="020B0504020202020204" pitchFamily="34" charset="0"/>
              </a:rPr>
              <a:t>1 CORINTHIANS 15</a:t>
            </a:r>
            <a:endParaRPr lang="en-US" sz="3200" dirty="0">
              <a:solidFill>
                <a:srgbClr val="66829F"/>
              </a:solidFill>
              <a:latin typeface="Swiss 721 Roman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23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378" y="82378"/>
            <a:ext cx="897100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CFBE7"/>
                </a:solidFill>
                <a:latin typeface="Swiss 721 Condensed" panose="02000506040000020004" pitchFamily="2" charset="0"/>
              </a:rPr>
              <a:t>1 CORINTHIANS 15:35-49</a:t>
            </a:r>
          </a:p>
          <a:p>
            <a:pPr algn="ctr"/>
            <a:r>
              <a:rPr lang="en-US" sz="6000" dirty="0" smtClean="0">
                <a:solidFill>
                  <a:srgbClr val="FCFBE7"/>
                </a:solidFill>
                <a:latin typeface="Swiss 721 Condensed" panose="02000506040000020004" pitchFamily="2" charset="0"/>
              </a:rPr>
              <a:t>35. </a:t>
            </a:r>
            <a:r>
              <a:rPr lang="en-US" sz="6000" dirty="0" smtClean="0">
                <a:solidFill>
                  <a:srgbClr val="020306"/>
                </a:solidFill>
                <a:latin typeface="Swiss 721 Condensed" panose="02000506040000020004" pitchFamily="2" charset="0"/>
              </a:rPr>
              <a:t>But someone will say, “How are the dead raised up? And with what body do they come?”</a:t>
            </a:r>
            <a:endParaRPr lang="en-US" sz="6000" dirty="0">
              <a:solidFill>
                <a:srgbClr val="FCFBE7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80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378" y="82378"/>
            <a:ext cx="897100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CFBE7"/>
                </a:solidFill>
                <a:latin typeface="Swiss 721 Condensed" panose="02000506040000020004" pitchFamily="2" charset="0"/>
              </a:rPr>
              <a:t>1 CORINTHIANS 15:35-49</a:t>
            </a:r>
          </a:p>
          <a:p>
            <a:pPr algn="ctr"/>
            <a:r>
              <a:rPr lang="en-US" sz="6000" dirty="0" smtClean="0">
                <a:solidFill>
                  <a:srgbClr val="FCFBE7"/>
                </a:solidFill>
                <a:latin typeface="Swiss 721 Condensed" panose="02000506040000020004" pitchFamily="2" charset="0"/>
              </a:rPr>
              <a:t>36. </a:t>
            </a:r>
            <a:r>
              <a:rPr lang="en-US" sz="6000" dirty="0" smtClean="0">
                <a:solidFill>
                  <a:srgbClr val="020306"/>
                </a:solidFill>
                <a:latin typeface="Swiss 721 Condensed" panose="02000506040000020004" pitchFamily="2" charset="0"/>
              </a:rPr>
              <a:t>Foolish one, what you sow is not made alive unless it dies.</a:t>
            </a:r>
            <a:endParaRPr lang="en-US" sz="6000" dirty="0">
              <a:solidFill>
                <a:srgbClr val="FCFBE7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648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378" y="82378"/>
            <a:ext cx="897100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CFBE7"/>
                </a:solidFill>
                <a:latin typeface="Swiss 721 Condensed" panose="02000506040000020004" pitchFamily="2" charset="0"/>
              </a:rPr>
              <a:t>1 CORINTHIANS 15:35-49</a:t>
            </a:r>
          </a:p>
          <a:p>
            <a:pPr algn="ctr"/>
            <a:r>
              <a:rPr lang="en-US" sz="6000" dirty="0" smtClean="0">
                <a:solidFill>
                  <a:srgbClr val="FCFBE7"/>
                </a:solidFill>
                <a:latin typeface="Swiss 721 Condensed" panose="02000506040000020004" pitchFamily="2" charset="0"/>
              </a:rPr>
              <a:t>37. </a:t>
            </a:r>
            <a:r>
              <a:rPr lang="en-US" sz="6000" dirty="0" smtClean="0">
                <a:solidFill>
                  <a:srgbClr val="020306"/>
                </a:solidFill>
                <a:latin typeface="Swiss 721 Condensed" panose="02000506040000020004" pitchFamily="2" charset="0"/>
              </a:rPr>
              <a:t>And what you sow, you do not sow that body that shall be, but mere grain – perhaps wheat or some other grain.</a:t>
            </a:r>
            <a:endParaRPr lang="en-US" sz="6000" dirty="0">
              <a:solidFill>
                <a:srgbClr val="FCFBE7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62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378" y="82378"/>
            <a:ext cx="897100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CFBE7"/>
                </a:solidFill>
                <a:latin typeface="Swiss 721 Condensed" panose="02000506040000020004" pitchFamily="2" charset="0"/>
              </a:rPr>
              <a:t>1 CORINTHIANS 15:35-49</a:t>
            </a:r>
          </a:p>
          <a:p>
            <a:pPr algn="ctr"/>
            <a:r>
              <a:rPr lang="en-US" sz="6000" dirty="0" smtClean="0">
                <a:solidFill>
                  <a:srgbClr val="FCFBE7"/>
                </a:solidFill>
                <a:latin typeface="Swiss 721 Condensed" panose="02000506040000020004" pitchFamily="2" charset="0"/>
              </a:rPr>
              <a:t>38. </a:t>
            </a:r>
            <a:r>
              <a:rPr lang="en-US" sz="6000" dirty="0" smtClean="0">
                <a:solidFill>
                  <a:srgbClr val="020306"/>
                </a:solidFill>
                <a:latin typeface="Swiss 721 Condensed" panose="02000506040000020004" pitchFamily="2" charset="0"/>
              </a:rPr>
              <a:t>But God gives it a body as He pleases, and to each seed its own body.</a:t>
            </a:r>
            <a:endParaRPr lang="en-US" sz="6000" dirty="0">
              <a:solidFill>
                <a:srgbClr val="FCFBE7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44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378" y="82378"/>
            <a:ext cx="897100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CFBE7"/>
                </a:solidFill>
                <a:latin typeface="Swiss 721 Condensed" panose="02000506040000020004" pitchFamily="2" charset="0"/>
              </a:rPr>
              <a:t>1 CORINTHIANS 15:35-49</a:t>
            </a:r>
          </a:p>
          <a:p>
            <a:pPr algn="ctr"/>
            <a:r>
              <a:rPr lang="en-US" sz="6000" dirty="0" smtClean="0">
                <a:solidFill>
                  <a:srgbClr val="FCFBE7"/>
                </a:solidFill>
                <a:latin typeface="Swiss 721 Condensed" panose="02000506040000020004" pitchFamily="2" charset="0"/>
              </a:rPr>
              <a:t>39. </a:t>
            </a:r>
            <a:r>
              <a:rPr lang="en-US" sz="6000" dirty="0" smtClean="0">
                <a:solidFill>
                  <a:srgbClr val="020306"/>
                </a:solidFill>
                <a:latin typeface="Swiss 721 Condensed" panose="02000506040000020004" pitchFamily="2" charset="0"/>
              </a:rPr>
              <a:t>All flesh is not the same flesh, but there is one kind of flesh of men, another flesh of animals, another of fish, and another of birds.</a:t>
            </a:r>
            <a:endParaRPr lang="en-US" sz="6000" dirty="0">
              <a:solidFill>
                <a:srgbClr val="FCFBE7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50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378" y="82378"/>
            <a:ext cx="897100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CFBE7"/>
                </a:solidFill>
                <a:latin typeface="Swiss 721 Condensed" panose="02000506040000020004" pitchFamily="2" charset="0"/>
              </a:rPr>
              <a:t>1 CORINTHIANS 15:35-49</a:t>
            </a:r>
          </a:p>
          <a:p>
            <a:pPr algn="ctr"/>
            <a:r>
              <a:rPr lang="en-US" sz="6000" dirty="0" smtClean="0">
                <a:solidFill>
                  <a:srgbClr val="FCFBE7"/>
                </a:solidFill>
                <a:latin typeface="Swiss 721 Condensed" panose="02000506040000020004" pitchFamily="2" charset="0"/>
              </a:rPr>
              <a:t>40. </a:t>
            </a:r>
            <a:r>
              <a:rPr lang="en-US" sz="6000" dirty="0" smtClean="0">
                <a:solidFill>
                  <a:srgbClr val="020306"/>
                </a:solidFill>
                <a:latin typeface="Swiss 721 Condensed" panose="02000506040000020004" pitchFamily="2" charset="0"/>
              </a:rPr>
              <a:t>There are also celestial bodies and terrestrial bodies; but the glory of the celestial is one, and the glory of the terrestrial is another.</a:t>
            </a:r>
            <a:endParaRPr lang="en-US" sz="6000" dirty="0">
              <a:solidFill>
                <a:srgbClr val="FCFBE7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676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378" y="82378"/>
            <a:ext cx="897100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CFBE7"/>
                </a:solidFill>
                <a:latin typeface="Swiss 721 Condensed" panose="02000506040000020004" pitchFamily="2" charset="0"/>
              </a:rPr>
              <a:t>1 CORINTHIANS 15:35-49</a:t>
            </a:r>
          </a:p>
          <a:p>
            <a:pPr algn="ctr"/>
            <a:r>
              <a:rPr lang="en-US" sz="6000" dirty="0" smtClean="0">
                <a:solidFill>
                  <a:srgbClr val="FCFBE7"/>
                </a:solidFill>
                <a:latin typeface="Swiss 721 Condensed" panose="02000506040000020004" pitchFamily="2" charset="0"/>
              </a:rPr>
              <a:t>41. </a:t>
            </a:r>
            <a:r>
              <a:rPr lang="en-US" sz="6000" dirty="0" smtClean="0">
                <a:solidFill>
                  <a:srgbClr val="020306"/>
                </a:solidFill>
                <a:latin typeface="Swiss 721 Condensed" panose="02000506040000020004" pitchFamily="2" charset="0"/>
              </a:rPr>
              <a:t>There is one glory of the sun, another glory of the moon, and another glory of the stars; for one star differs from another star in glory.</a:t>
            </a:r>
            <a:endParaRPr lang="en-US" sz="6000" dirty="0">
              <a:solidFill>
                <a:srgbClr val="FCFBE7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47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378" y="82378"/>
            <a:ext cx="897100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CFBE7"/>
                </a:solidFill>
                <a:latin typeface="Swiss 721 Condensed" panose="02000506040000020004" pitchFamily="2" charset="0"/>
              </a:rPr>
              <a:t>1 CORINTHIANS 15:35-49</a:t>
            </a:r>
          </a:p>
          <a:p>
            <a:pPr algn="ctr"/>
            <a:r>
              <a:rPr lang="en-US" sz="6000" dirty="0" smtClean="0">
                <a:solidFill>
                  <a:srgbClr val="FCFBE7"/>
                </a:solidFill>
                <a:latin typeface="Swiss 721 Condensed" panose="02000506040000020004" pitchFamily="2" charset="0"/>
              </a:rPr>
              <a:t>42. </a:t>
            </a:r>
            <a:r>
              <a:rPr lang="en-US" sz="6000" dirty="0" smtClean="0">
                <a:solidFill>
                  <a:srgbClr val="020306"/>
                </a:solidFill>
                <a:latin typeface="Swiss 721 Condensed" panose="02000506040000020004" pitchFamily="2" charset="0"/>
              </a:rPr>
              <a:t>So also is the resurrection of the dead. The body is sown in corruption, it is raised in incorruption.</a:t>
            </a:r>
            <a:endParaRPr lang="en-US" sz="6000" dirty="0">
              <a:solidFill>
                <a:srgbClr val="FCFBE7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03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378" y="82378"/>
            <a:ext cx="897100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CFBE7"/>
                </a:solidFill>
                <a:latin typeface="Swiss 721 Condensed" panose="02000506040000020004" pitchFamily="2" charset="0"/>
              </a:rPr>
              <a:t>1 CORINTHIANS 15:35-49</a:t>
            </a:r>
          </a:p>
          <a:p>
            <a:pPr algn="ctr"/>
            <a:r>
              <a:rPr lang="en-US" sz="6000" dirty="0" smtClean="0">
                <a:solidFill>
                  <a:srgbClr val="FCFBE7"/>
                </a:solidFill>
                <a:latin typeface="Swiss 721 Condensed" panose="02000506040000020004" pitchFamily="2" charset="0"/>
              </a:rPr>
              <a:t>43. </a:t>
            </a:r>
            <a:r>
              <a:rPr lang="en-US" sz="6000" dirty="0" smtClean="0">
                <a:solidFill>
                  <a:srgbClr val="020306"/>
                </a:solidFill>
                <a:latin typeface="Swiss 721 Condensed" panose="02000506040000020004" pitchFamily="2" charset="0"/>
              </a:rPr>
              <a:t>It is sown in dishonor, it is raised in glory. It is sown in weakness, it is raised in power.</a:t>
            </a:r>
            <a:endParaRPr lang="en-US" sz="6000" dirty="0">
              <a:solidFill>
                <a:srgbClr val="FCFBE7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46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378" y="82378"/>
            <a:ext cx="897100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CFBE7"/>
                </a:solidFill>
                <a:latin typeface="Swiss 721 Condensed" panose="02000506040000020004" pitchFamily="2" charset="0"/>
              </a:rPr>
              <a:t>1 CORINTHIANS 15:35-49</a:t>
            </a:r>
          </a:p>
          <a:p>
            <a:pPr algn="ctr"/>
            <a:r>
              <a:rPr lang="en-US" sz="6000" dirty="0" smtClean="0">
                <a:solidFill>
                  <a:srgbClr val="FCFBE7"/>
                </a:solidFill>
                <a:latin typeface="Swiss 721 Condensed" panose="02000506040000020004" pitchFamily="2" charset="0"/>
              </a:rPr>
              <a:t>44. </a:t>
            </a:r>
            <a:r>
              <a:rPr lang="en-US" sz="6000" dirty="0" smtClean="0">
                <a:solidFill>
                  <a:srgbClr val="020306"/>
                </a:solidFill>
                <a:latin typeface="Swiss 721 Condensed" panose="02000506040000020004" pitchFamily="2" charset="0"/>
              </a:rPr>
              <a:t>It is sown a natural body, it is raised a spiritual body. There is a natural body, and there is a spiritual body.</a:t>
            </a:r>
            <a:endParaRPr lang="en-US" sz="6000" dirty="0">
              <a:solidFill>
                <a:srgbClr val="FCFBE7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042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378" y="82378"/>
            <a:ext cx="897100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CFBE7"/>
                </a:solidFill>
                <a:latin typeface="Swiss 721 Condensed" panose="02000506040000020004" pitchFamily="2" charset="0"/>
              </a:rPr>
              <a:t>1 CORINTHIANS 15:1-4</a:t>
            </a:r>
          </a:p>
          <a:p>
            <a:pPr algn="ctr"/>
            <a:r>
              <a:rPr lang="en-US" sz="6000" dirty="0" smtClean="0">
                <a:solidFill>
                  <a:srgbClr val="FCFBE7"/>
                </a:solidFill>
                <a:latin typeface="Swiss 721 Condensed" panose="02000506040000020004" pitchFamily="2" charset="0"/>
              </a:rPr>
              <a:t>1. </a:t>
            </a:r>
            <a:r>
              <a:rPr lang="en-US" sz="6000" dirty="0" smtClean="0">
                <a:solidFill>
                  <a:srgbClr val="020306"/>
                </a:solidFill>
                <a:latin typeface="Swiss 721 Condensed" panose="02000506040000020004" pitchFamily="2" charset="0"/>
              </a:rPr>
              <a:t>Moreover, brethren, I declare to you the gospel which I preached to you, which also you received and in which you stand,</a:t>
            </a:r>
            <a:endParaRPr lang="en-US" sz="6000" dirty="0">
              <a:solidFill>
                <a:srgbClr val="FCFBE7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1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378" y="82378"/>
            <a:ext cx="897100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CFBE7"/>
                </a:solidFill>
                <a:latin typeface="Swiss 721 Condensed" panose="02000506040000020004" pitchFamily="2" charset="0"/>
              </a:rPr>
              <a:t>1 CORINTHIANS 15:35-49</a:t>
            </a:r>
          </a:p>
          <a:p>
            <a:pPr algn="ctr"/>
            <a:r>
              <a:rPr lang="en-US" sz="6000" dirty="0" smtClean="0">
                <a:solidFill>
                  <a:srgbClr val="FCFBE7"/>
                </a:solidFill>
                <a:latin typeface="Swiss 721 Condensed" panose="02000506040000020004" pitchFamily="2" charset="0"/>
              </a:rPr>
              <a:t>45. </a:t>
            </a:r>
            <a:r>
              <a:rPr lang="en-US" sz="6000" dirty="0" smtClean="0">
                <a:solidFill>
                  <a:srgbClr val="020306"/>
                </a:solidFill>
                <a:latin typeface="Swiss 721 Condensed" panose="02000506040000020004" pitchFamily="2" charset="0"/>
              </a:rPr>
              <a:t>And so it is written, “The first man Adam became a living being.” The last Adam became a life-giving spirit.</a:t>
            </a:r>
            <a:endParaRPr lang="en-US" sz="6000" dirty="0">
              <a:solidFill>
                <a:srgbClr val="FCFBE7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1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378" y="82378"/>
            <a:ext cx="897100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CFBE7"/>
                </a:solidFill>
                <a:latin typeface="Swiss 721 Condensed" panose="02000506040000020004" pitchFamily="2" charset="0"/>
              </a:rPr>
              <a:t>1 CORINTHIANS 15:35-49</a:t>
            </a:r>
          </a:p>
          <a:p>
            <a:pPr algn="ctr"/>
            <a:r>
              <a:rPr lang="en-US" sz="6000" dirty="0" smtClean="0">
                <a:solidFill>
                  <a:srgbClr val="FCFBE7"/>
                </a:solidFill>
                <a:latin typeface="Swiss 721 Condensed" panose="02000506040000020004" pitchFamily="2" charset="0"/>
              </a:rPr>
              <a:t>46. </a:t>
            </a:r>
            <a:r>
              <a:rPr lang="en-US" sz="6000" dirty="0" smtClean="0">
                <a:solidFill>
                  <a:srgbClr val="020306"/>
                </a:solidFill>
                <a:latin typeface="Swiss 721 Condensed" panose="02000506040000020004" pitchFamily="2" charset="0"/>
              </a:rPr>
              <a:t>However, the spiritual is not first, but the natural, and afterward the spiritual.</a:t>
            </a:r>
            <a:endParaRPr lang="en-US" sz="6000" dirty="0">
              <a:solidFill>
                <a:srgbClr val="FCFBE7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93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378" y="82378"/>
            <a:ext cx="897100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CFBE7"/>
                </a:solidFill>
                <a:latin typeface="Swiss 721 Condensed" panose="02000506040000020004" pitchFamily="2" charset="0"/>
              </a:rPr>
              <a:t>1 CORINTHIANS 15:35-49</a:t>
            </a:r>
          </a:p>
          <a:p>
            <a:pPr algn="ctr"/>
            <a:r>
              <a:rPr lang="en-US" sz="6000" dirty="0" smtClean="0">
                <a:solidFill>
                  <a:srgbClr val="FCFBE7"/>
                </a:solidFill>
                <a:latin typeface="Swiss 721 Condensed" panose="02000506040000020004" pitchFamily="2" charset="0"/>
              </a:rPr>
              <a:t>47. </a:t>
            </a:r>
            <a:r>
              <a:rPr lang="en-US" sz="6000" dirty="0" smtClean="0">
                <a:solidFill>
                  <a:srgbClr val="020306"/>
                </a:solidFill>
                <a:latin typeface="Swiss 721 Condensed" panose="02000506040000020004" pitchFamily="2" charset="0"/>
              </a:rPr>
              <a:t>The first man was of the earth, made of dust; the second Man is the Lord from heaven.</a:t>
            </a:r>
            <a:endParaRPr lang="en-US" sz="6000" dirty="0">
              <a:solidFill>
                <a:srgbClr val="FCFBE7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51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378" y="82378"/>
            <a:ext cx="897100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CFBE7"/>
                </a:solidFill>
                <a:latin typeface="Swiss 721 Condensed" panose="02000506040000020004" pitchFamily="2" charset="0"/>
              </a:rPr>
              <a:t>1 CORINTHIANS 15:35-49</a:t>
            </a:r>
          </a:p>
          <a:p>
            <a:pPr algn="ctr"/>
            <a:r>
              <a:rPr lang="en-US" sz="6000" dirty="0" smtClean="0">
                <a:solidFill>
                  <a:srgbClr val="FCFBE7"/>
                </a:solidFill>
                <a:latin typeface="Swiss 721 Condensed" panose="02000506040000020004" pitchFamily="2" charset="0"/>
              </a:rPr>
              <a:t>48. </a:t>
            </a:r>
            <a:r>
              <a:rPr lang="en-US" sz="6000" dirty="0" smtClean="0">
                <a:solidFill>
                  <a:srgbClr val="020306"/>
                </a:solidFill>
                <a:latin typeface="Swiss 721 Condensed" panose="02000506040000020004" pitchFamily="2" charset="0"/>
              </a:rPr>
              <a:t>As was the man of dust, so also are those who are made of dust; and as is the heavenly Man, so also are those who are heavenly.</a:t>
            </a:r>
            <a:endParaRPr lang="en-US" sz="6000" dirty="0">
              <a:solidFill>
                <a:srgbClr val="FCFBE7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53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378" y="82378"/>
            <a:ext cx="897100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CFBE7"/>
                </a:solidFill>
                <a:latin typeface="Swiss 721 Condensed" panose="02000506040000020004" pitchFamily="2" charset="0"/>
              </a:rPr>
              <a:t>1 CORINTHIANS 15:35-49</a:t>
            </a:r>
          </a:p>
          <a:p>
            <a:pPr algn="ctr"/>
            <a:r>
              <a:rPr lang="en-US" sz="6000" dirty="0" smtClean="0">
                <a:solidFill>
                  <a:srgbClr val="FCFBE7"/>
                </a:solidFill>
                <a:latin typeface="Swiss 721 Condensed" panose="02000506040000020004" pitchFamily="2" charset="0"/>
              </a:rPr>
              <a:t>49. </a:t>
            </a:r>
            <a:r>
              <a:rPr lang="en-US" sz="6000" dirty="0" smtClean="0">
                <a:solidFill>
                  <a:srgbClr val="020306"/>
                </a:solidFill>
                <a:latin typeface="Swiss 721 Condensed" panose="02000506040000020004" pitchFamily="2" charset="0"/>
              </a:rPr>
              <a:t>And as we have borne the image of the man of dust, we shall also bear the image of the heavenly Man.</a:t>
            </a:r>
            <a:endParaRPr lang="en-US" sz="6000" dirty="0">
              <a:solidFill>
                <a:srgbClr val="FCFBE7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91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7968" y="691978"/>
            <a:ext cx="724929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020306"/>
                </a:solidFill>
                <a:latin typeface="Swiss 721 Roman" panose="020B0504020202020204" pitchFamily="34" charset="0"/>
              </a:rPr>
              <a:t>BUILT TO</a:t>
            </a:r>
            <a:endParaRPr lang="en-US" sz="6600" b="1" dirty="0">
              <a:solidFill>
                <a:srgbClr val="020306"/>
              </a:solidFill>
              <a:latin typeface="Swiss 721 Roman" panose="020B05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37968" y="1245976"/>
            <a:ext cx="724929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b="1" dirty="0" smtClean="0">
                <a:gradFill flip="none" rotWithShape="1">
                  <a:gsLst>
                    <a:gs pos="0">
                      <a:srgbClr val="020306"/>
                    </a:gs>
                    <a:gs pos="100000">
                      <a:srgbClr val="567EC4"/>
                    </a:gs>
                  </a:gsLst>
                  <a:lin ang="5400000" scaled="1"/>
                  <a:tileRect/>
                </a:gradFill>
                <a:latin typeface="Swiss 721 Roman" panose="020B0504020202020204" pitchFamily="34" charset="0"/>
              </a:rPr>
              <a:t>LAST</a:t>
            </a:r>
            <a:endParaRPr lang="en-US" sz="13800" b="1" dirty="0">
              <a:gradFill flip="none" rotWithShape="1">
                <a:gsLst>
                  <a:gs pos="0">
                    <a:srgbClr val="020306"/>
                  </a:gs>
                  <a:gs pos="100000">
                    <a:srgbClr val="567EC4"/>
                  </a:gs>
                </a:gsLst>
                <a:lin ang="5400000" scaled="1"/>
                <a:tileRect/>
              </a:gradFill>
              <a:latin typeface="Swiss 721 Roman" panose="020B05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482811" y="551935"/>
            <a:ext cx="6186616" cy="3509319"/>
          </a:xfrm>
          <a:prstGeom prst="roundRect">
            <a:avLst/>
          </a:prstGeom>
          <a:noFill/>
          <a:ln>
            <a:solidFill>
              <a:srgbClr val="D7EC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31773" y="3285186"/>
            <a:ext cx="52886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66829F"/>
                </a:solidFill>
                <a:latin typeface="Swiss 721 Roman" panose="020B0504020202020204" pitchFamily="34" charset="0"/>
              </a:rPr>
              <a:t>1 CORINTHIANS 15</a:t>
            </a:r>
            <a:endParaRPr lang="en-US" sz="3200" dirty="0">
              <a:solidFill>
                <a:srgbClr val="66829F"/>
              </a:solidFill>
              <a:latin typeface="Swiss 721 Roman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8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574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378" y="82378"/>
            <a:ext cx="897100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CFBE7"/>
                </a:solidFill>
                <a:latin typeface="Swiss 721 Condensed" panose="02000506040000020004" pitchFamily="2" charset="0"/>
              </a:rPr>
              <a:t>1 CORINTHIANS 15:1-4</a:t>
            </a:r>
          </a:p>
          <a:p>
            <a:pPr algn="ctr"/>
            <a:r>
              <a:rPr lang="en-US" sz="6000" dirty="0">
                <a:solidFill>
                  <a:srgbClr val="FCFBE7"/>
                </a:solidFill>
                <a:latin typeface="Swiss 721 Condensed" panose="02000506040000020004" pitchFamily="2" charset="0"/>
              </a:rPr>
              <a:t>2</a:t>
            </a:r>
            <a:r>
              <a:rPr lang="en-US" sz="6000" dirty="0" smtClean="0">
                <a:solidFill>
                  <a:srgbClr val="FCFBE7"/>
                </a:solidFill>
                <a:latin typeface="Swiss 721 Condensed" panose="02000506040000020004" pitchFamily="2" charset="0"/>
              </a:rPr>
              <a:t>. </a:t>
            </a:r>
            <a:r>
              <a:rPr lang="en-US" sz="6000" dirty="0">
                <a:solidFill>
                  <a:srgbClr val="020306"/>
                </a:solidFill>
                <a:latin typeface="Swiss 721 Condensed" panose="02000506040000020004" pitchFamily="2" charset="0"/>
              </a:rPr>
              <a:t>b</a:t>
            </a:r>
            <a:r>
              <a:rPr lang="en-US" sz="6000" dirty="0" smtClean="0">
                <a:solidFill>
                  <a:srgbClr val="020306"/>
                </a:solidFill>
                <a:latin typeface="Swiss 721 Condensed" panose="02000506040000020004" pitchFamily="2" charset="0"/>
              </a:rPr>
              <a:t>y which also you are saved, if you hold fast that word which I preached to you – unless you believed in vain.</a:t>
            </a:r>
            <a:endParaRPr lang="en-US" sz="6000" dirty="0">
              <a:solidFill>
                <a:srgbClr val="FCFBE7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15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378" y="82378"/>
            <a:ext cx="897100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CFBE7"/>
                </a:solidFill>
                <a:latin typeface="Swiss 721 Condensed" panose="02000506040000020004" pitchFamily="2" charset="0"/>
              </a:rPr>
              <a:t>1 CORINTHIANS 15:1-4</a:t>
            </a:r>
          </a:p>
          <a:p>
            <a:pPr algn="ctr"/>
            <a:r>
              <a:rPr lang="en-US" sz="6000" dirty="0" smtClean="0">
                <a:solidFill>
                  <a:srgbClr val="FCFBE7"/>
                </a:solidFill>
                <a:latin typeface="Swiss 721 Condensed" panose="02000506040000020004" pitchFamily="2" charset="0"/>
              </a:rPr>
              <a:t>3. </a:t>
            </a:r>
            <a:r>
              <a:rPr lang="en-US" sz="6000" dirty="0" smtClean="0">
                <a:solidFill>
                  <a:srgbClr val="020306"/>
                </a:solidFill>
                <a:latin typeface="Swiss 721 Condensed" panose="02000506040000020004" pitchFamily="2" charset="0"/>
              </a:rPr>
              <a:t>For I delivered to you first of all that which I also received: that Christ died for our sins according to the Scriptures,</a:t>
            </a:r>
            <a:endParaRPr lang="en-US" sz="6000" dirty="0">
              <a:solidFill>
                <a:srgbClr val="FCFBE7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13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378" y="82378"/>
            <a:ext cx="897100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CFBE7"/>
                </a:solidFill>
                <a:latin typeface="Swiss 721 Condensed" panose="02000506040000020004" pitchFamily="2" charset="0"/>
              </a:rPr>
              <a:t>1 CORINTHIANS 15:1-4</a:t>
            </a:r>
          </a:p>
          <a:p>
            <a:pPr algn="ctr"/>
            <a:r>
              <a:rPr lang="en-US" sz="6000" dirty="0">
                <a:solidFill>
                  <a:srgbClr val="FCFBE7"/>
                </a:solidFill>
                <a:latin typeface="Swiss 721 Condensed" panose="02000506040000020004" pitchFamily="2" charset="0"/>
              </a:rPr>
              <a:t>4</a:t>
            </a:r>
            <a:r>
              <a:rPr lang="en-US" sz="6000" dirty="0" smtClean="0">
                <a:solidFill>
                  <a:srgbClr val="FCFBE7"/>
                </a:solidFill>
                <a:latin typeface="Swiss 721 Condensed" panose="02000506040000020004" pitchFamily="2" charset="0"/>
              </a:rPr>
              <a:t>. </a:t>
            </a:r>
            <a:r>
              <a:rPr lang="en-US" sz="6000" dirty="0" smtClean="0">
                <a:solidFill>
                  <a:srgbClr val="020306"/>
                </a:solidFill>
                <a:latin typeface="Swiss 721 Condensed" panose="02000506040000020004" pitchFamily="2" charset="0"/>
              </a:rPr>
              <a:t>and that He was buried, and that He rose again the third day according to the Scriptures,</a:t>
            </a:r>
            <a:endParaRPr lang="en-US" sz="6000" dirty="0">
              <a:solidFill>
                <a:srgbClr val="FCFBE7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8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378" y="82378"/>
            <a:ext cx="897100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CFBE7"/>
                </a:solidFill>
                <a:latin typeface="Swiss 721 Condensed" panose="02000506040000020004" pitchFamily="2" charset="0"/>
              </a:rPr>
              <a:t>1 CORINTHIANS 15:14</a:t>
            </a:r>
          </a:p>
          <a:p>
            <a:pPr algn="ctr"/>
            <a:r>
              <a:rPr lang="en-US" sz="6000" dirty="0" smtClean="0">
                <a:solidFill>
                  <a:srgbClr val="FCFBE7"/>
                </a:solidFill>
                <a:latin typeface="Swiss 721 Condensed" panose="02000506040000020004" pitchFamily="2" charset="0"/>
              </a:rPr>
              <a:t>14. </a:t>
            </a:r>
            <a:r>
              <a:rPr lang="en-US" sz="6000" dirty="0" smtClean="0">
                <a:solidFill>
                  <a:srgbClr val="020306"/>
                </a:solidFill>
                <a:latin typeface="Swiss 721 Condensed" panose="02000506040000020004" pitchFamily="2" charset="0"/>
              </a:rPr>
              <a:t>And if Christ is not risen, then our preaching is empty and your faith is also empty.</a:t>
            </a:r>
            <a:endParaRPr lang="en-US" sz="6000" dirty="0">
              <a:solidFill>
                <a:srgbClr val="FCFBE7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62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378" y="82378"/>
            <a:ext cx="897100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CFBE7"/>
                </a:solidFill>
                <a:latin typeface="Swiss 721 Condensed" panose="02000506040000020004" pitchFamily="2" charset="0"/>
              </a:rPr>
              <a:t>1 CORINTHIANS 15:17-19</a:t>
            </a:r>
          </a:p>
          <a:p>
            <a:pPr algn="ctr"/>
            <a:r>
              <a:rPr lang="en-US" sz="6000" dirty="0" smtClean="0">
                <a:solidFill>
                  <a:srgbClr val="FCFBE7"/>
                </a:solidFill>
                <a:latin typeface="Swiss 721 Condensed" panose="02000506040000020004" pitchFamily="2" charset="0"/>
              </a:rPr>
              <a:t>17. </a:t>
            </a:r>
            <a:r>
              <a:rPr lang="en-US" sz="6000" dirty="0" smtClean="0">
                <a:solidFill>
                  <a:srgbClr val="020306"/>
                </a:solidFill>
                <a:latin typeface="Swiss 721 Condensed" panose="02000506040000020004" pitchFamily="2" charset="0"/>
              </a:rPr>
              <a:t>And if Christ is not risen, your faith is futile; you are still in your sins!</a:t>
            </a:r>
            <a:endParaRPr lang="en-US" sz="6000" dirty="0">
              <a:solidFill>
                <a:srgbClr val="FCFBE7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39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378" y="82378"/>
            <a:ext cx="897100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CFBE7"/>
                </a:solidFill>
                <a:latin typeface="Swiss 721 Condensed" panose="02000506040000020004" pitchFamily="2" charset="0"/>
              </a:rPr>
              <a:t>1 CORINTHIANS 15:17-19</a:t>
            </a:r>
          </a:p>
          <a:p>
            <a:pPr algn="ctr"/>
            <a:r>
              <a:rPr lang="en-US" sz="6000" dirty="0" smtClean="0">
                <a:solidFill>
                  <a:srgbClr val="FCFBE7"/>
                </a:solidFill>
                <a:latin typeface="Swiss 721 Condensed" panose="02000506040000020004" pitchFamily="2" charset="0"/>
              </a:rPr>
              <a:t>18. </a:t>
            </a:r>
            <a:r>
              <a:rPr lang="en-US" sz="6000" dirty="0" smtClean="0">
                <a:solidFill>
                  <a:srgbClr val="020306"/>
                </a:solidFill>
                <a:latin typeface="Swiss 721 Condensed" panose="02000506040000020004" pitchFamily="2" charset="0"/>
              </a:rPr>
              <a:t>Then also those who have fallen asleep in Christ have perished.</a:t>
            </a:r>
            <a:endParaRPr lang="en-US" sz="6000" dirty="0">
              <a:solidFill>
                <a:srgbClr val="FCFBE7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05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378" y="82378"/>
            <a:ext cx="897100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CFBE7"/>
                </a:solidFill>
                <a:latin typeface="Swiss 721 Condensed" panose="02000506040000020004" pitchFamily="2" charset="0"/>
              </a:rPr>
              <a:t>1 CORINTHIANS 15:17-19</a:t>
            </a:r>
          </a:p>
          <a:p>
            <a:pPr algn="ctr"/>
            <a:r>
              <a:rPr lang="en-US" sz="6000" dirty="0" smtClean="0">
                <a:solidFill>
                  <a:srgbClr val="FCFBE7"/>
                </a:solidFill>
                <a:latin typeface="Swiss 721 Condensed" panose="02000506040000020004" pitchFamily="2" charset="0"/>
              </a:rPr>
              <a:t>19. </a:t>
            </a:r>
            <a:r>
              <a:rPr lang="en-US" sz="6000" dirty="0" smtClean="0">
                <a:solidFill>
                  <a:srgbClr val="020306"/>
                </a:solidFill>
                <a:latin typeface="Swiss 721 Condensed" panose="02000506040000020004" pitchFamily="2" charset="0"/>
              </a:rPr>
              <a:t>If in this life only we have hope in Christ, we are of all men the most pitiable.</a:t>
            </a:r>
            <a:endParaRPr lang="en-US" sz="6000" dirty="0">
              <a:solidFill>
                <a:srgbClr val="FCFBE7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52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</TotalTime>
  <Words>652</Words>
  <Application>Microsoft Office PowerPoint</Application>
  <PresentationFormat>On-screen Show (4:3)</PresentationFormat>
  <Paragraphs>52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Swiss 721 Condensed</vt:lpstr>
      <vt:lpstr>Swiss 721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Seifert</dc:creator>
  <cp:lastModifiedBy>Heather Seifert</cp:lastModifiedBy>
  <cp:revision>6</cp:revision>
  <dcterms:created xsi:type="dcterms:W3CDTF">2017-04-13T16:18:18Z</dcterms:created>
  <dcterms:modified xsi:type="dcterms:W3CDTF">2017-04-13T17:33:29Z</dcterms:modified>
</cp:coreProperties>
</file>