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2" r:id="rId17"/>
    <p:sldId id="273" r:id="rId18"/>
    <p:sldId id="274" r:id="rId19"/>
    <p:sldId id="275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00"/>
    <a:srgbClr val="765874"/>
    <a:srgbClr val="676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9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7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3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9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7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8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1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1226D-0BE0-489C-804D-DFFA71245C7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F56B7-8319-4821-B733-907B69115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341" y="1186248"/>
            <a:ext cx="65490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The Richest Man</a:t>
            </a:r>
          </a:p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in the</a:t>
            </a:r>
          </a:p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Cemetery</a:t>
            </a:r>
            <a:endParaRPr lang="en-US" sz="6600" dirty="0">
              <a:solidFill>
                <a:srgbClr val="99000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5426" y="4819136"/>
            <a:ext cx="446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19:16-26</a:t>
            </a:r>
            <a:endParaRPr lang="en-US" sz="40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6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JAMES 2:10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50551"/>
            <a:ext cx="7306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10. </a:t>
            </a:r>
            <a:r>
              <a:rPr lang="en-US" sz="5400" dirty="0" smtClean="0">
                <a:latin typeface="Swiss 721 Condensed" panose="02000506040000020004" pitchFamily="2" charset="0"/>
              </a:rPr>
              <a:t>For whoever shall keep the whole law, and yet stumble in one point, he 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is guilty of all.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3957" y="1647568"/>
            <a:ext cx="66644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He was focusing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on the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EXTERNAL</a:t>
            </a:r>
            <a:r>
              <a:rPr lang="en-US" sz="6600" dirty="0" smtClean="0"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not the heart.</a:t>
            </a:r>
            <a:endParaRPr lang="en-US" sz="66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19:20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34076"/>
            <a:ext cx="7306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90000"/>
                </a:solidFill>
                <a:latin typeface="Swiss 721 Condensed" panose="02000506040000020004" pitchFamily="2" charset="0"/>
              </a:rPr>
              <a:t>2</a:t>
            </a:r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0. </a:t>
            </a:r>
            <a:r>
              <a:rPr lang="en-US" sz="5400" dirty="0" smtClean="0">
                <a:latin typeface="Swiss 721 Condensed" panose="02000506040000020004" pitchFamily="2" charset="0"/>
              </a:rPr>
              <a:t>The young man said to Him, “All these things I have kept from my youth. What do I still lack?”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19:21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01125"/>
            <a:ext cx="73069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</a:t>
            </a:r>
            <a:r>
              <a:rPr lang="en-US" sz="5200" dirty="0">
                <a:solidFill>
                  <a:srgbClr val="990000"/>
                </a:solidFill>
                <a:latin typeface="Swiss 721 Condensed" panose="02000506040000020004" pitchFamily="2" charset="0"/>
              </a:rPr>
              <a:t>1</a:t>
            </a:r>
            <a:r>
              <a:rPr lang="en-US" sz="52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. </a:t>
            </a:r>
            <a:r>
              <a:rPr lang="en-US" sz="5200" dirty="0" smtClean="0">
                <a:latin typeface="Swiss 721 Condensed" panose="02000506040000020004" pitchFamily="2" charset="0"/>
              </a:rPr>
              <a:t>Jesus said to him, “If you want to be perfect, go, sell what you have and give to the poor, and you will have treasure in heaven; and come, follow Me.”</a:t>
            </a:r>
            <a:endParaRPr lang="en-US" sz="52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19:22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565882"/>
            <a:ext cx="7306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22. </a:t>
            </a:r>
            <a:r>
              <a:rPr lang="en-US" sz="5400" dirty="0" smtClean="0">
                <a:latin typeface="Swiss 721 Condensed" panose="02000506040000020004" pitchFamily="2" charset="0"/>
              </a:rPr>
              <a:t>But when the young man heard that saying, he went away sorrowful, for he had great possessions.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5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1578" y="823783"/>
            <a:ext cx="66644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He went away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GRIEVED</a:t>
            </a:r>
            <a:r>
              <a:rPr lang="en-US" sz="6600" b="1" dirty="0" smtClean="0">
                <a:solidFill>
                  <a:srgbClr val="765874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latin typeface="Swiss 721 Condensed" panose="02000506040000020004" pitchFamily="2" charset="0"/>
              </a:rPr>
              <a:t>when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he could have had great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JOY</a:t>
            </a:r>
            <a:r>
              <a:rPr lang="en-US" sz="6600" dirty="0" smtClean="0"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and peace.</a:t>
            </a:r>
            <a:endParaRPr lang="en-US" sz="66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19:23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83503"/>
            <a:ext cx="7306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23. </a:t>
            </a:r>
            <a:r>
              <a:rPr lang="en-US" sz="5400" dirty="0" smtClean="0">
                <a:latin typeface="Swiss 721 Condensed" panose="02000506040000020004" pitchFamily="2" charset="0"/>
              </a:rPr>
              <a:t>Then Jesus said to His disciples, “Assuredly, I say to you that it is hard for a rich man to enter the kingdom of heaven.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19:24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594" y="1442315"/>
            <a:ext cx="755409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24. </a:t>
            </a:r>
            <a:r>
              <a:rPr lang="en-US" sz="5400" dirty="0" smtClean="0">
                <a:latin typeface="Swiss 721 Condensed" panose="02000506040000020004" pitchFamily="2" charset="0"/>
              </a:rPr>
              <a:t>And again I say to you, it is easier for a camel to go through the eye of a needle than for a rich man to enter the kingdom of God.”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19:25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8541" y="1549405"/>
            <a:ext cx="7306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25. </a:t>
            </a:r>
            <a:r>
              <a:rPr lang="en-US" sz="5400" dirty="0" smtClean="0">
                <a:latin typeface="Swiss 721 Condensed" panose="02000506040000020004" pitchFamily="2" charset="0"/>
              </a:rPr>
              <a:t>When His disciples heard it, they were greatly astonished, saying, “Who then can be saved?”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19:26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58789"/>
            <a:ext cx="7306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26. </a:t>
            </a:r>
            <a:r>
              <a:rPr lang="en-US" sz="5400" dirty="0" smtClean="0">
                <a:latin typeface="Swiss 721 Condensed" panose="02000506040000020004" pitchFamily="2" charset="0"/>
              </a:rPr>
              <a:t>But Jesus looked at them and said to them, “With men this is impossible, but with God all things are possible.”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74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0" y="700216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19:16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090" y="1499287"/>
            <a:ext cx="8905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16. </a:t>
            </a:r>
            <a:r>
              <a:rPr lang="en-US" sz="5400" dirty="0" smtClean="0">
                <a:latin typeface="Swiss 721 Condensed" panose="02000506040000020004" pitchFamily="2" charset="0"/>
              </a:rPr>
              <a:t>Now behold, one came and said to Him, “Good Teacher, what good thing shall I do that I may have eternal life?”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3341" y="1186248"/>
            <a:ext cx="65490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The Richest Man</a:t>
            </a:r>
          </a:p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in the</a:t>
            </a:r>
          </a:p>
          <a:p>
            <a:pPr algn="ctr"/>
            <a:r>
              <a:rPr lang="en-US" sz="6600" dirty="0" smtClean="0">
                <a:solidFill>
                  <a:srgbClr val="990000"/>
                </a:solidFill>
                <a:latin typeface="Rockwell" panose="02060603020205020403" pitchFamily="18" charset="0"/>
              </a:rPr>
              <a:t>Cemetery</a:t>
            </a:r>
            <a:endParaRPr lang="en-US" sz="6600" dirty="0">
              <a:solidFill>
                <a:srgbClr val="99000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5426" y="4819136"/>
            <a:ext cx="446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19:16-26</a:t>
            </a:r>
            <a:endParaRPr lang="en-US" sz="40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2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81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5059" y="1318054"/>
            <a:ext cx="66644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The rich young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ruler focused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on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WORKS</a:t>
            </a:r>
            <a:r>
              <a:rPr lang="en-US" sz="6600" dirty="0" smtClean="0"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not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FAITH</a:t>
            </a:r>
            <a:r>
              <a:rPr lang="en-US" sz="6600" dirty="0" smtClean="0">
                <a:latin typeface="Swiss 721 Condensed" panose="02000506040000020004" pitchFamily="2" charset="0"/>
              </a:rPr>
              <a:t>.</a:t>
            </a:r>
            <a:endParaRPr lang="en-US" sz="66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1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19:17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84194"/>
            <a:ext cx="73069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17. </a:t>
            </a:r>
            <a:r>
              <a:rPr lang="en-US" sz="5400" dirty="0" smtClean="0">
                <a:latin typeface="Swiss 721 Condensed" panose="02000506040000020004" pitchFamily="2" charset="0"/>
              </a:rPr>
              <a:t>So He said to him, “Why do you call Me good? No one is good but One, that is, God. But if you want to enter into life, keep the commandments.”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0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19:18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92887"/>
            <a:ext cx="901219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18. </a:t>
            </a:r>
            <a:r>
              <a:rPr lang="en-US" sz="5200" dirty="0" smtClean="0">
                <a:latin typeface="Swiss 721 Condensed" panose="02000506040000020004" pitchFamily="2" charset="0"/>
              </a:rPr>
              <a:t>He said to Him, “Which ones?” Jesus said, “ ‘You shall not murder,’ ‘You shall not commit adultery,’ ‘You shall not steal,’ ‘You shall not bear false witness,’</a:t>
            </a:r>
            <a:endParaRPr lang="en-US" sz="52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MATTHEW 19:19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83502"/>
            <a:ext cx="7306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19. </a:t>
            </a:r>
            <a:r>
              <a:rPr lang="en-US" sz="5400" dirty="0" smtClean="0">
                <a:latin typeface="Swiss 721 Condensed" panose="02000506040000020004" pitchFamily="2" charset="0"/>
              </a:rPr>
              <a:t>‘Honor your father and your mother,’ and ‘You shall love your neighbor as yourself.’”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092" y="704088"/>
            <a:ext cx="890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ROMANS 3:20</a:t>
            </a:r>
            <a:endParaRPr lang="en-US" sz="5400" dirty="0">
              <a:solidFill>
                <a:srgbClr val="990000"/>
              </a:solidFill>
              <a:latin typeface="Swiss 721 Condensed" panose="02000506040000020004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162" y="1401125"/>
            <a:ext cx="73069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20. </a:t>
            </a:r>
            <a:r>
              <a:rPr lang="en-US" sz="5400" dirty="0" smtClean="0">
                <a:latin typeface="Swiss 721 Condensed" panose="02000506040000020004" pitchFamily="2" charset="0"/>
              </a:rPr>
              <a:t>Therefore by the deeds of the law no flesh will be justified in His sight, for by the law is the knowledge </a:t>
            </a:r>
          </a:p>
          <a:p>
            <a:pPr algn="ctr"/>
            <a:r>
              <a:rPr lang="en-US" sz="5400" dirty="0" smtClean="0">
                <a:latin typeface="Swiss 721 Condensed" panose="02000506040000020004" pitchFamily="2" charset="0"/>
              </a:rPr>
              <a:t>of sin.</a:t>
            </a:r>
            <a:endParaRPr lang="en-US" sz="5400" dirty="0">
              <a:solidFill>
                <a:srgbClr val="765874"/>
              </a:solidFill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6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6248" y="807308"/>
            <a:ext cx="66644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Jesus used the law not to show him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HOW</a:t>
            </a:r>
            <a:r>
              <a:rPr lang="en-US" sz="6600" dirty="0" smtClean="0">
                <a:latin typeface="Swiss 721 Condensed" panose="02000506040000020004" pitchFamily="2" charset="0"/>
              </a:rPr>
              <a:t> to be saved but that he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NEEDED</a:t>
            </a:r>
            <a:r>
              <a:rPr lang="en-US" sz="6600" b="1" dirty="0" smtClean="0">
                <a:solidFill>
                  <a:srgbClr val="765874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latin typeface="Swiss 721 Condensed" panose="02000506040000020004" pitchFamily="2" charset="0"/>
              </a:rPr>
              <a:t>to be saved.</a:t>
            </a:r>
            <a:endParaRPr lang="en-US" sz="66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5676" y="832022"/>
            <a:ext cx="66644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Focuses on the separating the law into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LESSER</a:t>
            </a:r>
            <a:r>
              <a:rPr lang="en-US" sz="6600" dirty="0" smtClean="0">
                <a:latin typeface="Swiss 721 Condensed" panose="02000506040000020004" pitchFamily="2" charset="0"/>
              </a:rPr>
              <a:t> </a:t>
            </a:r>
          </a:p>
          <a:p>
            <a:pPr algn="ctr"/>
            <a:r>
              <a:rPr lang="en-US" sz="6600" dirty="0" smtClean="0">
                <a:latin typeface="Swiss 721 Condensed" panose="02000506040000020004" pitchFamily="2" charset="0"/>
              </a:rPr>
              <a:t>and </a:t>
            </a:r>
            <a:r>
              <a:rPr lang="en-US" sz="6600" b="1" u="sng" dirty="0" smtClean="0">
                <a:solidFill>
                  <a:srgbClr val="990000"/>
                </a:solidFill>
                <a:latin typeface="Swiss 721 Condensed" panose="02000506040000020004" pitchFamily="2" charset="0"/>
              </a:rPr>
              <a:t>GREATER</a:t>
            </a:r>
            <a:r>
              <a:rPr lang="en-US" sz="6600" b="1" dirty="0" smtClean="0">
                <a:solidFill>
                  <a:srgbClr val="765874"/>
                </a:solidFill>
                <a:latin typeface="Swiss 721 Condensed" panose="02000506040000020004" pitchFamily="2" charset="0"/>
              </a:rPr>
              <a:t> </a:t>
            </a:r>
            <a:r>
              <a:rPr lang="en-US" sz="6600" dirty="0" smtClean="0">
                <a:latin typeface="Swiss 721 Condensed" panose="02000506040000020004" pitchFamily="2" charset="0"/>
              </a:rPr>
              <a:t>commands.</a:t>
            </a:r>
            <a:endParaRPr lang="en-US" sz="6600" dirty="0">
              <a:latin typeface="Swiss 721 Condensed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495</Words>
  <Application>Microsoft Office PowerPoint</Application>
  <PresentationFormat>On-screen Show (4:3)</PresentationFormat>
  <Paragraphs>49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Rockwell</vt:lpstr>
      <vt:lpstr>Swiss 721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9</cp:revision>
  <dcterms:created xsi:type="dcterms:W3CDTF">2017-03-23T13:54:49Z</dcterms:created>
  <dcterms:modified xsi:type="dcterms:W3CDTF">2017-03-24T15:25:32Z</dcterms:modified>
</cp:coreProperties>
</file>