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7C12D"/>
    <a:srgbClr val="DCE0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72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758CF64-D954-491D-8B83-8EC59CAF18C6}" type="datetimeFigureOut">
              <a:rPr lang="en-US" smtClean="0"/>
              <a:t>3/2/2017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1814FF-2E9F-4951-9638-4956E1C86073}" type="slidenum">
              <a:rPr lang="en-US" smtClean="0"/>
              <a:t>‹#›</a:t>
            </a:fld>
            <a:endParaRPr lang="en-US"/>
          </a:p>
        </p:txBody>
      </p:sp>
    </p:spTree>
    <p:extLst>
      <p:ext uri="{BB962C8B-B14F-4D97-AF65-F5344CB8AC3E}">
        <p14:creationId xmlns:p14="http://schemas.microsoft.com/office/powerpoint/2010/main" val="3378409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758CF64-D954-491D-8B83-8EC59CAF18C6}" type="datetimeFigureOut">
              <a:rPr lang="en-US" smtClean="0"/>
              <a:t>3/2/2017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1814FF-2E9F-4951-9638-4956E1C86073}" type="slidenum">
              <a:rPr lang="en-US" smtClean="0"/>
              <a:t>‹#›</a:t>
            </a:fld>
            <a:endParaRPr lang="en-US"/>
          </a:p>
        </p:txBody>
      </p:sp>
    </p:spTree>
    <p:extLst>
      <p:ext uri="{BB962C8B-B14F-4D97-AF65-F5344CB8AC3E}">
        <p14:creationId xmlns:p14="http://schemas.microsoft.com/office/powerpoint/2010/main" val="1986977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758CF64-D954-491D-8B83-8EC59CAF18C6}" type="datetimeFigureOut">
              <a:rPr lang="en-US" smtClean="0"/>
              <a:t>3/2/2017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1814FF-2E9F-4951-9638-4956E1C86073}" type="slidenum">
              <a:rPr lang="en-US" smtClean="0"/>
              <a:t>‹#›</a:t>
            </a:fld>
            <a:endParaRPr lang="en-US"/>
          </a:p>
        </p:txBody>
      </p:sp>
    </p:spTree>
    <p:extLst>
      <p:ext uri="{BB962C8B-B14F-4D97-AF65-F5344CB8AC3E}">
        <p14:creationId xmlns:p14="http://schemas.microsoft.com/office/powerpoint/2010/main" val="1344772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758CF64-D954-491D-8B83-8EC59CAF18C6}" type="datetimeFigureOut">
              <a:rPr lang="en-US" smtClean="0"/>
              <a:t>3/2/2017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1814FF-2E9F-4951-9638-4956E1C86073}" type="slidenum">
              <a:rPr lang="en-US" smtClean="0"/>
              <a:t>‹#›</a:t>
            </a:fld>
            <a:endParaRPr lang="en-US"/>
          </a:p>
        </p:txBody>
      </p:sp>
    </p:spTree>
    <p:extLst>
      <p:ext uri="{BB962C8B-B14F-4D97-AF65-F5344CB8AC3E}">
        <p14:creationId xmlns:p14="http://schemas.microsoft.com/office/powerpoint/2010/main" val="2389362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58CF64-D954-491D-8B83-8EC59CAF18C6}" type="datetimeFigureOut">
              <a:rPr lang="en-US" smtClean="0"/>
              <a:t>3/2/2017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1814FF-2E9F-4951-9638-4956E1C86073}" type="slidenum">
              <a:rPr lang="en-US" smtClean="0"/>
              <a:t>‹#›</a:t>
            </a:fld>
            <a:endParaRPr lang="en-US"/>
          </a:p>
        </p:txBody>
      </p:sp>
    </p:spTree>
    <p:extLst>
      <p:ext uri="{BB962C8B-B14F-4D97-AF65-F5344CB8AC3E}">
        <p14:creationId xmlns:p14="http://schemas.microsoft.com/office/powerpoint/2010/main" val="4187180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758CF64-D954-491D-8B83-8EC59CAF18C6}" type="datetimeFigureOut">
              <a:rPr lang="en-US" smtClean="0"/>
              <a:t>3/2/2017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1814FF-2E9F-4951-9638-4956E1C86073}" type="slidenum">
              <a:rPr lang="en-US" smtClean="0"/>
              <a:t>‹#›</a:t>
            </a:fld>
            <a:endParaRPr lang="en-US"/>
          </a:p>
        </p:txBody>
      </p:sp>
    </p:spTree>
    <p:extLst>
      <p:ext uri="{BB962C8B-B14F-4D97-AF65-F5344CB8AC3E}">
        <p14:creationId xmlns:p14="http://schemas.microsoft.com/office/powerpoint/2010/main" val="21217507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758CF64-D954-491D-8B83-8EC59CAF18C6}" type="datetimeFigureOut">
              <a:rPr lang="en-US" smtClean="0"/>
              <a:t>3/2/2017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1814FF-2E9F-4951-9638-4956E1C86073}" type="slidenum">
              <a:rPr lang="en-US" smtClean="0"/>
              <a:t>‹#›</a:t>
            </a:fld>
            <a:endParaRPr lang="en-US"/>
          </a:p>
        </p:txBody>
      </p:sp>
    </p:spTree>
    <p:extLst>
      <p:ext uri="{BB962C8B-B14F-4D97-AF65-F5344CB8AC3E}">
        <p14:creationId xmlns:p14="http://schemas.microsoft.com/office/powerpoint/2010/main" val="3300690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758CF64-D954-491D-8B83-8EC59CAF18C6}" type="datetimeFigureOut">
              <a:rPr lang="en-US" smtClean="0"/>
              <a:t>3/2/2017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1814FF-2E9F-4951-9638-4956E1C86073}" type="slidenum">
              <a:rPr lang="en-US" smtClean="0"/>
              <a:t>‹#›</a:t>
            </a:fld>
            <a:endParaRPr lang="en-US"/>
          </a:p>
        </p:txBody>
      </p:sp>
    </p:spTree>
    <p:extLst>
      <p:ext uri="{BB962C8B-B14F-4D97-AF65-F5344CB8AC3E}">
        <p14:creationId xmlns:p14="http://schemas.microsoft.com/office/powerpoint/2010/main" val="1042786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58CF64-D954-491D-8B83-8EC59CAF18C6}" type="datetimeFigureOut">
              <a:rPr lang="en-US" smtClean="0"/>
              <a:t>3/2/2017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1814FF-2E9F-4951-9638-4956E1C86073}" type="slidenum">
              <a:rPr lang="en-US" smtClean="0"/>
              <a:t>‹#›</a:t>
            </a:fld>
            <a:endParaRPr lang="en-US"/>
          </a:p>
        </p:txBody>
      </p:sp>
    </p:spTree>
    <p:extLst>
      <p:ext uri="{BB962C8B-B14F-4D97-AF65-F5344CB8AC3E}">
        <p14:creationId xmlns:p14="http://schemas.microsoft.com/office/powerpoint/2010/main" val="3397229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58CF64-D954-491D-8B83-8EC59CAF18C6}" type="datetimeFigureOut">
              <a:rPr lang="en-US" smtClean="0"/>
              <a:t>3/2/2017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1814FF-2E9F-4951-9638-4956E1C86073}" type="slidenum">
              <a:rPr lang="en-US" smtClean="0"/>
              <a:t>‹#›</a:t>
            </a:fld>
            <a:endParaRPr lang="en-US"/>
          </a:p>
        </p:txBody>
      </p:sp>
    </p:spTree>
    <p:extLst>
      <p:ext uri="{BB962C8B-B14F-4D97-AF65-F5344CB8AC3E}">
        <p14:creationId xmlns:p14="http://schemas.microsoft.com/office/powerpoint/2010/main" val="2405200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58CF64-D954-491D-8B83-8EC59CAF18C6}" type="datetimeFigureOut">
              <a:rPr lang="en-US" smtClean="0"/>
              <a:t>3/2/2017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1814FF-2E9F-4951-9638-4956E1C86073}" type="slidenum">
              <a:rPr lang="en-US" smtClean="0"/>
              <a:t>‹#›</a:t>
            </a:fld>
            <a:endParaRPr lang="en-US"/>
          </a:p>
        </p:txBody>
      </p:sp>
    </p:spTree>
    <p:extLst>
      <p:ext uri="{BB962C8B-B14F-4D97-AF65-F5344CB8AC3E}">
        <p14:creationId xmlns:p14="http://schemas.microsoft.com/office/powerpoint/2010/main" val="41792896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58CF64-D954-491D-8B83-8EC59CAF18C6}" type="datetimeFigureOut">
              <a:rPr lang="en-US" smtClean="0"/>
              <a:t>3/2/2017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1814FF-2E9F-4951-9638-4956E1C86073}" type="slidenum">
              <a:rPr lang="en-US" smtClean="0"/>
              <a:t>‹#›</a:t>
            </a:fld>
            <a:endParaRPr lang="en-US"/>
          </a:p>
        </p:txBody>
      </p:sp>
    </p:spTree>
    <p:extLst>
      <p:ext uri="{BB962C8B-B14F-4D97-AF65-F5344CB8AC3E}">
        <p14:creationId xmlns:p14="http://schemas.microsoft.com/office/powerpoint/2010/main" val="186174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879124" y="848498"/>
            <a:ext cx="5766486" cy="1200329"/>
          </a:xfrm>
          <a:prstGeom prst="rect">
            <a:avLst/>
          </a:prstGeom>
          <a:noFill/>
        </p:spPr>
        <p:txBody>
          <a:bodyPr wrap="square" rtlCol="0">
            <a:spAutoFit/>
          </a:bodyPr>
          <a:lstStyle/>
          <a:p>
            <a:pPr algn="ctr"/>
            <a:r>
              <a:rPr lang="en-US" sz="7200" dirty="0" smtClean="0">
                <a:solidFill>
                  <a:srgbClr val="DCE0E3"/>
                </a:solidFill>
                <a:latin typeface="Agency FB" panose="020B0503020202020204" pitchFamily="34" charset="0"/>
              </a:rPr>
              <a:t>NOTHING BUT NET</a:t>
            </a:r>
            <a:endParaRPr lang="en-US" sz="7200" dirty="0">
              <a:solidFill>
                <a:srgbClr val="DCE0E3"/>
              </a:solidFill>
              <a:latin typeface="Agency FB" panose="020B0503020202020204" pitchFamily="34" charset="0"/>
            </a:endParaRPr>
          </a:p>
        </p:txBody>
      </p:sp>
      <p:sp>
        <p:nvSpPr>
          <p:cNvPr id="3" name="TextBox 2"/>
          <p:cNvSpPr txBox="1"/>
          <p:nvPr/>
        </p:nvSpPr>
        <p:spPr>
          <a:xfrm>
            <a:off x="3266301" y="1829206"/>
            <a:ext cx="4885037" cy="707886"/>
          </a:xfrm>
          <a:prstGeom prst="rect">
            <a:avLst/>
          </a:prstGeom>
          <a:noFill/>
        </p:spPr>
        <p:txBody>
          <a:bodyPr wrap="square" rtlCol="0">
            <a:spAutoFit/>
          </a:bodyPr>
          <a:lstStyle/>
          <a:p>
            <a:pPr algn="ctr"/>
            <a:r>
              <a:rPr lang="en-US" dirty="0" smtClean="0">
                <a:solidFill>
                  <a:srgbClr val="77C12D"/>
                </a:solidFill>
                <a:latin typeface="Agency FB" panose="020B0503020202020204" pitchFamily="34" charset="0"/>
              </a:rPr>
              <a:t>  </a:t>
            </a:r>
            <a:r>
              <a:rPr lang="en-US" sz="4000" dirty="0" smtClean="0">
                <a:solidFill>
                  <a:srgbClr val="77C12D"/>
                </a:solidFill>
                <a:latin typeface="Agency FB" panose="020B0503020202020204" pitchFamily="34" charset="0"/>
              </a:rPr>
              <a:t>MATTHEW 13:47-52 </a:t>
            </a:r>
            <a:endParaRPr lang="en-US" dirty="0" smtClean="0">
              <a:solidFill>
                <a:srgbClr val="77C12D"/>
              </a:solidFill>
              <a:latin typeface="Agency FB" panose="020B0503020202020204" pitchFamily="34" charset="0"/>
            </a:endParaRPr>
          </a:p>
        </p:txBody>
      </p:sp>
      <p:sp>
        <p:nvSpPr>
          <p:cNvPr id="4" name="TextBox 3"/>
          <p:cNvSpPr txBox="1"/>
          <p:nvPr/>
        </p:nvSpPr>
        <p:spPr>
          <a:xfrm>
            <a:off x="2384855" y="1948138"/>
            <a:ext cx="1869989" cy="369332"/>
          </a:xfrm>
          <a:prstGeom prst="rect">
            <a:avLst/>
          </a:prstGeom>
          <a:noFill/>
        </p:spPr>
        <p:txBody>
          <a:bodyPr wrap="square" rtlCol="0">
            <a:spAutoFit/>
          </a:bodyPr>
          <a:lstStyle/>
          <a:p>
            <a:r>
              <a:rPr lang="en-US" dirty="0" smtClean="0">
                <a:solidFill>
                  <a:srgbClr val="77C12D"/>
                </a:solidFill>
              </a:rPr>
              <a:t>______________</a:t>
            </a:r>
            <a:endParaRPr lang="en-US" dirty="0">
              <a:solidFill>
                <a:srgbClr val="77C12D"/>
              </a:solidFill>
            </a:endParaRPr>
          </a:p>
        </p:txBody>
      </p:sp>
      <p:sp>
        <p:nvSpPr>
          <p:cNvPr id="5" name="TextBox 4"/>
          <p:cNvSpPr txBox="1"/>
          <p:nvPr/>
        </p:nvSpPr>
        <p:spPr>
          <a:xfrm>
            <a:off x="7269890" y="1948138"/>
            <a:ext cx="1869989" cy="369332"/>
          </a:xfrm>
          <a:prstGeom prst="rect">
            <a:avLst/>
          </a:prstGeom>
          <a:noFill/>
        </p:spPr>
        <p:txBody>
          <a:bodyPr wrap="square" rtlCol="0">
            <a:spAutoFit/>
          </a:bodyPr>
          <a:lstStyle/>
          <a:p>
            <a:r>
              <a:rPr lang="en-US" dirty="0" smtClean="0">
                <a:solidFill>
                  <a:srgbClr val="77C12D"/>
                </a:solidFill>
              </a:rPr>
              <a:t>______________</a:t>
            </a:r>
            <a:endParaRPr lang="en-US" dirty="0">
              <a:solidFill>
                <a:srgbClr val="77C12D"/>
              </a:solidFill>
            </a:endParaRPr>
          </a:p>
        </p:txBody>
      </p:sp>
    </p:spTree>
    <p:extLst>
      <p:ext uri="{BB962C8B-B14F-4D97-AF65-F5344CB8AC3E}">
        <p14:creationId xmlns:p14="http://schemas.microsoft.com/office/powerpoint/2010/main" val="33606111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0043" y="189470"/>
            <a:ext cx="8847438" cy="3416320"/>
          </a:xfrm>
          <a:prstGeom prst="rect">
            <a:avLst/>
          </a:prstGeom>
          <a:noFill/>
        </p:spPr>
        <p:txBody>
          <a:bodyPr wrap="square" rtlCol="0">
            <a:spAutoFit/>
          </a:bodyPr>
          <a:lstStyle/>
          <a:p>
            <a:pPr algn="ctr"/>
            <a:r>
              <a:rPr lang="en-US" sz="5400" dirty="0" smtClean="0">
                <a:solidFill>
                  <a:srgbClr val="77C12D"/>
                </a:solidFill>
                <a:latin typeface="Agency FB" panose="020B0503020202020204" pitchFamily="34" charset="0"/>
              </a:rPr>
              <a:t>REVELATION 20:11-15</a:t>
            </a:r>
          </a:p>
          <a:p>
            <a:pPr algn="ctr"/>
            <a:r>
              <a:rPr lang="en-US" sz="5400" dirty="0" smtClean="0">
                <a:solidFill>
                  <a:srgbClr val="77C12D"/>
                </a:solidFill>
                <a:latin typeface="Agency FB" panose="020B0503020202020204" pitchFamily="34" charset="0"/>
              </a:rPr>
              <a:t>15. </a:t>
            </a:r>
            <a:r>
              <a:rPr lang="en-US" sz="5400" dirty="0" smtClean="0">
                <a:solidFill>
                  <a:schemeClr val="bg1"/>
                </a:solidFill>
                <a:latin typeface="Agency FB" panose="020B0503020202020204" pitchFamily="34" charset="0"/>
              </a:rPr>
              <a:t>And anyone not found written in the Book of Life was cast into the lake of fire.</a:t>
            </a:r>
            <a:endParaRPr lang="en-US" sz="5400" dirty="0">
              <a:solidFill>
                <a:srgbClr val="77C12D"/>
              </a:solidFill>
              <a:latin typeface="Agency FB" panose="020B0503020202020204" pitchFamily="34" charset="0"/>
            </a:endParaRPr>
          </a:p>
        </p:txBody>
      </p:sp>
    </p:spTree>
    <p:extLst>
      <p:ext uri="{BB962C8B-B14F-4D97-AF65-F5344CB8AC3E}">
        <p14:creationId xmlns:p14="http://schemas.microsoft.com/office/powerpoint/2010/main" val="25264351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0043" y="189470"/>
            <a:ext cx="8847438" cy="5078313"/>
          </a:xfrm>
          <a:prstGeom prst="rect">
            <a:avLst/>
          </a:prstGeom>
          <a:noFill/>
        </p:spPr>
        <p:txBody>
          <a:bodyPr wrap="square" rtlCol="0">
            <a:spAutoFit/>
          </a:bodyPr>
          <a:lstStyle/>
          <a:p>
            <a:pPr algn="ctr"/>
            <a:r>
              <a:rPr lang="en-US" sz="5400" dirty="0" smtClean="0">
                <a:solidFill>
                  <a:srgbClr val="77C12D"/>
                </a:solidFill>
                <a:latin typeface="Agency FB" panose="020B0503020202020204" pitchFamily="34" charset="0"/>
              </a:rPr>
              <a:t>MATTHEW 24:31</a:t>
            </a:r>
          </a:p>
          <a:p>
            <a:pPr algn="ctr"/>
            <a:r>
              <a:rPr lang="en-US" sz="5400" dirty="0" smtClean="0">
                <a:solidFill>
                  <a:srgbClr val="77C12D"/>
                </a:solidFill>
                <a:latin typeface="Agency FB" panose="020B0503020202020204" pitchFamily="34" charset="0"/>
              </a:rPr>
              <a:t>31. </a:t>
            </a:r>
            <a:r>
              <a:rPr lang="en-US" sz="5400" dirty="0" smtClean="0">
                <a:solidFill>
                  <a:schemeClr val="bg1"/>
                </a:solidFill>
                <a:latin typeface="Agency FB" panose="020B0503020202020204" pitchFamily="34" charset="0"/>
              </a:rPr>
              <a:t>And He will send His angels with a great sound of a trumpet, and they will gather together His elect from the four winds, from one end of heaven to the other.</a:t>
            </a:r>
            <a:endParaRPr lang="en-US" sz="5400" dirty="0">
              <a:solidFill>
                <a:srgbClr val="77C12D"/>
              </a:solidFill>
              <a:latin typeface="Agency FB" panose="020B0503020202020204" pitchFamily="34" charset="0"/>
            </a:endParaRPr>
          </a:p>
        </p:txBody>
      </p:sp>
    </p:spTree>
    <p:extLst>
      <p:ext uri="{BB962C8B-B14F-4D97-AF65-F5344CB8AC3E}">
        <p14:creationId xmlns:p14="http://schemas.microsoft.com/office/powerpoint/2010/main" val="9578686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0043" y="189470"/>
            <a:ext cx="8847438" cy="4247317"/>
          </a:xfrm>
          <a:prstGeom prst="rect">
            <a:avLst/>
          </a:prstGeom>
          <a:noFill/>
        </p:spPr>
        <p:txBody>
          <a:bodyPr wrap="square" rtlCol="0">
            <a:spAutoFit/>
          </a:bodyPr>
          <a:lstStyle/>
          <a:p>
            <a:pPr algn="ctr"/>
            <a:r>
              <a:rPr lang="en-US" sz="5400" dirty="0" smtClean="0">
                <a:solidFill>
                  <a:srgbClr val="77C12D"/>
                </a:solidFill>
                <a:latin typeface="Agency FB" panose="020B0503020202020204" pitchFamily="34" charset="0"/>
              </a:rPr>
              <a:t>MATTHEW 25:31-32</a:t>
            </a:r>
          </a:p>
          <a:p>
            <a:pPr algn="ctr"/>
            <a:r>
              <a:rPr lang="en-US" sz="5400" dirty="0" smtClean="0">
                <a:solidFill>
                  <a:srgbClr val="77C12D"/>
                </a:solidFill>
                <a:latin typeface="Agency FB" panose="020B0503020202020204" pitchFamily="34" charset="0"/>
              </a:rPr>
              <a:t>31. </a:t>
            </a:r>
            <a:r>
              <a:rPr lang="en-US" sz="5400" dirty="0" smtClean="0">
                <a:solidFill>
                  <a:schemeClr val="bg1"/>
                </a:solidFill>
                <a:latin typeface="Agency FB" panose="020B0503020202020204" pitchFamily="34" charset="0"/>
              </a:rPr>
              <a:t>“When the Son of Man comes in His glory, and all the holy angels with Him, then He will sit on the throne of His glory.</a:t>
            </a:r>
            <a:endParaRPr lang="en-US" sz="5400" dirty="0">
              <a:solidFill>
                <a:srgbClr val="77C12D"/>
              </a:solidFill>
              <a:latin typeface="Agency FB" panose="020B0503020202020204" pitchFamily="34" charset="0"/>
            </a:endParaRPr>
          </a:p>
        </p:txBody>
      </p:sp>
    </p:spTree>
    <p:extLst>
      <p:ext uri="{BB962C8B-B14F-4D97-AF65-F5344CB8AC3E}">
        <p14:creationId xmlns:p14="http://schemas.microsoft.com/office/powerpoint/2010/main" val="24933168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0043" y="189470"/>
            <a:ext cx="8847438" cy="4247317"/>
          </a:xfrm>
          <a:prstGeom prst="rect">
            <a:avLst/>
          </a:prstGeom>
          <a:noFill/>
        </p:spPr>
        <p:txBody>
          <a:bodyPr wrap="square" rtlCol="0">
            <a:spAutoFit/>
          </a:bodyPr>
          <a:lstStyle/>
          <a:p>
            <a:pPr algn="ctr"/>
            <a:r>
              <a:rPr lang="en-US" sz="5400" dirty="0" smtClean="0">
                <a:solidFill>
                  <a:srgbClr val="77C12D"/>
                </a:solidFill>
                <a:latin typeface="Agency FB" panose="020B0503020202020204" pitchFamily="34" charset="0"/>
              </a:rPr>
              <a:t>MATTHEW 25:31-32</a:t>
            </a:r>
          </a:p>
          <a:p>
            <a:pPr algn="ctr"/>
            <a:r>
              <a:rPr lang="en-US" sz="5400" dirty="0" smtClean="0">
                <a:solidFill>
                  <a:srgbClr val="77C12D"/>
                </a:solidFill>
                <a:latin typeface="Agency FB" panose="020B0503020202020204" pitchFamily="34" charset="0"/>
              </a:rPr>
              <a:t>32. </a:t>
            </a:r>
            <a:r>
              <a:rPr lang="en-US" sz="5400" dirty="0" smtClean="0">
                <a:solidFill>
                  <a:schemeClr val="bg1"/>
                </a:solidFill>
                <a:latin typeface="Agency FB" panose="020B0503020202020204" pitchFamily="34" charset="0"/>
              </a:rPr>
              <a:t>All the nations will be gathered before Him, and He will separate them one from another, as a shepherd divides his sheep from the goats.</a:t>
            </a:r>
            <a:endParaRPr lang="en-US" sz="5400" dirty="0">
              <a:solidFill>
                <a:srgbClr val="77C12D"/>
              </a:solidFill>
              <a:latin typeface="Agency FB" panose="020B0503020202020204" pitchFamily="34" charset="0"/>
            </a:endParaRPr>
          </a:p>
        </p:txBody>
      </p:sp>
    </p:spTree>
    <p:extLst>
      <p:ext uri="{BB962C8B-B14F-4D97-AF65-F5344CB8AC3E}">
        <p14:creationId xmlns:p14="http://schemas.microsoft.com/office/powerpoint/2010/main" val="17348706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0043" y="189470"/>
            <a:ext cx="8847438" cy="4247317"/>
          </a:xfrm>
          <a:prstGeom prst="rect">
            <a:avLst/>
          </a:prstGeom>
          <a:noFill/>
        </p:spPr>
        <p:txBody>
          <a:bodyPr wrap="square" rtlCol="0">
            <a:spAutoFit/>
          </a:bodyPr>
          <a:lstStyle/>
          <a:p>
            <a:pPr algn="ctr"/>
            <a:r>
              <a:rPr lang="en-US" sz="5400" dirty="0" smtClean="0">
                <a:solidFill>
                  <a:srgbClr val="77C12D"/>
                </a:solidFill>
                <a:latin typeface="Agency FB" panose="020B0503020202020204" pitchFamily="34" charset="0"/>
              </a:rPr>
              <a:t>REVELATION 14:19</a:t>
            </a:r>
          </a:p>
          <a:p>
            <a:pPr algn="ctr"/>
            <a:r>
              <a:rPr lang="en-US" sz="5400" dirty="0" smtClean="0">
                <a:solidFill>
                  <a:srgbClr val="77C12D"/>
                </a:solidFill>
                <a:latin typeface="Agency FB" panose="020B0503020202020204" pitchFamily="34" charset="0"/>
              </a:rPr>
              <a:t>19. </a:t>
            </a:r>
            <a:r>
              <a:rPr lang="en-US" sz="5400" dirty="0" smtClean="0">
                <a:solidFill>
                  <a:schemeClr val="bg1"/>
                </a:solidFill>
                <a:latin typeface="Agency FB" panose="020B0503020202020204" pitchFamily="34" charset="0"/>
              </a:rPr>
              <a:t>So the angel thrust his sickle into the earth and gathered the vine of the earth, and threw it into the great winepress of the wrath of God.</a:t>
            </a:r>
            <a:endParaRPr lang="en-US" sz="5400" dirty="0">
              <a:solidFill>
                <a:srgbClr val="77C12D"/>
              </a:solidFill>
              <a:latin typeface="Agency FB" panose="020B0503020202020204" pitchFamily="34" charset="0"/>
            </a:endParaRPr>
          </a:p>
        </p:txBody>
      </p:sp>
    </p:spTree>
    <p:extLst>
      <p:ext uri="{BB962C8B-B14F-4D97-AF65-F5344CB8AC3E}">
        <p14:creationId xmlns:p14="http://schemas.microsoft.com/office/powerpoint/2010/main" val="42882859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0043" y="189470"/>
            <a:ext cx="8847438" cy="3416320"/>
          </a:xfrm>
          <a:prstGeom prst="rect">
            <a:avLst/>
          </a:prstGeom>
          <a:noFill/>
        </p:spPr>
        <p:txBody>
          <a:bodyPr wrap="square" rtlCol="0">
            <a:spAutoFit/>
          </a:bodyPr>
          <a:lstStyle/>
          <a:p>
            <a:pPr algn="ctr"/>
            <a:r>
              <a:rPr lang="en-US" sz="5400" dirty="0" smtClean="0">
                <a:solidFill>
                  <a:srgbClr val="77C12D"/>
                </a:solidFill>
                <a:latin typeface="Agency FB" panose="020B0503020202020204" pitchFamily="34" charset="0"/>
              </a:rPr>
              <a:t>JOHN 5:28-29</a:t>
            </a:r>
          </a:p>
          <a:p>
            <a:pPr algn="ctr"/>
            <a:r>
              <a:rPr lang="en-US" sz="5400" dirty="0" smtClean="0">
                <a:solidFill>
                  <a:srgbClr val="77C12D"/>
                </a:solidFill>
                <a:latin typeface="Agency FB" panose="020B0503020202020204" pitchFamily="34" charset="0"/>
              </a:rPr>
              <a:t>28. </a:t>
            </a:r>
            <a:r>
              <a:rPr lang="en-US" sz="5400" dirty="0" smtClean="0">
                <a:solidFill>
                  <a:schemeClr val="bg1"/>
                </a:solidFill>
                <a:latin typeface="Agency FB" panose="020B0503020202020204" pitchFamily="34" charset="0"/>
              </a:rPr>
              <a:t>Do not marvel at this; for the hour is coming in which all who are in the graves will hear His voice</a:t>
            </a:r>
            <a:endParaRPr lang="en-US" sz="5400" dirty="0">
              <a:solidFill>
                <a:srgbClr val="77C12D"/>
              </a:solidFill>
              <a:latin typeface="Agency FB" panose="020B0503020202020204" pitchFamily="34" charset="0"/>
            </a:endParaRPr>
          </a:p>
        </p:txBody>
      </p:sp>
    </p:spTree>
    <p:extLst>
      <p:ext uri="{BB962C8B-B14F-4D97-AF65-F5344CB8AC3E}">
        <p14:creationId xmlns:p14="http://schemas.microsoft.com/office/powerpoint/2010/main" val="19951670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0043" y="189470"/>
            <a:ext cx="8847438" cy="4247317"/>
          </a:xfrm>
          <a:prstGeom prst="rect">
            <a:avLst/>
          </a:prstGeom>
          <a:noFill/>
        </p:spPr>
        <p:txBody>
          <a:bodyPr wrap="square" rtlCol="0">
            <a:spAutoFit/>
          </a:bodyPr>
          <a:lstStyle/>
          <a:p>
            <a:pPr algn="ctr"/>
            <a:r>
              <a:rPr lang="en-US" sz="5400" dirty="0" smtClean="0">
                <a:solidFill>
                  <a:srgbClr val="77C12D"/>
                </a:solidFill>
                <a:latin typeface="Agency FB" panose="020B0503020202020204" pitchFamily="34" charset="0"/>
              </a:rPr>
              <a:t>JOHN 5:28-29</a:t>
            </a:r>
          </a:p>
          <a:p>
            <a:pPr algn="ctr"/>
            <a:r>
              <a:rPr lang="en-US" sz="5400" dirty="0" smtClean="0">
                <a:solidFill>
                  <a:srgbClr val="77C12D"/>
                </a:solidFill>
                <a:latin typeface="Agency FB" panose="020B0503020202020204" pitchFamily="34" charset="0"/>
              </a:rPr>
              <a:t>29. </a:t>
            </a:r>
            <a:r>
              <a:rPr lang="en-US" sz="5400" dirty="0" smtClean="0">
                <a:solidFill>
                  <a:schemeClr val="bg1"/>
                </a:solidFill>
                <a:latin typeface="Agency FB" panose="020B0503020202020204" pitchFamily="34" charset="0"/>
              </a:rPr>
              <a:t>and come forth – those who have done good, to the resurrection of life, and those who have done evil, to the resurrection of condemnation.</a:t>
            </a:r>
            <a:endParaRPr lang="en-US" sz="5400" dirty="0">
              <a:solidFill>
                <a:srgbClr val="77C12D"/>
              </a:solidFill>
              <a:latin typeface="Agency FB" panose="020B0503020202020204" pitchFamily="34" charset="0"/>
            </a:endParaRPr>
          </a:p>
        </p:txBody>
      </p:sp>
    </p:spTree>
    <p:extLst>
      <p:ext uri="{BB962C8B-B14F-4D97-AF65-F5344CB8AC3E}">
        <p14:creationId xmlns:p14="http://schemas.microsoft.com/office/powerpoint/2010/main" val="21529222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0043" y="189470"/>
            <a:ext cx="8847438" cy="5078313"/>
          </a:xfrm>
          <a:prstGeom prst="rect">
            <a:avLst/>
          </a:prstGeom>
          <a:noFill/>
        </p:spPr>
        <p:txBody>
          <a:bodyPr wrap="square" rtlCol="0">
            <a:spAutoFit/>
          </a:bodyPr>
          <a:lstStyle/>
          <a:p>
            <a:pPr algn="ctr"/>
            <a:r>
              <a:rPr lang="en-US" sz="5400" dirty="0" smtClean="0">
                <a:solidFill>
                  <a:srgbClr val="77C12D"/>
                </a:solidFill>
                <a:latin typeface="Agency FB" panose="020B0503020202020204" pitchFamily="34" charset="0"/>
              </a:rPr>
              <a:t>2 PETER 3:9</a:t>
            </a:r>
          </a:p>
          <a:p>
            <a:pPr algn="ctr"/>
            <a:r>
              <a:rPr lang="en-US" sz="5400" dirty="0" smtClean="0">
                <a:solidFill>
                  <a:srgbClr val="77C12D"/>
                </a:solidFill>
                <a:latin typeface="Agency FB" panose="020B0503020202020204" pitchFamily="34" charset="0"/>
              </a:rPr>
              <a:t>9. </a:t>
            </a:r>
            <a:r>
              <a:rPr lang="en-US" sz="5400" dirty="0" smtClean="0">
                <a:solidFill>
                  <a:schemeClr val="bg1"/>
                </a:solidFill>
                <a:latin typeface="Agency FB" panose="020B0503020202020204" pitchFamily="34" charset="0"/>
              </a:rPr>
              <a:t>The Lord is not slack concerning His promise, as some count slackness, but is longsuffering toward us, not willing that any should perish but that all should come to repentance.</a:t>
            </a:r>
            <a:endParaRPr lang="en-US" sz="5400" dirty="0">
              <a:solidFill>
                <a:srgbClr val="77C12D"/>
              </a:solidFill>
              <a:latin typeface="Agency FB" panose="020B0503020202020204" pitchFamily="34" charset="0"/>
            </a:endParaRPr>
          </a:p>
        </p:txBody>
      </p:sp>
    </p:spTree>
    <p:extLst>
      <p:ext uri="{BB962C8B-B14F-4D97-AF65-F5344CB8AC3E}">
        <p14:creationId xmlns:p14="http://schemas.microsoft.com/office/powerpoint/2010/main" val="19860668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0043" y="189470"/>
            <a:ext cx="8847438" cy="2585323"/>
          </a:xfrm>
          <a:prstGeom prst="rect">
            <a:avLst/>
          </a:prstGeom>
          <a:noFill/>
        </p:spPr>
        <p:txBody>
          <a:bodyPr wrap="square" rtlCol="0">
            <a:spAutoFit/>
          </a:bodyPr>
          <a:lstStyle/>
          <a:p>
            <a:pPr algn="ctr"/>
            <a:r>
              <a:rPr lang="en-US" sz="5400" dirty="0" smtClean="0">
                <a:solidFill>
                  <a:srgbClr val="77C12D"/>
                </a:solidFill>
                <a:latin typeface="Agency FB" panose="020B0503020202020204" pitchFamily="34" charset="0"/>
              </a:rPr>
              <a:t>LUKE 19:41</a:t>
            </a:r>
          </a:p>
          <a:p>
            <a:pPr algn="ctr"/>
            <a:r>
              <a:rPr lang="en-US" sz="5400" dirty="0" smtClean="0">
                <a:solidFill>
                  <a:srgbClr val="77C12D"/>
                </a:solidFill>
                <a:latin typeface="Agency FB" panose="020B0503020202020204" pitchFamily="34" charset="0"/>
              </a:rPr>
              <a:t>41. </a:t>
            </a:r>
            <a:r>
              <a:rPr lang="en-US" sz="5400" dirty="0" smtClean="0">
                <a:solidFill>
                  <a:schemeClr val="bg1"/>
                </a:solidFill>
                <a:latin typeface="Agency FB" panose="020B0503020202020204" pitchFamily="34" charset="0"/>
              </a:rPr>
              <a:t>Now as He drew near, He saw the city and wept over it,</a:t>
            </a:r>
            <a:endParaRPr lang="en-US" sz="5400" dirty="0">
              <a:solidFill>
                <a:srgbClr val="77C12D"/>
              </a:solidFill>
              <a:latin typeface="Agency FB" panose="020B0503020202020204" pitchFamily="34" charset="0"/>
            </a:endParaRPr>
          </a:p>
        </p:txBody>
      </p:sp>
    </p:spTree>
    <p:extLst>
      <p:ext uri="{BB962C8B-B14F-4D97-AF65-F5344CB8AC3E}">
        <p14:creationId xmlns:p14="http://schemas.microsoft.com/office/powerpoint/2010/main" val="38366071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0043" y="189470"/>
            <a:ext cx="8847438" cy="4247317"/>
          </a:xfrm>
          <a:prstGeom prst="rect">
            <a:avLst/>
          </a:prstGeom>
          <a:noFill/>
        </p:spPr>
        <p:txBody>
          <a:bodyPr wrap="square" rtlCol="0">
            <a:spAutoFit/>
          </a:bodyPr>
          <a:lstStyle/>
          <a:p>
            <a:pPr algn="ctr"/>
            <a:r>
              <a:rPr lang="en-US" sz="5400" dirty="0" smtClean="0">
                <a:solidFill>
                  <a:srgbClr val="77C12D"/>
                </a:solidFill>
                <a:latin typeface="Agency FB" panose="020B0503020202020204" pitchFamily="34" charset="0"/>
              </a:rPr>
              <a:t>MATTHEW 25:41</a:t>
            </a:r>
          </a:p>
          <a:p>
            <a:pPr algn="ctr"/>
            <a:r>
              <a:rPr lang="en-US" sz="5400" dirty="0" smtClean="0">
                <a:solidFill>
                  <a:srgbClr val="77C12D"/>
                </a:solidFill>
                <a:latin typeface="Agency FB" panose="020B0503020202020204" pitchFamily="34" charset="0"/>
              </a:rPr>
              <a:t>41. </a:t>
            </a:r>
            <a:r>
              <a:rPr lang="en-US" sz="5400" dirty="0" smtClean="0">
                <a:solidFill>
                  <a:schemeClr val="bg1"/>
                </a:solidFill>
                <a:latin typeface="Agency FB" panose="020B0503020202020204" pitchFamily="34" charset="0"/>
              </a:rPr>
              <a:t>Then He will also say to those on the left hand, ‘Depart from Me, you cursed, into the everlasting fire prepared for the devil and his angels:</a:t>
            </a:r>
            <a:endParaRPr lang="en-US" sz="5400" dirty="0">
              <a:solidFill>
                <a:srgbClr val="77C12D"/>
              </a:solidFill>
              <a:latin typeface="Agency FB" panose="020B0503020202020204" pitchFamily="34" charset="0"/>
            </a:endParaRPr>
          </a:p>
        </p:txBody>
      </p:sp>
    </p:spTree>
    <p:extLst>
      <p:ext uri="{BB962C8B-B14F-4D97-AF65-F5344CB8AC3E}">
        <p14:creationId xmlns:p14="http://schemas.microsoft.com/office/powerpoint/2010/main" val="17079707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0043" y="189470"/>
            <a:ext cx="8847438" cy="3416320"/>
          </a:xfrm>
          <a:prstGeom prst="rect">
            <a:avLst/>
          </a:prstGeom>
          <a:noFill/>
        </p:spPr>
        <p:txBody>
          <a:bodyPr wrap="square" rtlCol="0">
            <a:spAutoFit/>
          </a:bodyPr>
          <a:lstStyle/>
          <a:p>
            <a:pPr algn="ctr"/>
            <a:r>
              <a:rPr lang="en-US" sz="5400" dirty="0" smtClean="0">
                <a:solidFill>
                  <a:srgbClr val="77C12D"/>
                </a:solidFill>
                <a:latin typeface="Agency FB" panose="020B0503020202020204" pitchFamily="34" charset="0"/>
              </a:rPr>
              <a:t>MATTHEW 13:47-52</a:t>
            </a:r>
          </a:p>
          <a:p>
            <a:pPr algn="ctr"/>
            <a:r>
              <a:rPr lang="en-US" sz="5400" dirty="0" smtClean="0">
                <a:solidFill>
                  <a:srgbClr val="77C12D"/>
                </a:solidFill>
                <a:latin typeface="Agency FB" panose="020B0503020202020204" pitchFamily="34" charset="0"/>
              </a:rPr>
              <a:t>47. </a:t>
            </a:r>
            <a:r>
              <a:rPr lang="en-US" sz="5400" dirty="0" smtClean="0">
                <a:solidFill>
                  <a:schemeClr val="bg1"/>
                </a:solidFill>
                <a:latin typeface="Agency FB" panose="020B0503020202020204" pitchFamily="34" charset="0"/>
              </a:rPr>
              <a:t>“Again, the kingdom of heaven is like a dragnet that was cast into the sea and gathered some of every kind,</a:t>
            </a:r>
            <a:endParaRPr lang="en-US" sz="5400" dirty="0">
              <a:solidFill>
                <a:srgbClr val="77C12D"/>
              </a:solidFill>
              <a:latin typeface="Agency FB" panose="020B0503020202020204" pitchFamily="34" charset="0"/>
            </a:endParaRPr>
          </a:p>
        </p:txBody>
      </p:sp>
    </p:spTree>
    <p:extLst>
      <p:ext uri="{BB962C8B-B14F-4D97-AF65-F5344CB8AC3E}">
        <p14:creationId xmlns:p14="http://schemas.microsoft.com/office/powerpoint/2010/main" val="23989692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0043" y="189470"/>
            <a:ext cx="8847438" cy="4247317"/>
          </a:xfrm>
          <a:prstGeom prst="rect">
            <a:avLst/>
          </a:prstGeom>
          <a:noFill/>
        </p:spPr>
        <p:txBody>
          <a:bodyPr wrap="square" rtlCol="0">
            <a:spAutoFit/>
          </a:bodyPr>
          <a:lstStyle/>
          <a:p>
            <a:pPr algn="ctr"/>
            <a:endParaRPr lang="en-US" sz="5400" dirty="0" smtClean="0">
              <a:solidFill>
                <a:srgbClr val="77C12D"/>
              </a:solidFill>
              <a:latin typeface="Agency FB" panose="020B0503020202020204" pitchFamily="34" charset="0"/>
            </a:endParaRPr>
          </a:p>
          <a:p>
            <a:pPr algn="ctr"/>
            <a:r>
              <a:rPr lang="en-US" sz="7200" dirty="0" smtClean="0">
                <a:solidFill>
                  <a:schemeClr val="bg1"/>
                </a:solidFill>
                <a:latin typeface="Agency FB" panose="020B0503020202020204" pitchFamily="34" charset="0"/>
              </a:rPr>
              <a:t>Hell is a place of</a:t>
            </a:r>
          </a:p>
          <a:p>
            <a:pPr algn="ctr"/>
            <a:r>
              <a:rPr lang="en-US" sz="7200" b="1" u="sng" dirty="0" smtClean="0">
                <a:solidFill>
                  <a:srgbClr val="77C12D"/>
                </a:solidFill>
                <a:latin typeface="Agency FB" panose="020B0503020202020204" pitchFamily="34" charset="0"/>
              </a:rPr>
              <a:t>TORMENT</a:t>
            </a:r>
            <a:r>
              <a:rPr lang="en-US" sz="7200" dirty="0" smtClean="0">
                <a:solidFill>
                  <a:srgbClr val="77C12D"/>
                </a:solidFill>
                <a:latin typeface="Agency FB" panose="020B0503020202020204" pitchFamily="34" charset="0"/>
              </a:rPr>
              <a:t>.</a:t>
            </a:r>
          </a:p>
          <a:p>
            <a:pPr algn="ctr"/>
            <a:endParaRPr lang="en-US" sz="7200" dirty="0">
              <a:solidFill>
                <a:srgbClr val="77C12D"/>
              </a:solidFill>
              <a:latin typeface="Agency FB" panose="020B0503020202020204" pitchFamily="34" charset="0"/>
            </a:endParaRPr>
          </a:p>
        </p:txBody>
      </p:sp>
    </p:spTree>
    <p:extLst>
      <p:ext uri="{BB962C8B-B14F-4D97-AF65-F5344CB8AC3E}">
        <p14:creationId xmlns:p14="http://schemas.microsoft.com/office/powerpoint/2010/main" val="16790383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0043" y="189470"/>
            <a:ext cx="8847438" cy="4247317"/>
          </a:xfrm>
          <a:prstGeom prst="rect">
            <a:avLst/>
          </a:prstGeom>
          <a:noFill/>
        </p:spPr>
        <p:txBody>
          <a:bodyPr wrap="square" rtlCol="0">
            <a:spAutoFit/>
          </a:bodyPr>
          <a:lstStyle/>
          <a:p>
            <a:pPr algn="ctr"/>
            <a:r>
              <a:rPr lang="en-US" sz="5400" dirty="0" smtClean="0">
                <a:solidFill>
                  <a:srgbClr val="77C12D"/>
                </a:solidFill>
                <a:latin typeface="Agency FB" panose="020B0503020202020204" pitchFamily="34" charset="0"/>
              </a:rPr>
              <a:t>MATTHEW 22:13</a:t>
            </a:r>
          </a:p>
          <a:p>
            <a:pPr algn="ctr"/>
            <a:r>
              <a:rPr lang="en-US" sz="5400" dirty="0" smtClean="0">
                <a:solidFill>
                  <a:srgbClr val="77C12D"/>
                </a:solidFill>
                <a:latin typeface="Agency FB" panose="020B0503020202020204" pitchFamily="34" charset="0"/>
              </a:rPr>
              <a:t>13. </a:t>
            </a:r>
            <a:r>
              <a:rPr lang="en-US" sz="5400" dirty="0" smtClean="0">
                <a:solidFill>
                  <a:schemeClr val="bg1"/>
                </a:solidFill>
                <a:latin typeface="Agency FB" panose="020B0503020202020204" pitchFamily="34" charset="0"/>
              </a:rPr>
              <a:t>Then the king said to the servants, ‘Bind him hand and foot, take him away, and cast him into outer darkness; there will be weeping and gnashing of teeth.’</a:t>
            </a:r>
            <a:endParaRPr lang="en-US" sz="5400" dirty="0">
              <a:solidFill>
                <a:srgbClr val="77C12D"/>
              </a:solidFill>
              <a:latin typeface="Agency FB" panose="020B0503020202020204" pitchFamily="34" charset="0"/>
            </a:endParaRPr>
          </a:p>
        </p:txBody>
      </p:sp>
    </p:spTree>
    <p:extLst>
      <p:ext uri="{BB962C8B-B14F-4D97-AF65-F5344CB8AC3E}">
        <p14:creationId xmlns:p14="http://schemas.microsoft.com/office/powerpoint/2010/main" val="9609984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0043" y="189470"/>
            <a:ext cx="8847438" cy="4247317"/>
          </a:xfrm>
          <a:prstGeom prst="rect">
            <a:avLst/>
          </a:prstGeom>
          <a:noFill/>
        </p:spPr>
        <p:txBody>
          <a:bodyPr wrap="square" rtlCol="0">
            <a:spAutoFit/>
          </a:bodyPr>
          <a:lstStyle/>
          <a:p>
            <a:pPr algn="ctr"/>
            <a:endParaRPr lang="en-US" sz="5400" dirty="0" smtClean="0">
              <a:solidFill>
                <a:srgbClr val="77C12D"/>
              </a:solidFill>
              <a:latin typeface="Agency FB" panose="020B0503020202020204" pitchFamily="34" charset="0"/>
            </a:endParaRPr>
          </a:p>
          <a:p>
            <a:pPr algn="ctr"/>
            <a:r>
              <a:rPr lang="en-US" sz="7200" dirty="0" smtClean="0">
                <a:solidFill>
                  <a:schemeClr val="bg1"/>
                </a:solidFill>
                <a:latin typeface="Agency FB" panose="020B0503020202020204" pitchFamily="34" charset="0"/>
              </a:rPr>
              <a:t>Hell torments both</a:t>
            </a:r>
          </a:p>
          <a:p>
            <a:pPr algn="ctr"/>
            <a:r>
              <a:rPr lang="en-US" sz="7200" b="1" u="sng" dirty="0" smtClean="0">
                <a:solidFill>
                  <a:srgbClr val="77C12D"/>
                </a:solidFill>
                <a:latin typeface="Agency FB" panose="020B0503020202020204" pitchFamily="34" charset="0"/>
              </a:rPr>
              <a:t>BODY</a:t>
            </a:r>
            <a:r>
              <a:rPr lang="en-US" sz="7200" dirty="0" smtClean="0">
                <a:solidFill>
                  <a:srgbClr val="77C12D"/>
                </a:solidFill>
                <a:latin typeface="Agency FB" panose="020B0503020202020204" pitchFamily="34" charset="0"/>
              </a:rPr>
              <a:t> </a:t>
            </a:r>
            <a:r>
              <a:rPr lang="en-US" sz="7200" dirty="0" smtClean="0">
                <a:solidFill>
                  <a:schemeClr val="bg1"/>
                </a:solidFill>
                <a:latin typeface="Agency FB" panose="020B0503020202020204" pitchFamily="34" charset="0"/>
              </a:rPr>
              <a:t>and </a:t>
            </a:r>
            <a:r>
              <a:rPr lang="en-US" sz="7200" b="1" u="sng" dirty="0" smtClean="0">
                <a:solidFill>
                  <a:srgbClr val="77C12D"/>
                </a:solidFill>
                <a:latin typeface="Agency FB" panose="020B0503020202020204" pitchFamily="34" charset="0"/>
              </a:rPr>
              <a:t>SOUL</a:t>
            </a:r>
            <a:r>
              <a:rPr lang="en-US" sz="7200" dirty="0" smtClean="0">
                <a:solidFill>
                  <a:srgbClr val="77C12D"/>
                </a:solidFill>
                <a:latin typeface="Agency FB" panose="020B0503020202020204" pitchFamily="34" charset="0"/>
              </a:rPr>
              <a:t>.</a:t>
            </a:r>
          </a:p>
          <a:p>
            <a:pPr algn="ctr"/>
            <a:endParaRPr lang="en-US" sz="7200" dirty="0">
              <a:solidFill>
                <a:srgbClr val="77C12D"/>
              </a:solidFill>
              <a:latin typeface="Agency FB" panose="020B0503020202020204" pitchFamily="34" charset="0"/>
            </a:endParaRPr>
          </a:p>
        </p:txBody>
      </p:sp>
    </p:spTree>
    <p:extLst>
      <p:ext uri="{BB962C8B-B14F-4D97-AF65-F5344CB8AC3E}">
        <p14:creationId xmlns:p14="http://schemas.microsoft.com/office/powerpoint/2010/main" val="40489470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0043" y="189470"/>
            <a:ext cx="8847438" cy="4247317"/>
          </a:xfrm>
          <a:prstGeom prst="rect">
            <a:avLst/>
          </a:prstGeom>
          <a:noFill/>
        </p:spPr>
        <p:txBody>
          <a:bodyPr wrap="square" rtlCol="0">
            <a:spAutoFit/>
          </a:bodyPr>
          <a:lstStyle/>
          <a:p>
            <a:pPr algn="ctr"/>
            <a:r>
              <a:rPr lang="en-US" sz="5400" dirty="0" smtClean="0">
                <a:solidFill>
                  <a:srgbClr val="77C12D"/>
                </a:solidFill>
                <a:latin typeface="Agency FB" panose="020B0503020202020204" pitchFamily="34" charset="0"/>
              </a:rPr>
              <a:t>MATTHEW 10:28</a:t>
            </a:r>
          </a:p>
          <a:p>
            <a:pPr algn="ctr"/>
            <a:r>
              <a:rPr lang="en-US" sz="5400" dirty="0" smtClean="0">
                <a:solidFill>
                  <a:srgbClr val="77C12D"/>
                </a:solidFill>
                <a:latin typeface="Agency FB" panose="020B0503020202020204" pitchFamily="34" charset="0"/>
              </a:rPr>
              <a:t>28. </a:t>
            </a:r>
            <a:r>
              <a:rPr lang="en-US" sz="5400" dirty="0" smtClean="0">
                <a:solidFill>
                  <a:schemeClr val="bg1"/>
                </a:solidFill>
                <a:latin typeface="Agency FB" panose="020B0503020202020204" pitchFamily="34" charset="0"/>
              </a:rPr>
              <a:t>And do not fear those who kill the body but cannot kill the soul. But rather fear Him who is able to destroy both soul and body in hell.</a:t>
            </a:r>
            <a:endParaRPr lang="en-US" sz="5400" dirty="0">
              <a:solidFill>
                <a:srgbClr val="77C12D"/>
              </a:solidFill>
              <a:latin typeface="Agency FB" panose="020B0503020202020204" pitchFamily="34" charset="0"/>
            </a:endParaRPr>
          </a:p>
        </p:txBody>
      </p:sp>
    </p:spTree>
    <p:extLst>
      <p:ext uri="{BB962C8B-B14F-4D97-AF65-F5344CB8AC3E}">
        <p14:creationId xmlns:p14="http://schemas.microsoft.com/office/powerpoint/2010/main" val="263582118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0043" y="189470"/>
            <a:ext cx="8847438" cy="3139321"/>
          </a:xfrm>
          <a:prstGeom prst="rect">
            <a:avLst/>
          </a:prstGeom>
          <a:noFill/>
        </p:spPr>
        <p:txBody>
          <a:bodyPr wrap="square" rtlCol="0">
            <a:spAutoFit/>
          </a:bodyPr>
          <a:lstStyle/>
          <a:p>
            <a:pPr algn="ctr"/>
            <a:endParaRPr lang="en-US" sz="5400" dirty="0" smtClean="0">
              <a:solidFill>
                <a:srgbClr val="77C12D"/>
              </a:solidFill>
              <a:latin typeface="Agency FB" panose="020B0503020202020204" pitchFamily="34" charset="0"/>
            </a:endParaRPr>
          </a:p>
          <a:p>
            <a:pPr algn="ctr"/>
            <a:r>
              <a:rPr lang="en-US" sz="7200" dirty="0" smtClean="0">
                <a:solidFill>
                  <a:schemeClr val="bg1"/>
                </a:solidFill>
                <a:latin typeface="Agency FB" panose="020B0503020202020204" pitchFamily="34" charset="0"/>
              </a:rPr>
              <a:t>Hell has varying</a:t>
            </a:r>
          </a:p>
          <a:p>
            <a:pPr algn="ctr"/>
            <a:r>
              <a:rPr lang="en-US" sz="7200" b="1" u="sng" dirty="0" smtClean="0">
                <a:solidFill>
                  <a:srgbClr val="77C12D"/>
                </a:solidFill>
                <a:latin typeface="Agency FB" panose="020B0503020202020204" pitchFamily="34" charset="0"/>
              </a:rPr>
              <a:t>DEGREES</a:t>
            </a:r>
            <a:r>
              <a:rPr lang="en-US" sz="7200" dirty="0" smtClean="0">
                <a:solidFill>
                  <a:srgbClr val="77C12D"/>
                </a:solidFill>
                <a:latin typeface="Agency FB" panose="020B0503020202020204" pitchFamily="34" charset="0"/>
              </a:rPr>
              <a:t> </a:t>
            </a:r>
            <a:r>
              <a:rPr lang="en-US" sz="7200" dirty="0" smtClean="0">
                <a:solidFill>
                  <a:schemeClr val="bg1"/>
                </a:solidFill>
                <a:latin typeface="Agency FB" panose="020B0503020202020204" pitchFamily="34" charset="0"/>
              </a:rPr>
              <a:t>of torment.</a:t>
            </a:r>
            <a:endParaRPr lang="en-US" sz="7200" dirty="0">
              <a:solidFill>
                <a:srgbClr val="77C12D"/>
              </a:solidFill>
              <a:latin typeface="Agency FB" panose="020B0503020202020204" pitchFamily="34" charset="0"/>
            </a:endParaRPr>
          </a:p>
        </p:txBody>
      </p:sp>
    </p:spTree>
    <p:extLst>
      <p:ext uri="{BB962C8B-B14F-4D97-AF65-F5344CB8AC3E}">
        <p14:creationId xmlns:p14="http://schemas.microsoft.com/office/powerpoint/2010/main" val="9212623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0043" y="189470"/>
            <a:ext cx="8847438" cy="4247317"/>
          </a:xfrm>
          <a:prstGeom prst="rect">
            <a:avLst/>
          </a:prstGeom>
          <a:noFill/>
        </p:spPr>
        <p:txBody>
          <a:bodyPr wrap="square" rtlCol="0">
            <a:spAutoFit/>
          </a:bodyPr>
          <a:lstStyle/>
          <a:p>
            <a:pPr algn="ctr"/>
            <a:r>
              <a:rPr lang="en-US" sz="5400" dirty="0" smtClean="0">
                <a:solidFill>
                  <a:srgbClr val="77C12D"/>
                </a:solidFill>
                <a:latin typeface="Agency FB" panose="020B0503020202020204" pitchFamily="34" charset="0"/>
              </a:rPr>
              <a:t>REVELATION 20:11-15</a:t>
            </a:r>
          </a:p>
          <a:p>
            <a:pPr algn="ctr"/>
            <a:r>
              <a:rPr lang="en-US" sz="5400" dirty="0" smtClean="0">
                <a:solidFill>
                  <a:srgbClr val="77C12D"/>
                </a:solidFill>
                <a:latin typeface="Agency FB" panose="020B0503020202020204" pitchFamily="34" charset="0"/>
              </a:rPr>
              <a:t>11. </a:t>
            </a:r>
            <a:r>
              <a:rPr lang="en-US" sz="5400" dirty="0" smtClean="0">
                <a:solidFill>
                  <a:schemeClr val="bg1"/>
                </a:solidFill>
                <a:latin typeface="Agency FB" panose="020B0503020202020204" pitchFamily="34" charset="0"/>
              </a:rPr>
              <a:t>Then I saw a great white throne and Him who sat on it, from whose face the earth and the heaven fled away. And there was found no place for them.</a:t>
            </a:r>
            <a:endParaRPr lang="en-US" sz="5400" dirty="0">
              <a:solidFill>
                <a:srgbClr val="77C12D"/>
              </a:solidFill>
              <a:latin typeface="Agency FB" panose="020B0503020202020204" pitchFamily="34" charset="0"/>
            </a:endParaRPr>
          </a:p>
        </p:txBody>
      </p:sp>
    </p:spTree>
    <p:extLst>
      <p:ext uri="{BB962C8B-B14F-4D97-AF65-F5344CB8AC3E}">
        <p14:creationId xmlns:p14="http://schemas.microsoft.com/office/powerpoint/2010/main" val="17581421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8281" y="117693"/>
            <a:ext cx="8847438" cy="6740307"/>
          </a:xfrm>
          <a:prstGeom prst="rect">
            <a:avLst/>
          </a:prstGeom>
          <a:noFill/>
        </p:spPr>
        <p:txBody>
          <a:bodyPr wrap="square" rtlCol="0">
            <a:spAutoFit/>
          </a:bodyPr>
          <a:lstStyle/>
          <a:p>
            <a:pPr algn="ctr"/>
            <a:r>
              <a:rPr lang="en-US" sz="5400" dirty="0" smtClean="0">
                <a:solidFill>
                  <a:srgbClr val="77C12D"/>
                </a:solidFill>
                <a:latin typeface="Agency FB" panose="020B0503020202020204" pitchFamily="34" charset="0"/>
              </a:rPr>
              <a:t>REVELATION 20:11-15</a:t>
            </a:r>
          </a:p>
          <a:p>
            <a:pPr algn="ctr"/>
            <a:r>
              <a:rPr lang="en-US" sz="5400" dirty="0" smtClean="0">
                <a:solidFill>
                  <a:srgbClr val="77C12D"/>
                </a:solidFill>
                <a:latin typeface="Agency FB" panose="020B0503020202020204" pitchFamily="34" charset="0"/>
              </a:rPr>
              <a:t>12. </a:t>
            </a:r>
            <a:r>
              <a:rPr lang="en-US" sz="5400" dirty="0" smtClean="0">
                <a:solidFill>
                  <a:schemeClr val="bg1"/>
                </a:solidFill>
                <a:latin typeface="Agency FB" panose="020B0503020202020204" pitchFamily="34" charset="0"/>
              </a:rPr>
              <a:t>And I saw the dead, small and great, standing before God, and books were opened. And another book was opened, which is the Book of Life. And the dead were judged according to their works, by the things which were written </a:t>
            </a:r>
          </a:p>
          <a:p>
            <a:pPr algn="ctr"/>
            <a:r>
              <a:rPr lang="en-US" sz="5400" dirty="0" smtClean="0">
                <a:solidFill>
                  <a:schemeClr val="bg1"/>
                </a:solidFill>
                <a:latin typeface="Agency FB" panose="020B0503020202020204" pitchFamily="34" charset="0"/>
              </a:rPr>
              <a:t>in the books.</a:t>
            </a:r>
            <a:endParaRPr lang="en-US" sz="5400" dirty="0">
              <a:solidFill>
                <a:srgbClr val="77C12D"/>
              </a:solidFill>
              <a:latin typeface="Agency FB" panose="020B0503020202020204" pitchFamily="34" charset="0"/>
            </a:endParaRPr>
          </a:p>
        </p:txBody>
      </p:sp>
    </p:spTree>
    <p:extLst>
      <p:ext uri="{BB962C8B-B14F-4D97-AF65-F5344CB8AC3E}">
        <p14:creationId xmlns:p14="http://schemas.microsoft.com/office/powerpoint/2010/main" val="7593153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0043" y="189470"/>
            <a:ext cx="8847438" cy="5078313"/>
          </a:xfrm>
          <a:prstGeom prst="rect">
            <a:avLst/>
          </a:prstGeom>
          <a:noFill/>
        </p:spPr>
        <p:txBody>
          <a:bodyPr wrap="square" rtlCol="0">
            <a:spAutoFit/>
          </a:bodyPr>
          <a:lstStyle/>
          <a:p>
            <a:pPr algn="ctr"/>
            <a:r>
              <a:rPr lang="en-US" sz="5400" dirty="0" smtClean="0">
                <a:solidFill>
                  <a:srgbClr val="77C12D"/>
                </a:solidFill>
                <a:latin typeface="Agency FB" panose="020B0503020202020204" pitchFamily="34" charset="0"/>
              </a:rPr>
              <a:t>REVELATION 20:11-15</a:t>
            </a:r>
          </a:p>
          <a:p>
            <a:pPr algn="ctr"/>
            <a:r>
              <a:rPr lang="en-US" sz="5400" dirty="0" smtClean="0">
                <a:solidFill>
                  <a:srgbClr val="77C12D"/>
                </a:solidFill>
                <a:latin typeface="Agency FB" panose="020B0503020202020204" pitchFamily="34" charset="0"/>
              </a:rPr>
              <a:t>13. </a:t>
            </a:r>
            <a:r>
              <a:rPr lang="en-US" sz="5400" dirty="0" smtClean="0">
                <a:solidFill>
                  <a:schemeClr val="bg1"/>
                </a:solidFill>
                <a:latin typeface="Agency FB" panose="020B0503020202020204" pitchFamily="34" charset="0"/>
              </a:rPr>
              <a:t>The sea gave up the dead who were in it, and Death and Hades delivered up the dead who were in them. And they were judged, each one according to his works. </a:t>
            </a:r>
            <a:endParaRPr lang="en-US" sz="5400" dirty="0">
              <a:solidFill>
                <a:srgbClr val="77C12D"/>
              </a:solidFill>
              <a:latin typeface="Agency FB" panose="020B0503020202020204" pitchFamily="34" charset="0"/>
            </a:endParaRPr>
          </a:p>
        </p:txBody>
      </p:sp>
    </p:spTree>
    <p:extLst>
      <p:ext uri="{BB962C8B-B14F-4D97-AF65-F5344CB8AC3E}">
        <p14:creationId xmlns:p14="http://schemas.microsoft.com/office/powerpoint/2010/main" val="19862841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0043" y="189470"/>
            <a:ext cx="8847438" cy="3416320"/>
          </a:xfrm>
          <a:prstGeom prst="rect">
            <a:avLst/>
          </a:prstGeom>
          <a:noFill/>
        </p:spPr>
        <p:txBody>
          <a:bodyPr wrap="square" rtlCol="0">
            <a:spAutoFit/>
          </a:bodyPr>
          <a:lstStyle/>
          <a:p>
            <a:pPr algn="ctr"/>
            <a:r>
              <a:rPr lang="en-US" sz="5400" dirty="0" smtClean="0">
                <a:solidFill>
                  <a:srgbClr val="77C12D"/>
                </a:solidFill>
                <a:latin typeface="Agency FB" panose="020B0503020202020204" pitchFamily="34" charset="0"/>
              </a:rPr>
              <a:t>REVELATION 20:11-15</a:t>
            </a:r>
          </a:p>
          <a:p>
            <a:pPr algn="ctr"/>
            <a:r>
              <a:rPr lang="en-US" sz="5400" dirty="0" smtClean="0">
                <a:solidFill>
                  <a:srgbClr val="77C12D"/>
                </a:solidFill>
                <a:latin typeface="Agency FB" panose="020B0503020202020204" pitchFamily="34" charset="0"/>
              </a:rPr>
              <a:t>14. </a:t>
            </a:r>
            <a:r>
              <a:rPr lang="en-US" sz="5400" dirty="0" smtClean="0">
                <a:solidFill>
                  <a:schemeClr val="bg1"/>
                </a:solidFill>
                <a:latin typeface="Agency FB" panose="020B0503020202020204" pitchFamily="34" charset="0"/>
              </a:rPr>
              <a:t>Then Death and Hades were cast into the lake of fire. This is the second death.</a:t>
            </a:r>
            <a:endParaRPr lang="en-US" sz="5400" dirty="0">
              <a:solidFill>
                <a:srgbClr val="77C12D"/>
              </a:solidFill>
              <a:latin typeface="Agency FB" panose="020B0503020202020204" pitchFamily="34" charset="0"/>
            </a:endParaRPr>
          </a:p>
        </p:txBody>
      </p:sp>
    </p:spTree>
    <p:extLst>
      <p:ext uri="{BB962C8B-B14F-4D97-AF65-F5344CB8AC3E}">
        <p14:creationId xmlns:p14="http://schemas.microsoft.com/office/powerpoint/2010/main" val="22465081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0043" y="189470"/>
            <a:ext cx="8847438" cy="3416320"/>
          </a:xfrm>
          <a:prstGeom prst="rect">
            <a:avLst/>
          </a:prstGeom>
          <a:noFill/>
        </p:spPr>
        <p:txBody>
          <a:bodyPr wrap="square" rtlCol="0">
            <a:spAutoFit/>
          </a:bodyPr>
          <a:lstStyle/>
          <a:p>
            <a:pPr algn="ctr"/>
            <a:r>
              <a:rPr lang="en-US" sz="5400" dirty="0" smtClean="0">
                <a:solidFill>
                  <a:srgbClr val="77C12D"/>
                </a:solidFill>
                <a:latin typeface="Agency FB" panose="020B0503020202020204" pitchFamily="34" charset="0"/>
              </a:rPr>
              <a:t>REVELATION 20:11-15</a:t>
            </a:r>
          </a:p>
          <a:p>
            <a:pPr algn="ctr"/>
            <a:r>
              <a:rPr lang="en-US" sz="5400" dirty="0" smtClean="0">
                <a:solidFill>
                  <a:srgbClr val="77C12D"/>
                </a:solidFill>
                <a:latin typeface="Agency FB" panose="020B0503020202020204" pitchFamily="34" charset="0"/>
              </a:rPr>
              <a:t>15. </a:t>
            </a:r>
            <a:r>
              <a:rPr lang="en-US" sz="5400" dirty="0" smtClean="0">
                <a:solidFill>
                  <a:schemeClr val="bg1"/>
                </a:solidFill>
                <a:latin typeface="Agency FB" panose="020B0503020202020204" pitchFamily="34" charset="0"/>
              </a:rPr>
              <a:t>And anyone not found written in the Book of Life was cast into the lake of fire.</a:t>
            </a:r>
            <a:endParaRPr lang="en-US" sz="5400" dirty="0">
              <a:solidFill>
                <a:srgbClr val="77C12D"/>
              </a:solidFill>
              <a:latin typeface="Agency FB" panose="020B0503020202020204" pitchFamily="34" charset="0"/>
            </a:endParaRPr>
          </a:p>
        </p:txBody>
      </p:sp>
    </p:spTree>
    <p:extLst>
      <p:ext uri="{BB962C8B-B14F-4D97-AF65-F5344CB8AC3E}">
        <p14:creationId xmlns:p14="http://schemas.microsoft.com/office/powerpoint/2010/main" val="22200559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0043" y="189470"/>
            <a:ext cx="8847438" cy="4247317"/>
          </a:xfrm>
          <a:prstGeom prst="rect">
            <a:avLst/>
          </a:prstGeom>
          <a:noFill/>
        </p:spPr>
        <p:txBody>
          <a:bodyPr wrap="square" rtlCol="0">
            <a:spAutoFit/>
          </a:bodyPr>
          <a:lstStyle/>
          <a:p>
            <a:pPr algn="ctr"/>
            <a:r>
              <a:rPr lang="en-US" sz="5400" dirty="0" smtClean="0">
                <a:solidFill>
                  <a:srgbClr val="77C12D"/>
                </a:solidFill>
                <a:latin typeface="Agency FB" panose="020B0503020202020204" pitchFamily="34" charset="0"/>
              </a:rPr>
              <a:t>MATTHEW 13:47-52</a:t>
            </a:r>
          </a:p>
          <a:p>
            <a:pPr algn="ctr"/>
            <a:r>
              <a:rPr lang="en-US" sz="5400" dirty="0" smtClean="0">
                <a:solidFill>
                  <a:srgbClr val="77C12D"/>
                </a:solidFill>
                <a:latin typeface="Agency FB" panose="020B0503020202020204" pitchFamily="34" charset="0"/>
              </a:rPr>
              <a:t>48. </a:t>
            </a:r>
            <a:r>
              <a:rPr lang="en-US" sz="5400" dirty="0" smtClean="0">
                <a:solidFill>
                  <a:schemeClr val="bg1"/>
                </a:solidFill>
                <a:latin typeface="Agency FB" panose="020B0503020202020204" pitchFamily="34" charset="0"/>
              </a:rPr>
              <a:t>which, when it was full, they drew to shore; and they sat down and gathered the good into vessels, but threw the bad away.</a:t>
            </a:r>
            <a:endParaRPr lang="en-US" sz="5400" dirty="0">
              <a:solidFill>
                <a:srgbClr val="77C12D"/>
              </a:solidFill>
              <a:latin typeface="Agency FB" panose="020B0503020202020204" pitchFamily="34" charset="0"/>
            </a:endParaRPr>
          </a:p>
        </p:txBody>
      </p:sp>
    </p:spTree>
    <p:extLst>
      <p:ext uri="{BB962C8B-B14F-4D97-AF65-F5344CB8AC3E}">
        <p14:creationId xmlns:p14="http://schemas.microsoft.com/office/powerpoint/2010/main" val="190261612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0043" y="189470"/>
            <a:ext cx="8847438" cy="3416320"/>
          </a:xfrm>
          <a:prstGeom prst="rect">
            <a:avLst/>
          </a:prstGeom>
          <a:noFill/>
        </p:spPr>
        <p:txBody>
          <a:bodyPr wrap="square" rtlCol="0">
            <a:spAutoFit/>
          </a:bodyPr>
          <a:lstStyle/>
          <a:p>
            <a:pPr algn="ctr"/>
            <a:r>
              <a:rPr lang="en-US" sz="5400" dirty="0" smtClean="0">
                <a:solidFill>
                  <a:srgbClr val="77C12D"/>
                </a:solidFill>
                <a:latin typeface="Agency FB" panose="020B0503020202020204" pitchFamily="34" charset="0"/>
              </a:rPr>
              <a:t>HEBREWS 10:28-29</a:t>
            </a:r>
          </a:p>
          <a:p>
            <a:pPr algn="ctr"/>
            <a:r>
              <a:rPr lang="en-US" sz="5400" dirty="0" smtClean="0">
                <a:solidFill>
                  <a:srgbClr val="77C12D"/>
                </a:solidFill>
                <a:latin typeface="Agency FB" panose="020B0503020202020204" pitchFamily="34" charset="0"/>
              </a:rPr>
              <a:t>28. </a:t>
            </a:r>
            <a:r>
              <a:rPr lang="en-US" sz="5400" dirty="0" smtClean="0">
                <a:solidFill>
                  <a:schemeClr val="bg1"/>
                </a:solidFill>
                <a:latin typeface="Agency FB" panose="020B0503020202020204" pitchFamily="34" charset="0"/>
              </a:rPr>
              <a:t>Anyone who has rejected Moses’ law dies without mercy on the testimony of two or three witnesses.</a:t>
            </a:r>
            <a:endParaRPr lang="en-US" sz="5400" dirty="0">
              <a:solidFill>
                <a:srgbClr val="77C12D"/>
              </a:solidFill>
              <a:latin typeface="Agency FB" panose="020B0503020202020204" pitchFamily="34" charset="0"/>
            </a:endParaRPr>
          </a:p>
        </p:txBody>
      </p:sp>
    </p:spTree>
    <p:extLst>
      <p:ext uri="{BB962C8B-B14F-4D97-AF65-F5344CB8AC3E}">
        <p14:creationId xmlns:p14="http://schemas.microsoft.com/office/powerpoint/2010/main" val="29732224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8280" y="117693"/>
            <a:ext cx="8847438" cy="6740307"/>
          </a:xfrm>
          <a:prstGeom prst="rect">
            <a:avLst/>
          </a:prstGeom>
          <a:noFill/>
        </p:spPr>
        <p:txBody>
          <a:bodyPr wrap="square" rtlCol="0">
            <a:spAutoFit/>
          </a:bodyPr>
          <a:lstStyle/>
          <a:p>
            <a:pPr algn="ctr"/>
            <a:r>
              <a:rPr lang="en-US" sz="5400" dirty="0" smtClean="0">
                <a:solidFill>
                  <a:srgbClr val="77C12D"/>
                </a:solidFill>
                <a:latin typeface="Agency FB" panose="020B0503020202020204" pitchFamily="34" charset="0"/>
              </a:rPr>
              <a:t>HEBREWS 10:28-29</a:t>
            </a:r>
          </a:p>
          <a:p>
            <a:pPr algn="ctr"/>
            <a:r>
              <a:rPr lang="en-US" sz="5400" dirty="0" smtClean="0">
                <a:solidFill>
                  <a:srgbClr val="77C12D"/>
                </a:solidFill>
                <a:latin typeface="Agency FB" panose="020B0503020202020204" pitchFamily="34" charset="0"/>
              </a:rPr>
              <a:t>29. </a:t>
            </a:r>
            <a:r>
              <a:rPr lang="en-US" sz="5400" dirty="0" smtClean="0">
                <a:solidFill>
                  <a:schemeClr val="bg1"/>
                </a:solidFill>
                <a:latin typeface="Agency FB" panose="020B0503020202020204" pitchFamily="34" charset="0"/>
              </a:rPr>
              <a:t>Of how much worse punishment, do you suppose, will he be thought worthy who has trampled the Son of God underfoot, counted the blood of the covenant by which he was sanctified a common thing, and insulted the </a:t>
            </a:r>
          </a:p>
          <a:p>
            <a:pPr algn="ctr"/>
            <a:r>
              <a:rPr lang="en-US" sz="5400" dirty="0" smtClean="0">
                <a:solidFill>
                  <a:schemeClr val="bg1"/>
                </a:solidFill>
                <a:latin typeface="Agency FB" panose="020B0503020202020204" pitchFamily="34" charset="0"/>
              </a:rPr>
              <a:t>Spirit of grace?</a:t>
            </a:r>
            <a:endParaRPr lang="en-US" sz="5400" dirty="0">
              <a:solidFill>
                <a:srgbClr val="77C12D"/>
              </a:solidFill>
              <a:latin typeface="Agency FB" panose="020B0503020202020204" pitchFamily="34" charset="0"/>
            </a:endParaRPr>
          </a:p>
        </p:txBody>
      </p:sp>
    </p:spTree>
    <p:extLst>
      <p:ext uri="{BB962C8B-B14F-4D97-AF65-F5344CB8AC3E}">
        <p14:creationId xmlns:p14="http://schemas.microsoft.com/office/powerpoint/2010/main" val="50293538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0043" y="189470"/>
            <a:ext cx="8847438" cy="3416320"/>
          </a:xfrm>
          <a:prstGeom prst="rect">
            <a:avLst/>
          </a:prstGeom>
          <a:noFill/>
        </p:spPr>
        <p:txBody>
          <a:bodyPr wrap="square" rtlCol="0">
            <a:spAutoFit/>
          </a:bodyPr>
          <a:lstStyle/>
          <a:p>
            <a:pPr algn="ctr"/>
            <a:r>
              <a:rPr lang="en-US" sz="5400" dirty="0" smtClean="0">
                <a:solidFill>
                  <a:srgbClr val="77C12D"/>
                </a:solidFill>
                <a:latin typeface="Agency FB" panose="020B0503020202020204" pitchFamily="34" charset="0"/>
              </a:rPr>
              <a:t>MATTHEW 11:22-23</a:t>
            </a:r>
          </a:p>
          <a:p>
            <a:pPr algn="ctr"/>
            <a:r>
              <a:rPr lang="en-US" sz="5400" dirty="0" smtClean="0">
                <a:solidFill>
                  <a:srgbClr val="77C12D"/>
                </a:solidFill>
                <a:latin typeface="Agency FB" panose="020B0503020202020204" pitchFamily="34" charset="0"/>
              </a:rPr>
              <a:t>22. </a:t>
            </a:r>
            <a:r>
              <a:rPr lang="en-US" sz="5400" dirty="0" smtClean="0">
                <a:solidFill>
                  <a:schemeClr val="bg1"/>
                </a:solidFill>
                <a:latin typeface="Agency FB" panose="020B0503020202020204" pitchFamily="34" charset="0"/>
              </a:rPr>
              <a:t>But I say to you, it will be more tolerable for </a:t>
            </a:r>
            <a:r>
              <a:rPr lang="en-US" sz="5400" dirty="0" err="1" smtClean="0">
                <a:solidFill>
                  <a:schemeClr val="bg1"/>
                </a:solidFill>
                <a:latin typeface="Agency FB" panose="020B0503020202020204" pitchFamily="34" charset="0"/>
              </a:rPr>
              <a:t>Tyre</a:t>
            </a:r>
            <a:r>
              <a:rPr lang="en-US" sz="5400" dirty="0" smtClean="0">
                <a:solidFill>
                  <a:schemeClr val="bg1"/>
                </a:solidFill>
                <a:latin typeface="Agency FB" panose="020B0503020202020204" pitchFamily="34" charset="0"/>
              </a:rPr>
              <a:t> and Sidon in the day of judgment than for you.</a:t>
            </a:r>
            <a:endParaRPr lang="en-US" sz="5400" dirty="0">
              <a:solidFill>
                <a:srgbClr val="77C12D"/>
              </a:solidFill>
              <a:latin typeface="Agency FB" panose="020B0503020202020204" pitchFamily="34" charset="0"/>
            </a:endParaRPr>
          </a:p>
        </p:txBody>
      </p:sp>
    </p:spTree>
    <p:extLst>
      <p:ext uri="{BB962C8B-B14F-4D97-AF65-F5344CB8AC3E}">
        <p14:creationId xmlns:p14="http://schemas.microsoft.com/office/powerpoint/2010/main" val="231094990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0043" y="189470"/>
            <a:ext cx="8847438" cy="5909310"/>
          </a:xfrm>
          <a:prstGeom prst="rect">
            <a:avLst/>
          </a:prstGeom>
          <a:noFill/>
        </p:spPr>
        <p:txBody>
          <a:bodyPr wrap="square" rtlCol="0">
            <a:spAutoFit/>
          </a:bodyPr>
          <a:lstStyle/>
          <a:p>
            <a:pPr algn="ctr"/>
            <a:r>
              <a:rPr lang="en-US" sz="5400" dirty="0" smtClean="0">
                <a:solidFill>
                  <a:srgbClr val="77C12D"/>
                </a:solidFill>
                <a:latin typeface="Agency FB" panose="020B0503020202020204" pitchFamily="34" charset="0"/>
              </a:rPr>
              <a:t>MATTHEW 11:22-23</a:t>
            </a:r>
          </a:p>
          <a:p>
            <a:pPr algn="ctr"/>
            <a:r>
              <a:rPr lang="en-US" sz="5400" dirty="0" smtClean="0">
                <a:solidFill>
                  <a:srgbClr val="77C12D"/>
                </a:solidFill>
                <a:latin typeface="Agency FB" panose="020B0503020202020204" pitchFamily="34" charset="0"/>
              </a:rPr>
              <a:t>23. </a:t>
            </a:r>
            <a:r>
              <a:rPr lang="en-US" sz="5400" dirty="0" smtClean="0">
                <a:solidFill>
                  <a:schemeClr val="bg1"/>
                </a:solidFill>
                <a:latin typeface="Agency FB" panose="020B0503020202020204" pitchFamily="34" charset="0"/>
              </a:rPr>
              <a:t>And you, Capernaum, who are exalted to heaven, will be brought down to Hades; for if the mighty works which were done in you had been done in Sodom, it would have remained until this day.</a:t>
            </a:r>
            <a:endParaRPr lang="en-US" sz="5400" dirty="0">
              <a:solidFill>
                <a:srgbClr val="77C12D"/>
              </a:solidFill>
              <a:latin typeface="Agency FB" panose="020B0503020202020204" pitchFamily="34" charset="0"/>
            </a:endParaRPr>
          </a:p>
        </p:txBody>
      </p:sp>
    </p:spTree>
    <p:extLst>
      <p:ext uri="{BB962C8B-B14F-4D97-AF65-F5344CB8AC3E}">
        <p14:creationId xmlns:p14="http://schemas.microsoft.com/office/powerpoint/2010/main" val="207743648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0043" y="189470"/>
            <a:ext cx="8847438" cy="3139321"/>
          </a:xfrm>
          <a:prstGeom prst="rect">
            <a:avLst/>
          </a:prstGeom>
          <a:noFill/>
        </p:spPr>
        <p:txBody>
          <a:bodyPr wrap="square" rtlCol="0">
            <a:spAutoFit/>
          </a:bodyPr>
          <a:lstStyle/>
          <a:p>
            <a:pPr algn="ctr"/>
            <a:endParaRPr lang="en-US" sz="5400" dirty="0" smtClean="0">
              <a:solidFill>
                <a:srgbClr val="77C12D"/>
              </a:solidFill>
              <a:latin typeface="Agency FB" panose="020B0503020202020204" pitchFamily="34" charset="0"/>
            </a:endParaRPr>
          </a:p>
          <a:p>
            <a:pPr algn="ctr"/>
            <a:r>
              <a:rPr lang="en-US" sz="7200" dirty="0" smtClean="0">
                <a:solidFill>
                  <a:schemeClr val="bg1"/>
                </a:solidFill>
                <a:latin typeface="Agency FB" panose="020B0503020202020204" pitchFamily="34" charset="0"/>
              </a:rPr>
              <a:t>Hell is for</a:t>
            </a:r>
          </a:p>
          <a:p>
            <a:pPr algn="ctr"/>
            <a:r>
              <a:rPr lang="en-US" sz="7200" b="1" u="sng" dirty="0" smtClean="0">
                <a:solidFill>
                  <a:srgbClr val="77C12D"/>
                </a:solidFill>
                <a:latin typeface="Agency FB" panose="020B0503020202020204" pitchFamily="34" charset="0"/>
              </a:rPr>
              <a:t>ETERNITY.</a:t>
            </a:r>
            <a:endParaRPr lang="en-US" sz="7200" dirty="0">
              <a:solidFill>
                <a:srgbClr val="77C12D"/>
              </a:solidFill>
              <a:latin typeface="Agency FB" panose="020B0503020202020204" pitchFamily="34" charset="0"/>
            </a:endParaRPr>
          </a:p>
        </p:txBody>
      </p:sp>
    </p:spTree>
    <p:extLst>
      <p:ext uri="{BB962C8B-B14F-4D97-AF65-F5344CB8AC3E}">
        <p14:creationId xmlns:p14="http://schemas.microsoft.com/office/powerpoint/2010/main" val="115904916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0043" y="189470"/>
            <a:ext cx="8847438" cy="3416320"/>
          </a:xfrm>
          <a:prstGeom prst="rect">
            <a:avLst/>
          </a:prstGeom>
          <a:noFill/>
        </p:spPr>
        <p:txBody>
          <a:bodyPr wrap="square" rtlCol="0">
            <a:spAutoFit/>
          </a:bodyPr>
          <a:lstStyle/>
          <a:p>
            <a:pPr algn="ctr"/>
            <a:r>
              <a:rPr lang="en-US" sz="5400" dirty="0" smtClean="0">
                <a:solidFill>
                  <a:srgbClr val="77C12D"/>
                </a:solidFill>
                <a:latin typeface="Agency FB" panose="020B0503020202020204" pitchFamily="34" charset="0"/>
              </a:rPr>
              <a:t>MATTHEW 25:46</a:t>
            </a:r>
          </a:p>
          <a:p>
            <a:pPr algn="ctr"/>
            <a:r>
              <a:rPr lang="en-US" sz="5400" dirty="0" smtClean="0">
                <a:solidFill>
                  <a:srgbClr val="77C12D"/>
                </a:solidFill>
                <a:latin typeface="Agency FB" panose="020B0503020202020204" pitchFamily="34" charset="0"/>
              </a:rPr>
              <a:t>46. </a:t>
            </a:r>
            <a:r>
              <a:rPr lang="en-US" sz="5400" dirty="0" smtClean="0">
                <a:solidFill>
                  <a:schemeClr val="bg1"/>
                </a:solidFill>
                <a:latin typeface="Agency FB" panose="020B0503020202020204" pitchFamily="34" charset="0"/>
              </a:rPr>
              <a:t>And these will go away into everlasting punishment, but the righteous into eternal life.”</a:t>
            </a:r>
            <a:endParaRPr lang="en-US" sz="5400" dirty="0">
              <a:solidFill>
                <a:srgbClr val="77C12D"/>
              </a:solidFill>
              <a:latin typeface="Agency FB" panose="020B0503020202020204" pitchFamily="34" charset="0"/>
            </a:endParaRPr>
          </a:p>
        </p:txBody>
      </p:sp>
    </p:spTree>
    <p:extLst>
      <p:ext uri="{BB962C8B-B14F-4D97-AF65-F5344CB8AC3E}">
        <p14:creationId xmlns:p14="http://schemas.microsoft.com/office/powerpoint/2010/main" val="329095005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0043" y="189470"/>
            <a:ext cx="8847438" cy="4247317"/>
          </a:xfrm>
          <a:prstGeom prst="rect">
            <a:avLst/>
          </a:prstGeom>
          <a:noFill/>
        </p:spPr>
        <p:txBody>
          <a:bodyPr wrap="square" rtlCol="0">
            <a:spAutoFit/>
          </a:bodyPr>
          <a:lstStyle/>
          <a:p>
            <a:pPr algn="ctr"/>
            <a:r>
              <a:rPr lang="en-US" sz="5400" dirty="0" smtClean="0">
                <a:solidFill>
                  <a:srgbClr val="77C12D"/>
                </a:solidFill>
                <a:latin typeface="Agency FB" panose="020B0503020202020204" pitchFamily="34" charset="0"/>
              </a:rPr>
              <a:t>2 CORINTHIANS 5:11</a:t>
            </a:r>
          </a:p>
          <a:p>
            <a:pPr algn="ctr"/>
            <a:r>
              <a:rPr lang="en-US" sz="5400" dirty="0" smtClean="0">
                <a:solidFill>
                  <a:srgbClr val="77C12D"/>
                </a:solidFill>
                <a:latin typeface="Agency FB" panose="020B0503020202020204" pitchFamily="34" charset="0"/>
              </a:rPr>
              <a:t>11. </a:t>
            </a:r>
            <a:r>
              <a:rPr lang="en-US" sz="5400" dirty="0" smtClean="0">
                <a:solidFill>
                  <a:schemeClr val="bg1"/>
                </a:solidFill>
                <a:latin typeface="Agency FB" panose="020B0503020202020204" pitchFamily="34" charset="0"/>
              </a:rPr>
              <a:t>Knowing, therefore, the terror of the Lord, we persuade men; but we are well known to God, and I also trust are well known in your consciences. </a:t>
            </a:r>
            <a:endParaRPr lang="en-US" sz="5400" dirty="0">
              <a:solidFill>
                <a:srgbClr val="77C12D"/>
              </a:solidFill>
              <a:latin typeface="Agency FB" panose="020B0503020202020204" pitchFamily="34" charset="0"/>
            </a:endParaRPr>
          </a:p>
        </p:txBody>
      </p:sp>
    </p:spTree>
    <p:extLst>
      <p:ext uri="{BB962C8B-B14F-4D97-AF65-F5344CB8AC3E}">
        <p14:creationId xmlns:p14="http://schemas.microsoft.com/office/powerpoint/2010/main" val="11694849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0043" y="189470"/>
            <a:ext cx="8847438" cy="3416320"/>
          </a:xfrm>
          <a:prstGeom prst="rect">
            <a:avLst/>
          </a:prstGeom>
          <a:noFill/>
        </p:spPr>
        <p:txBody>
          <a:bodyPr wrap="square" rtlCol="0">
            <a:spAutoFit/>
          </a:bodyPr>
          <a:lstStyle/>
          <a:p>
            <a:pPr algn="ctr"/>
            <a:r>
              <a:rPr lang="en-US" sz="5400" dirty="0" smtClean="0">
                <a:solidFill>
                  <a:srgbClr val="77C12D"/>
                </a:solidFill>
                <a:latin typeface="Agency FB" panose="020B0503020202020204" pitchFamily="34" charset="0"/>
              </a:rPr>
              <a:t>MATTHEW 13:51-52</a:t>
            </a:r>
          </a:p>
          <a:p>
            <a:pPr algn="ctr"/>
            <a:r>
              <a:rPr lang="en-US" sz="5400" dirty="0" smtClean="0">
                <a:solidFill>
                  <a:srgbClr val="77C12D"/>
                </a:solidFill>
                <a:latin typeface="Agency FB" panose="020B0503020202020204" pitchFamily="34" charset="0"/>
              </a:rPr>
              <a:t>51. </a:t>
            </a:r>
            <a:r>
              <a:rPr lang="en-US" sz="5400" dirty="0" smtClean="0">
                <a:solidFill>
                  <a:schemeClr val="bg1"/>
                </a:solidFill>
                <a:latin typeface="Agency FB" panose="020B0503020202020204" pitchFamily="34" charset="0"/>
              </a:rPr>
              <a:t>Jesus said to them, “Have you understood all these things?” They said to Him, “Yes, Lord.”</a:t>
            </a:r>
            <a:endParaRPr lang="en-US" sz="5400" dirty="0">
              <a:solidFill>
                <a:srgbClr val="77C12D"/>
              </a:solidFill>
              <a:latin typeface="Agency FB" panose="020B0503020202020204" pitchFamily="34" charset="0"/>
            </a:endParaRPr>
          </a:p>
        </p:txBody>
      </p:sp>
    </p:spTree>
    <p:extLst>
      <p:ext uri="{BB962C8B-B14F-4D97-AF65-F5344CB8AC3E}">
        <p14:creationId xmlns:p14="http://schemas.microsoft.com/office/powerpoint/2010/main" val="173732466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0043" y="189470"/>
            <a:ext cx="8847438" cy="5078313"/>
          </a:xfrm>
          <a:prstGeom prst="rect">
            <a:avLst/>
          </a:prstGeom>
          <a:noFill/>
        </p:spPr>
        <p:txBody>
          <a:bodyPr wrap="square" rtlCol="0">
            <a:spAutoFit/>
          </a:bodyPr>
          <a:lstStyle/>
          <a:p>
            <a:pPr algn="ctr"/>
            <a:r>
              <a:rPr lang="en-US" sz="5400" dirty="0" smtClean="0">
                <a:solidFill>
                  <a:srgbClr val="77C12D"/>
                </a:solidFill>
                <a:latin typeface="Agency FB" panose="020B0503020202020204" pitchFamily="34" charset="0"/>
              </a:rPr>
              <a:t>MATTHEW 13:51-52</a:t>
            </a:r>
          </a:p>
          <a:p>
            <a:pPr algn="ctr"/>
            <a:r>
              <a:rPr lang="en-US" sz="5400" dirty="0" smtClean="0">
                <a:solidFill>
                  <a:srgbClr val="77C12D"/>
                </a:solidFill>
                <a:latin typeface="Agency FB" panose="020B0503020202020204" pitchFamily="34" charset="0"/>
              </a:rPr>
              <a:t>52. </a:t>
            </a:r>
            <a:r>
              <a:rPr lang="en-US" sz="5400" dirty="0" smtClean="0">
                <a:solidFill>
                  <a:schemeClr val="bg1"/>
                </a:solidFill>
                <a:latin typeface="Agency FB" panose="020B0503020202020204" pitchFamily="34" charset="0"/>
              </a:rPr>
              <a:t>Then He said to them, “Therefore every scribe instructed concerning the kingdom of heaven is like a householder who brings out of his treasure things new and old.”</a:t>
            </a:r>
            <a:endParaRPr lang="en-US" sz="5400" dirty="0">
              <a:solidFill>
                <a:srgbClr val="77C12D"/>
              </a:solidFill>
              <a:latin typeface="Agency FB" panose="020B0503020202020204" pitchFamily="34" charset="0"/>
            </a:endParaRPr>
          </a:p>
        </p:txBody>
      </p:sp>
    </p:spTree>
    <p:extLst>
      <p:ext uri="{BB962C8B-B14F-4D97-AF65-F5344CB8AC3E}">
        <p14:creationId xmlns:p14="http://schemas.microsoft.com/office/powerpoint/2010/main" val="44980369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879124" y="848498"/>
            <a:ext cx="5766486" cy="1200329"/>
          </a:xfrm>
          <a:prstGeom prst="rect">
            <a:avLst/>
          </a:prstGeom>
          <a:noFill/>
        </p:spPr>
        <p:txBody>
          <a:bodyPr wrap="square" rtlCol="0">
            <a:spAutoFit/>
          </a:bodyPr>
          <a:lstStyle/>
          <a:p>
            <a:pPr algn="ctr"/>
            <a:r>
              <a:rPr lang="en-US" sz="7200" dirty="0" smtClean="0">
                <a:solidFill>
                  <a:srgbClr val="DCE0E3"/>
                </a:solidFill>
                <a:latin typeface="Agency FB" panose="020B0503020202020204" pitchFamily="34" charset="0"/>
              </a:rPr>
              <a:t>NOTHING BUT NET</a:t>
            </a:r>
            <a:endParaRPr lang="en-US" sz="7200" dirty="0">
              <a:solidFill>
                <a:srgbClr val="DCE0E3"/>
              </a:solidFill>
              <a:latin typeface="Agency FB" panose="020B0503020202020204" pitchFamily="34" charset="0"/>
            </a:endParaRPr>
          </a:p>
        </p:txBody>
      </p:sp>
      <p:sp>
        <p:nvSpPr>
          <p:cNvPr id="3" name="TextBox 2"/>
          <p:cNvSpPr txBox="1"/>
          <p:nvPr/>
        </p:nvSpPr>
        <p:spPr>
          <a:xfrm>
            <a:off x="3266301" y="1829206"/>
            <a:ext cx="4885037" cy="707886"/>
          </a:xfrm>
          <a:prstGeom prst="rect">
            <a:avLst/>
          </a:prstGeom>
          <a:noFill/>
        </p:spPr>
        <p:txBody>
          <a:bodyPr wrap="square" rtlCol="0">
            <a:spAutoFit/>
          </a:bodyPr>
          <a:lstStyle/>
          <a:p>
            <a:pPr algn="ctr"/>
            <a:r>
              <a:rPr lang="en-US" dirty="0" smtClean="0">
                <a:solidFill>
                  <a:srgbClr val="77C12D"/>
                </a:solidFill>
                <a:latin typeface="Agency FB" panose="020B0503020202020204" pitchFamily="34" charset="0"/>
              </a:rPr>
              <a:t>  </a:t>
            </a:r>
            <a:r>
              <a:rPr lang="en-US" sz="4000" dirty="0" smtClean="0">
                <a:solidFill>
                  <a:srgbClr val="77C12D"/>
                </a:solidFill>
                <a:latin typeface="Agency FB" panose="020B0503020202020204" pitchFamily="34" charset="0"/>
              </a:rPr>
              <a:t>MATTHEW 13:47-52 </a:t>
            </a:r>
            <a:endParaRPr lang="en-US" dirty="0" smtClean="0">
              <a:solidFill>
                <a:srgbClr val="77C12D"/>
              </a:solidFill>
              <a:latin typeface="Agency FB" panose="020B0503020202020204" pitchFamily="34" charset="0"/>
            </a:endParaRPr>
          </a:p>
        </p:txBody>
      </p:sp>
      <p:sp>
        <p:nvSpPr>
          <p:cNvPr id="4" name="TextBox 3"/>
          <p:cNvSpPr txBox="1"/>
          <p:nvPr/>
        </p:nvSpPr>
        <p:spPr>
          <a:xfrm>
            <a:off x="2384855" y="1948138"/>
            <a:ext cx="1869989" cy="369332"/>
          </a:xfrm>
          <a:prstGeom prst="rect">
            <a:avLst/>
          </a:prstGeom>
          <a:noFill/>
        </p:spPr>
        <p:txBody>
          <a:bodyPr wrap="square" rtlCol="0">
            <a:spAutoFit/>
          </a:bodyPr>
          <a:lstStyle/>
          <a:p>
            <a:r>
              <a:rPr lang="en-US" dirty="0" smtClean="0">
                <a:solidFill>
                  <a:srgbClr val="77C12D"/>
                </a:solidFill>
              </a:rPr>
              <a:t>______________</a:t>
            </a:r>
            <a:endParaRPr lang="en-US" dirty="0">
              <a:solidFill>
                <a:srgbClr val="77C12D"/>
              </a:solidFill>
            </a:endParaRPr>
          </a:p>
        </p:txBody>
      </p:sp>
      <p:sp>
        <p:nvSpPr>
          <p:cNvPr id="5" name="TextBox 4"/>
          <p:cNvSpPr txBox="1"/>
          <p:nvPr/>
        </p:nvSpPr>
        <p:spPr>
          <a:xfrm>
            <a:off x="7269890" y="1948138"/>
            <a:ext cx="1869989" cy="369332"/>
          </a:xfrm>
          <a:prstGeom prst="rect">
            <a:avLst/>
          </a:prstGeom>
          <a:noFill/>
        </p:spPr>
        <p:txBody>
          <a:bodyPr wrap="square" rtlCol="0">
            <a:spAutoFit/>
          </a:bodyPr>
          <a:lstStyle/>
          <a:p>
            <a:r>
              <a:rPr lang="en-US" dirty="0" smtClean="0">
                <a:solidFill>
                  <a:srgbClr val="77C12D"/>
                </a:solidFill>
              </a:rPr>
              <a:t>______________</a:t>
            </a:r>
            <a:endParaRPr lang="en-US" dirty="0">
              <a:solidFill>
                <a:srgbClr val="77C12D"/>
              </a:solidFill>
            </a:endParaRPr>
          </a:p>
        </p:txBody>
      </p:sp>
    </p:spTree>
    <p:extLst>
      <p:ext uri="{BB962C8B-B14F-4D97-AF65-F5344CB8AC3E}">
        <p14:creationId xmlns:p14="http://schemas.microsoft.com/office/powerpoint/2010/main" val="9660951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0043" y="189470"/>
            <a:ext cx="8847438" cy="3416320"/>
          </a:xfrm>
          <a:prstGeom prst="rect">
            <a:avLst/>
          </a:prstGeom>
          <a:noFill/>
        </p:spPr>
        <p:txBody>
          <a:bodyPr wrap="square" rtlCol="0">
            <a:spAutoFit/>
          </a:bodyPr>
          <a:lstStyle/>
          <a:p>
            <a:pPr algn="ctr"/>
            <a:r>
              <a:rPr lang="en-US" sz="5400" dirty="0" smtClean="0">
                <a:solidFill>
                  <a:srgbClr val="77C12D"/>
                </a:solidFill>
                <a:latin typeface="Agency FB" panose="020B0503020202020204" pitchFamily="34" charset="0"/>
              </a:rPr>
              <a:t>MATTHEW 13:47-52</a:t>
            </a:r>
          </a:p>
          <a:p>
            <a:pPr algn="ctr"/>
            <a:r>
              <a:rPr lang="en-US" sz="5400" dirty="0" smtClean="0">
                <a:solidFill>
                  <a:srgbClr val="77C12D"/>
                </a:solidFill>
                <a:latin typeface="Agency FB" panose="020B0503020202020204" pitchFamily="34" charset="0"/>
              </a:rPr>
              <a:t>49. </a:t>
            </a:r>
            <a:r>
              <a:rPr lang="en-US" sz="5400" dirty="0" smtClean="0">
                <a:solidFill>
                  <a:schemeClr val="bg1"/>
                </a:solidFill>
                <a:latin typeface="Agency FB" panose="020B0503020202020204" pitchFamily="34" charset="0"/>
              </a:rPr>
              <a:t>So it will be at the end of the age. The angels will come forth, separate the wicked from among the just,</a:t>
            </a:r>
            <a:endParaRPr lang="en-US" sz="5400" dirty="0">
              <a:solidFill>
                <a:srgbClr val="77C12D"/>
              </a:solidFill>
              <a:latin typeface="Agency FB" panose="020B0503020202020204" pitchFamily="34" charset="0"/>
            </a:endParaRPr>
          </a:p>
        </p:txBody>
      </p:sp>
    </p:spTree>
    <p:extLst>
      <p:ext uri="{BB962C8B-B14F-4D97-AF65-F5344CB8AC3E}">
        <p14:creationId xmlns:p14="http://schemas.microsoft.com/office/powerpoint/2010/main" val="221395017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090174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0043" y="189470"/>
            <a:ext cx="8847438" cy="3416320"/>
          </a:xfrm>
          <a:prstGeom prst="rect">
            <a:avLst/>
          </a:prstGeom>
          <a:noFill/>
        </p:spPr>
        <p:txBody>
          <a:bodyPr wrap="square" rtlCol="0">
            <a:spAutoFit/>
          </a:bodyPr>
          <a:lstStyle/>
          <a:p>
            <a:pPr algn="ctr"/>
            <a:r>
              <a:rPr lang="en-US" sz="5400" dirty="0" smtClean="0">
                <a:solidFill>
                  <a:srgbClr val="77C12D"/>
                </a:solidFill>
                <a:latin typeface="Agency FB" panose="020B0503020202020204" pitchFamily="34" charset="0"/>
              </a:rPr>
              <a:t>MATTHEW 13:47-52</a:t>
            </a:r>
          </a:p>
          <a:p>
            <a:pPr algn="ctr"/>
            <a:r>
              <a:rPr lang="en-US" sz="5400" dirty="0" smtClean="0">
                <a:solidFill>
                  <a:srgbClr val="77C12D"/>
                </a:solidFill>
                <a:latin typeface="Agency FB" panose="020B0503020202020204" pitchFamily="34" charset="0"/>
              </a:rPr>
              <a:t>50. </a:t>
            </a:r>
            <a:r>
              <a:rPr lang="en-US" sz="5400" dirty="0" smtClean="0">
                <a:solidFill>
                  <a:schemeClr val="bg1"/>
                </a:solidFill>
                <a:latin typeface="Agency FB" panose="020B0503020202020204" pitchFamily="34" charset="0"/>
              </a:rPr>
              <a:t>and cast them into the furnace of fire. There will be wailing and gnashing of teeth.”</a:t>
            </a:r>
            <a:endParaRPr lang="en-US" sz="5400" dirty="0">
              <a:solidFill>
                <a:srgbClr val="77C12D"/>
              </a:solidFill>
              <a:latin typeface="Agency FB" panose="020B0503020202020204" pitchFamily="34" charset="0"/>
            </a:endParaRPr>
          </a:p>
        </p:txBody>
      </p:sp>
    </p:spTree>
    <p:extLst>
      <p:ext uri="{BB962C8B-B14F-4D97-AF65-F5344CB8AC3E}">
        <p14:creationId xmlns:p14="http://schemas.microsoft.com/office/powerpoint/2010/main" val="6876132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0043" y="189470"/>
            <a:ext cx="8847438" cy="4247317"/>
          </a:xfrm>
          <a:prstGeom prst="rect">
            <a:avLst/>
          </a:prstGeom>
          <a:noFill/>
        </p:spPr>
        <p:txBody>
          <a:bodyPr wrap="square" rtlCol="0">
            <a:spAutoFit/>
          </a:bodyPr>
          <a:lstStyle/>
          <a:p>
            <a:pPr algn="ctr"/>
            <a:r>
              <a:rPr lang="en-US" sz="5400" dirty="0" smtClean="0">
                <a:solidFill>
                  <a:srgbClr val="77C12D"/>
                </a:solidFill>
                <a:latin typeface="Agency FB" panose="020B0503020202020204" pitchFamily="34" charset="0"/>
              </a:rPr>
              <a:t>REVELATION 20:11-15</a:t>
            </a:r>
          </a:p>
          <a:p>
            <a:pPr algn="ctr"/>
            <a:r>
              <a:rPr lang="en-US" sz="5400" dirty="0" smtClean="0">
                <a:solidFill>
                  <a:srgbClr val="77C12D"/>
                </a:solidFill>
                <a:latin typeface="Agency FB" panose="020B0503020202020204" pitchFamily="34" charset="0"/>
              </a:rPr>
              <a:t>11. </a:t>
            </a:r>
            <a:r>
              <a:rPr lang="en-US" sz="5400" dirty="0" smtClean="0">
                <a:solidFill>
                  <a:schemeClr val="bg1"/>
                </a:solidFill>
                <a:latin typeface="Agency FB" panose="020B0503020202020204" pitchFamily="34" charset="0"/>
              </a:rPr>
              <a:t>Then I saw a great white throne and Him who sat on it, from whose face the earth and the heaven fled away. And there was found no place for them.</a:t>
            </a:r>
            <a:endParaRPr lang="en-US" sz="5400" dirty="0">
              <a:solidFill>
                <a:srgbClr val="77C12D"/>
              </a:solidFill>
              <a:latin typeface="Agency FB" panose="020B0503020202020204" pitchFamily="34" charset="0"/>
            </a:endParaRPr>
          </a:p>
        </p:txBody>
      </p:sp>
    </p:spTree>
    <p:extLst>
      <p:ext uri="{BB962C8B-B14F-4D97-AF65-F5344CB8AC3E}">
        <p14:creationId xmlns:p14="http://schemas.microsoft.com/office/powerpoint/2010/main" val="36654620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8281" y="117693"/>
            <a:ext cx="8847438" cy="6740307"/>
          </a:xfrm>
          <a:prstGeom prst="rect">
            <a:avLst/>
          </a:prstGeom>
          <a:noFill/>
        </p:spPr>
        <p:txBody>
          <a:bodyPr wrap="square" rtlCol="0">
            <a:spAutoFit/>
          </a:bodyPr>
          <a:lstStyle/>
          <a:p>
            <a:pPr algn="ctr"/>
            <a:r>
              <a:rPr lang="en-US" sz="5400" dirty="0" smtClean="0">
                <a:solidFill>
                  <a:srgbClr val="77C12D"/>
                </a:solidFill>
                <a:latin typeface="Agency FB" panose="020B0503020202020204" pitchFamily="34" charset="0"/>
              </a:rPr>
              <a:t>REVELATION 20:11-15</a:t>
            </a:r>
          </a:p>
          <a:p>
            <a:pPr algn="ctr"/>
            <a:r>
              <a:rPr lang="en-US" sz="5400" dirty="0" smtClean="0">
                <a:solidFill>
                  <a:srgbClr val="77C12D"/>
                </a:solidFill>
                <a:latin typeface="Agency FB" panose="020B0503020202020204" pitchFamily="34" charset="0"/>
              </a:rPr>
              <a:t>12. </a:t>
            </a:r>
            <a:r>
              <a:rPr lang="en-US" sz="5400" dirty="0" smtClean="0">
                <a:solidFill>
                  <a:schemeClr val="bg1"/>
                </a:solidFill>
                <a:latin typeface="Agency FB" panose="020B0503020202020204" pitchFamily="34" charset="0"/>
              </a:rPr>
              <a:t>And I saw the dead, small and great, standing before God, and books were opened. And another book was opened, which is the Book of Life. And the dead were judged according to their works, by the things which were written </a:t>
            </a:r>
          </a:p>
          <a:p>
            <a:pPr algn="ctr"/>
            <a:r>
              <a:rPr lang="en-US" sz="5400" dirty="0" smtClean="0">
                <a:solidFill>
                  <a:schemeClr val="bg1"/>
                </a:solidFill>
                <a:latin typeface="Agency FB" panose="020B0503020202020204" pitchFamily="34" charset="0"/>
              </a:rPr>
              <a:t>in the books.</a:t>
            </a:r>
            <a:endParaRPr lang="en-US" sz="5400" dirty="0">
              <a:solidFill>
                <a:srgbClr val="77C12D"/>
              </a:solidFill>
              <a:latin typeface="Agency FB" panose="020B0503020202020204" pitchFamily="34" charset="0"/>
            </a:endParaRPr>
          </a:p>
        </p:txBody>
      </p:sp>
    </p:spTree>
    <p:extLst>
      <p:ext uri="{BB962C8B-B14F-4D97-AF65-F5344CB8AC3E}">
        <p14:creationId xmlns:p14="http://schemas.microsoft.com/office/powerpoint/2010/main" val="38917306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0043" y="189470"/>
            <a:ext cx="8847438" cy="5078313"/>
          </a:xfrm>
          <a:prstGeom prst="rect">
            <a:avLst/>
          </a:prstGeom>
          <a:noFill/>
        </p:spPr>
        <p:txBody>
          <a:bodyPr wrap="square" rtlCol="0">
            <a:spAutoFit/>
          </a:bodyPr>
          <a:lstStyle/>
          <a:p>
            <a:pPr algn="ctr"/>
            <a:r>
              <a:rPr lang="en-US" sz="5400" dirty="0" smtClean="0">
                <a:solidFill>
                  <a:srgbClr val="77C12D"/>
                </a:solidFill>
                <a:latin typeface="Agency FB" panose="020B0503020202020204" pitchFamily="34" charset="0"/>
              </a:rPr>
              <a:t>REVELATION 20:11-15</a:t>
            </a:r>
          </a:p>
          <a:p>
            <a:pPr algn="ctr"/>
            <a:r>
              <a:rPr lang="en-US" sz="5400" dirty="0" smtClean="0">
                <a:solidFill>
                  <a:srgbClr val="77C12D"/>
                </a:solidFill>
                <a:latin typeface="Agency FB" panose="020B0503020202020204" pitchFamily="34" charset="0"/>
              </a:rPr>
              <a:t>13. </a:t>
            </a:r>
            <a:r>
              <a:rPr lang="en-US" sz="5400" dirty="0" smtClean="0">
                <a:solidFill>
                  <a:schemeClr val="bg1"/>
                </a:solidFill>
                <a:latin typeface="Agency FB" panose="020B0503020202020204" pitchFamily="34" charset="0"/>
              </a:rPr>
              <a:t>The sea gave up the dead who were in it, and Death and Hades delivered up the dead who were in them. And they were judged, each one according to his works.</a:t>
            </a:r>
            <a:endParaRPr lang="en-US" sz="5400" dirty="0">
              <a:solidFill>
                <a:srgbClr val="77C12D"/>
              </a:solidFill>
              <a:latin typeface="Agency FB" panose="020B0503020202020204" pitchFamily="34" charset="0"/>
            </a:endParaRPr>
          </a:p>
        </p:txBody>
      </p:sp>
    </p:spTree>
    <p:extLst>
      <p:ext uri="{BB962C8B-B14F-4D97-AF65-F5344CB8AC3E}">
        <p14:creationId xmlns:p14="http://schemas.microsoft.com/office/powerpoint/2010/main" val="23136820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0043" y="189470"/>
            <a:ext cx="8847438" cy="3416320"/>
          </a:xfrm>
          <a:prstGeom prst="rect">
            <a:avLst/>
          </a:prstGeom>
          <a:noFill/>
        </p:spPr>
        <p:txBody>
          <a:bodyPr wrap="square" rtlCol="0">
            <a:spAutoFit/>
          </a:bodyPr>
          <a:lstStyle/>
          <a:p>
            <a:pPr algn="ctr"/>
            <a:r>
              <a:rPr lang="en-US" sz="5400" dirty="0" smtClean="0">
                <a:solidFill>
                  <a:srgbClr val="77C12D"/>
                </a:solidFill>
                <a:latin typeface="Agency FB" panose="020B0503020202020204" pitchFamily="34" charset="0"/>
              </a:rPr>
              <a:t>REVELATION 20:11-15</a:t>
            </a:r>
          </a:p>
          <a:p>
            <a:pPr algn="ctr"/>
            <a:r>
              <a:rPr lang="en-US" sz="5400" dirty="0" smtClean="0">
                <a:solidFill>
                  <a:srgbClr val="77C12D"/>
                </a:solidFill>
                <a:latin typeface="Agency FB" panose="020B0503020202020204" pitchFamily="34" charset="0"/>
              </a:rPr>
              <a:t>14. </a:t>
            </a:r>
            <a:r>
              <a:rPr lang="en-US" sz="5400" dirty="0" smtClean="0">
                <a:solidFill>
                  <a:schemeClr val="bg1"/>
                </a:solidFill>
                <a:latin typeface="Agency FB" panose="020B0503020202020204" pitchFamily="34" charset="0"/>
              </a:rPr>
              <a:t>Then Death and Hades were cast into the lake of fire. This is the second death.</a:t>
            </a:r>
            <a:endParaRPr lang="en-US" sz="5400" dirty="0">
              <a:solidFill>
                <a:srgbClr val="77C12D"/>
              </a:solidFill>
              <a:latin typeface="Agency FB" panose="020B0503020202020204" pitchFamily="34" charset="0"/>
            </a:endParaRPr>
          </a:p>
        </p:txBody>
      </p:sp>
    </p:spTree>
    <p:extLst>
      <p:ext uri="{BB962C8B-B14F-4D97-AF65-F5344CB8AC3E}">
        <p14:creationId xmlns:p14="http://schemas.microsoft.com/office/powerpoint/2010/main" val="5200639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TotalTime>
  <Words>1144</Words>
  <Application>Microsoft Office PowerPoint</Application>
  <PresentationFormat>On-screen Show (4:3)</PresentationFormat>
  <Paragraphs>89</Paragraphs>
  <Slides>40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40</vt:i4>
      </vt:variant>
    </vt:vector>
  </HeadingPairs>
  <TitlesOfParts>
    <vt:vector size="45" baseType="lpstr">
      <vt:lpstr>Agency FB</vt: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Seifert</dc:creator>
  <cp:lastModifiedBy>Heather Seifert</cp:lastModifiedBy>
  <cp:revision>6</cp:revision>
  <dcterms:created xsi:type="dcterms:W3CDTF">2017-03-02T18:46:14Z</dcterms:created>
  <dcterms:modified xsi:type="dcterms:W3CDTF">2017-03-02T19:39:04Z</dcterms:modified>
</cp:coreProperties>
</file>