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A3A915-1A2C-435B-8CB4-F9F5C3FF744B}" type="datetimeFigureOut">
              <a:rPr lang="en-US" smtClean="0"/>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505348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A3A915-1A2C-435B-8CB4-F9F5C3FF744B}" type="datetimeFigureOut">
              <a:rPr lang="en-US" smtClean="0"/>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88808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A3A915-1A2C-435B-8CB4-F9F5C3FF744B}" type="datetimeFigureOut">
              <a:rPr lang="en-US" smtClean="0"/>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268402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A3A915-1A2C-435B-8CB4-F9F5C3FF744B}" type="datetimeFigureOut">
              <a:rPr lang="en-US" smtClean="0"/>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2070589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A3A915-1A2C-435B-8CB4-F9F5C3FF744B}" type="datetimeFigureOut">
              <a:rPr lang="en-US" smtClean="0"/>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749758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A3A915-1A2C-435B-8CB4-F9F5C3FF744B}" type="datetimeFigureOut">
              <a:rPr lang="en-US" smtClean="0"/>
              <a:t>3/24/2017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297176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A3A915-1A2C-435B-8CB4-F9F5C3FF744B}" type="datetimeFigureOut">
              <a:rPr lang="en-US" smtClean="0"/>
              <a:t>3/24/2017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1441775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A3A915-1A2C-435B-8CB4-F9F5C3FF744B}" type="datetimeFigureOut">
              <a:rPr lang="en-US" smtClean="0"/>
              <a:t>3/24/2017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1261521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3A915-1A2C-435B-8CB4-F9F5C3FF744B}" type="datetimeFigureOut">
              <a:rPr lang="en-US" smtClean="0"/>
              <a:t>3/24/2017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3622957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A3A915-1A2C-435B-8CB4-F9F5C3FF744B}" type="datetimeFigureOut">
              <a:rPr lang="en-US" smtClean="0"/>
              <a:t>3/24/2017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369053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A3A915-1A2C-435B-8CB4-F9F5C3FF744B}" type="datetimeFigureOut">
              <a:rPr lang="en-US" smtClean="0"/>
              <a:t>3/24/2017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8C47D-F5FE-4BCC-919B-8AF5AB0F5DC3}" type="slidenum">
              <a:rPr lang="en-US" smtClean="0"/>
              <a:t>‹#›</a:t>
            </a:fld>
            <a:endParaRPr lang="en-US"/>
          </a:p>
        </p:txBody>
      </p:sp>
    </p:spTree>
    <p:extLst>
      <p:ext uri="{BB962C8B-B14F-4D97-AF65-F5344CB8AC3E}">
        <p14:creationId xmlns:p14="http://schemas.microsoft.com/office/powerpoint/2010/main" val="1535005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3A915-1A2C-435B-8CB4-F9F5C3FF744B}" type="datetimeFigureOut">
              <a:rPr lang="en-US" smtClean="0"/>
              <a:t>3/24/2017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08C47D-F5FE-4BCC-919B-8AF5AB0F5DC3}" type="slidenum">
              <a:rPr lang="en-US" smtClean="0"/>
              <a:t>‹#›</a:t>
            </a:fld>
            <a:endParaRPr lang="en-US"/>
          </a:p>
        </p:txBody>
      </p:sp>
    </p:spTree>
    <p:extLst>
      <p:ext uri="{BB962C8B-B14F-4D97-AF65-F5344CB8AC3E}">
        <p14:creationId xmlns:p14="http://schemas.microsoft.com/office/powerpoint/2010/main" val="2064585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93124" y="749643"/>
            <a:ext cx="8114271" cy="4154984"/>
          </a:xfrm>
          <a:prstGeom prst="rect">
            <a:avLst/>
          </a:prstGeom>
          <a:noFill/>
        </p:spPr>
        <p:txBody>
          <a:bodyPr wrap="square" rtlCol="0">
            <a:spAutoFit/>
          </a:bodyPr>
          <a:lstStyle/>
          <a:p>
            <a:pPr algn="ctr"/>
            <a:r>
              <a:rPr lang="en-US" sz="6600" dirty="0" smtClean="0">
                <a:solidFill>
                  <a:schemeClr val="tx1">
                    <a:lumMod val="65000"/>
                    <a:lumOff val="35000"/>
                  </a:schemeClr>
                </a:solidFill>
                <a:latin typeface="Perpetua Titling MT" panose="02020502060505020804" pitchFamily="18" charset="0"/>
              </a:rPr>
              <a:t>God is an </a:t>
            </a:r>
          </a:p>
          <a:p>
            <a:pPr algn="ctr"/>
            <a:r>
              <a:rPr lang="en-US" sz="6600" dirty="0" smtClean="0">
                <a:solidFill>
                  <a:schemeClr val="tx1">
                    <a:lumMod val="65000"/>
                    <a:lumOff val="35000"/>
                  </a:schemeClr>
                </a:solidFill>
                <a:latin typeface="Perpetua Titling MT" panose="02020502060505020804" pitchFamily="18" charset="0"/>
              </a:rPr>
              <a:t>Equal opportunity employer</a:t>
            </a:r>
            <a:endParaRPr lang="en-US" sz="6600" dirty="0">
              <a:solidFill>
                <a:schemeClr val="tx1">
                  <a:lumMod val="65000"/>
                  <a:lumOff val="35000"/>
                </a:schemeClr>
              </a:solidFill>
              <a:latin typeface="Perpetua Titling MT" panose="02020502060505020804" pitchFamily="18" charset="0"/>
            </a:endParaRPr>
          </a:p>
        </p:txBody>
      </p:sp>
      <p:sp>
        <p:nvSpPr>
          <p:cNvPr id="3" name="TextBox 2"/>
          <p:cNvSpPr txBox="1"/>
          <p:nvPr/>
        </p:nvSpPr>
        <p:spPr>
          <a:xfrm>
            <a:off x="2164492" y="5288693"/>
            <a:ext cx="4971534" cy="646331"/>
          </a:xfrm>
          <a:prstGeom prst="rect">
            <a:avLst/>
          </a:prstGeom>
          <a:noFill/>
        </p:spPr>
        <p:txBody>
          <a:bodyPr wrap="square" rtlCol="0">
            <a:spAutoFit/>
          </a:bodyPr>
          <a:lstStyle/>
          <a:p>
            <a:pPr algn="ctr"/>
            <a:r>
              <a:rPr lang="en-US" sz="3600" dirty="0" smtClean="0">
                <a:solidFill>
                  <a:srgbClr val="7030A0"/>
                </a:solidFill>
                <a:latin typeface="Perpetua Titling MT" panose="02020502060505020804" pitchFamily="18" charset="0"/>
              </a:rPr>
              <a:t>Matthew 19:27-20:16</a:t>
            </a:r>
            <a:endParaRPr lang="en-US" sz="3600" dirty="0">
              <a:solidFill>
                <a:srgbClr val="7030A0"/>
              </a:solidFill>
              <a:latin typeface="Perpetua Titling MT" panose="02020502060505020804" pitchFamily="18" charset="0"/>
            </a:endParaRPr>
          </a:p>
        </p:txBody>
      </p:sp>
      <p:sp>
        <p:nvSpPr>
          <p:cNvPr id="4" name="TextBox 3"/>
          <p:cNvSpPr txBox="1"/>
          <p:nvPr/>
        </p:nvSpPr>
        <p:spPr>
          <a:xfrm>
            <a:off x="659028" y="5305170"/>
            <a:ext cx="1861751" cy="369332"/>
          </a:xfrm>
          <a:prstGeom prst="rect">
            <a:avLst/>
          </a:prstGeom>
          <a:noFill/>
        </p:spPr>
        <p:txBody>
          <a:bodyPr wrap="square" rtlCol="0">
            <a:spAutoFit/>
          </a:bodyPr>
          <a:lstStyle/>
          <a:p>
            <a:pPr algn="ctr"/>
            <a:r>
              <a:rPr lang="en-US" dirty="0" smtClean="0">
                <a:solidFill>
                  <a:schemeClr val="tx1">
                    <a:lumMod val="50000"/>
                    <a:lumOff val="50000"/>
                  </a:schemeClr>
                </a:solidFill>
              </a:rPr>
              <a:t>__________</a:t>
            </a:r>
            <a:endParaRPr lang="en-US" dirty="0">
              <a:solidFill>
                <a:schemeClr val="tx1">
                  <a:lumMod val="50000"/>
                  <a:lumOff val="50000"/>
                </a:schemeClr>
              </a:solidFill>
            </a:endParaRPr>
          </a:p>
        </p:txBody>
      </p:sp>
      <p:sp>
        <p:nvSpPr>
          <p:cNvPr id="5" name="TextBox 4"/>
          <p:cNvSpPr txBox="1"/>
          <p:nvPr/>
        </p:nvSpPr>
        <p:spPr>
          <a:xfrm>
            <a:off x="6697361" y="5305170"/>
            <a:ext cx="1861751" cy="369332"/>
          </a:xfrm>
          <a:prstGeom prst="rect">
            <a:avLst/>
          </a:prstGeom>
          <a:noFill/>
        </p:spPr>
        <p:txBody>
          <a:bodyPr wrap="square" rtlCol="0">
            <a:spAutoFit/>
          </a:bodyPr>
          <a:lstStyle/>
          <a:p>
            <a:pPr algn="ctr"/>
            <a:r>
              <a:rPr lang="en-US" dirty="0" smtClean="0">
                <a:solidFill>
                  <a:schemeClr val="tx1">
                    <a:lumMod val="50000"/>
                    <a:lumOff val="50000"/>
                  </a:schemeClr>
                </a:solidFill>
              </a:rPr>
              <a:t>__________</a:t>
            </a:r>
            <a:endParaRPr lang="en-US" dirty="0">
              <a:solidFill>
                <a:schemeClr val="tx1">
                  <a:lumMod val="50000"/>
                  <a:lumOff val="50000"/>
                </a:schemeClr>
              </a:solidFill>
            </a:endParaRPr>
          </a:p>
        </p:txBody>
      </p:sp>
    </p:spTree>
    <p:extLst>
      <p:ext uri="{BB962C8B-B14F-4D97-AF65-F5344CB8AC3E}">
        <p14:creationId xmlns:p14="http://schemas.microsoft.com/office/powerpoint/2010/main" val="2200796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2585323"/>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30. </a:t>
            </a:r>
            <a:r>
              <a:rPr lang="en-US" sz="5400" dirty="0" smtClean="0">
                <a:latin typeface="Californian FB" panose="0207040306080B030204" pitchFamily="18" charset="0"/>
              </a:rPr>
              <a:t>But many who are first will be last, and the last first.</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859734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a:solidFill>
                  <a:schemeClr val="tx1">
                    <a:lumMod val="65000"/>
                    <a:lumOff val="35000"/>
                  </a:schemeClr>
                </a:solidFill>
                <a:latin typeface="Perpetua Titling MT" panose="02020502060505020804" pitchFamily="18" charset="0"/>
              </a:rPr>
              <a:t>1</a:t>
            </a:r>
            <a:r>
              <a:rPr lang="en-US" sz="5400" dirty="0" smtClean="0">
                <a:solidFill>
                  <a:schemeClr val="tx1">
                    <a:lumMod val="65000"/>
                    <a:lumOff val="35000"/>
                  </a:schemeClr>
                </a:solidFill>
                <a:latin typeface="Perpetua Titling MT" panose="02020502060505020804" pitchFamily="18" charset="0"/>
              </a:rPr>
              <a:t>. </a:t>
            </a:r>
            <a:r>
              <a:rPr lang="en-US" sz="5400" dirty="0" smtClean="0">
                <a:latin typeface="Californian FB" panose="0207040306080B030204" pitchFamily="18" charset="0"/>
              </a:rPr>
              <a:t>“For the kingdom of heaven is like a landowner who went out early in the morning to hire laborers for his vineyard.</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972049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2. </a:t>
            </a:r>
            <a:r>
              <a:rPr lang="en-US" sz="5400" dirty="0" smtClean="0">
                <a:latin typeface="Californian FB" panose="0207040306080B030204" pitchFamily="18" charset="0"/>
              </a:rPr>
              <a:t>Now when he had agreed with the laborers for a denarius a day, he sent them into his vineyard.</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3905159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a:solidFill>
                  <a:schemeClr val="tx1">
                    <a:lumMod val="65000"/>
                    <a:lumOff val="35000"/>
                  </a:schemeClr>
                </a:solidFill>
                <a:latin typeface="Perpetua Titling MT" panose="02020502060505020804" pitchFamily="18" charset="0"/>
              </a:rPr>
              <a:t>3</a:t>
            </a:r>
            <a:r>
              <a:rPr lang="en-US" sz="5400" dirty="0" smtClean="0">
                <a:solidFill>
                  <a:schemeClr val="tx1">
                    <a:lumMod val="65000"/>
                    <a:lumOff val="35000"/>
                  </a:schemeClr>
                </a:solidFill>
                <a:latin typeface="Perpetua Titling MT" panose="02020502060505020804" pitchFamily="18" charset="0"/>
              </a:rPr>
              <a:t>. </a:t>
            </a:r>
            <a:r>
              <a:rPr lang="en-US" sz="5400" dirty="0" smtClean="0">
                <a:latin typeface="Californian FB" panose="0207040306080B030204" pitchFamily="18" charset="0"/>
              </a:rPr>
              <a:t>And he went out about the third hour and saw others standing idle in the marketplace,</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40894792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4. </a:t>
            </a:r>
            <a:r>
              <a:rPr lang="en-US" sz="5400" dirty="0" smtClean="0">
                <a:latin typeface="Californian FB" panose="0207040306080B030204" pitchFamily="18" charset="0"/>
              </a:rPr>
              <a:t>and said to them, ‘You also go into the vineyard, and whatever is right I will give you.’</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882177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3416320"/>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a:solidFill>
                  <a:schemeClr val="tx1">
                    <a:lumMod val="65000"/>
                    <a:lumOff val="35000"/>
                  </a:schemeClr>
                </a:solidFill>
                <a:latin typeface="Perpetua Titling MT" panose="02020502060505020804" pitchFamily="18" charset="0"/>
              </a:rPr>
              <a:t>5</a:t>
            </a:r>
            <a:r>
              <a:rPr lang="en-US" sz="5400" dirty="0" smtClean="0">
                <a:solidFill>
                  <a:schemeClr val="tx1">
                    <a:lumMod val="65000"/>
                    <a:lumOff val="35000"/>
                  </a:schemeClr>
                </a:solidFill>
                <a:latin typeface="Perpetua Titling MT" panose="02020502060505020804" pitchFamily="18" charset="0"/>
              </a:rPr>
              <a:t>. </a:t>
            </a:r>
            <a:r>
              <a:rPr lang="en-US" sz="5400" dirty="0" smtClean="0">
                <a:latin typeface="Californian FB" panose="0207040306080B030204" pitchFamily="18" charset="0"/>
              </a:rPr>
              <a:t>Again he went out about the sixth and the ninth hour, and did likewise.</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2757480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5078313"/>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6. </a:t>
            </a:r>
            <a:r>
              <a:rPr lang="en-US" sz="5400" dirty="0" smtClean="0">
                <a:latin typeface="Californian FB" panose="0207040306080B030204" pitchFamily="18" charset="0"/>
              </a:rPr>
              <a:t>And about the eleventh hour he went out and found others standing idle, and said to them, ‘Why have you been standing here idle all day?’</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2194045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5078313"/>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a:solidFill>
                  <a:schemeClr val="tx1">
                    <a:lumMod val="65000"/>
                    <a:lumOff val="35000"/>
                  </a:schemeClr>
                </a:solidFill>
                <a:latin typeface="Perpetua Titling MT" panose="02020502060505020804" pitchFamily="18" charset="0"/>
              </a:rPr>
              <a:t>7</a:t>
            </a:r>
            <a:r>
              <a:rPr lang="en-US" sz="5400" dirty="0" smtClean="0">
                <a:solidFill>
                  <a:schemeClr val="tx1">
                    <a:lumMod val="65000"/>
                    <a:lumOff val="35000"/>
                  </a:schemeClr>
                </a:solidFill>
                <a:latin typeface="Perpetua Titling MT" panose="02020502060505020804" pitchFamily="18" charset="0"/>
              </a:rPr>
              <a:t>. </a:t>
            </a:r>
            <a:r>
              <a:rPr lang="en-US" sz="5400" dirty="0" smtClean="0">
                <a:latin typeface="Californian FB" panose="0207040306080B030204" pitchFamily="18" charset="0"/>
              </a:rPr>
              <a:t>They said to him, ‘Because no one hired us.’ He said to them, ‘You also go into the vineyard, and whatever is right you will receive.’</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423028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5909310"/>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8. </a:t>
            </a:r>
            <a:r>
              <a:rPr lang="en-US" sz="5400" dirty="0" smtClean="0">
                <a:latin typeface="Californian FB" panose="0207040306080B030204" pitchFamily="18" charset="0"/>
              </a:rPr>
              <a:t>“So when evening had come, the owner of the vineyard said to his steward, ‘Call the laborers and give them their wages, beginning with the last to the first.’</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2192997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a:solidFill>
                  <a:schemeClr val="tx1">
                    <a:lumMod val="65000"/>
                    <a:lumOff val="35000"/>
                  </a:schemeClr>
                </a:solidFill>
                <a:latin typeface="Perpetua Titling MT" panose="02020502060505020804" pitchFamily="18" charset="0"/>
              </a:rPr>
              <a:t>9</a:t>
            </a:r>
            <a:r>
              <a:rPr lang="en-US" sz="5400" dirty="0" smtClean="0">
                <a:solidFill>
                  <a:schemeClr val="tx1">
                    <a:lumMod val="65000"/>
                    <a:lumOff val="35000"/>
                  </a:schemeClr>
                </a:solidFill>
                <a:latin typeface="Perpetua Titling MT" panose="02020502060505020804" pitchFamily="18" charset="0"/>
              </a:rPr>
              <a:t>. </a:t>
            </a:r>
            <a:r>
              <a:rPr lang="en-US" sz="5400" dirty="0" smtClean="0">
                <a:latin typeface="Californian FB" panose="0207040306080B030204" pitchFamily="18" charset="0"/>
              </a:rPr>
              <a:t>And when those came who were hired about the eleventh hour, they each received a denarius.</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110772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5909310"/>
          </a:xfrm>
          <a:prstGeom prst="rect">
            <a:avLst/>
          </a:prstGeom>
          <a:noFill/>
        </p:spPr>
        <p:txBody>
          <a:bodyPr wrap="square" rtlCol="0">
            <a:spAutoFit/>
          </a:bodyPr>
          <a:lstStyle/>
          <a:p>
            <a:pPr algn="ctr"/>
            <a:r>
              <a:rPr lang="en-US" sz="5400" dirty="0" err="1" smtClean="0">
                <a:solidFill>
                  <a:schemeClr val="tx1">
                    <a:lumMod val="65000"/>
                    <a:lumOff val="35000"/>
                  </a:schemeClr>
                </a:solidFill>
                <a:latin typeface="Perpetua Titling MT" panose="02020502060505020804" pitchFamily="18" charset="0"/>
              </a:rPr>
              <a:t>Ezekial</a:t>
            </a:r>
            <a:r>
              <a:rPr lang="en-US" sz="5400" dirty="0" smtClean="0">
                <a:solidFill>
                  <a:schemeClr val="tx1">
                    <a:lumMod val="65000"/>
                    <a:lumOff val="35000"/>
                  </a:schemeClr>
                </a:solidFill>
                <a:latin typeface="Perpetua Titling MT" panose="02020502060505020804" pitchFamily="18" charset="0"/>
              </a:rPr>
              <a:t> 18:2-4</a:t>
            </a:r>
          </a:p>
          <a:p>
            <a:pPr algn="ctr"/>
            <a:r>
              <a:rPr lang="en-US" sz="5400" dirty="0" smtClean="0">
                <a:solidFill>
                  <a:schemeClr val="tx1">
                    <a:lumMod val="65000"/>
                    <a:lumOff val="35000"/>
                  </a:schemeClr>
                </a:solidFill>
                <a:latin typeface="Perpetua Titling MT" panose="02020502060505020804" pitchFamily="18" charset="0"/>
              </a:rPr>
              <a:t>2. </a:t>
            </a:r>
            <a:r>
              <a:rPr lang="en-US" sz="5400" dirty="0" smtClean="0">
                <a:latin typeface="Californian FB" panose="0207040306080B030204" pitchFamily="18" charset="0"/>
              </a:rPr>
              <a:t>“What do you mean when you use this proverb concerning the land of Israel, saying: ‘The fathers have eaten sour grapes, and the children’s teeth are set on edge’?</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572679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10. </a:t>
            </a:r>
            <a:r>
              <a:rPr lang="en-US" sz="5400" dirty="0" smtClean="0">
                <a:latin typeface="Californian FB" panose="0207040306080B030204" pitchFamily="18" charset="0"/>
              </a:rPr>
              <a:t>But when the first came, they supposed that they would receive more; and they likewise received each a denarius.</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3184508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3416320"/>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11. </a:t>
            </a:r>
            <a:r>
              <a:rPr lang="en-US" sz="5400" dirty="0" smtClean="0">
                <a:latin typeface="Californian FB" panose="0207040306080B030204" pitchFamily="18" charset="0"/>
              </a:rPr>
              <a:t>And when they had received it, they complained against the landowner, </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37390693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5078313"/>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12. </a:t>
            </a:r>
            <a:r>
              <a:rPr lang="en-US" sz="5400" dirty="0" smtClean="0">
                <a:latin typeface="Californian FB" panose="0207040306080B030204" pitchFamily="18" charset="0"/>
              </a:rPr>
              <a:t>saying, ‘These last men have worked only one hour, and you made them equal to us who have borne the burden and the heat of the day.’</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873258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5078313"/>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13. </a:t>
            </a:r>
            <a:r>
              <a:rPr lang="en-US" sz="5400" dirty="0" smtClean="0">
                <a:latin typeface="Californian FB" panose="0207040306080B030204" pitchFamily="18" charset="0"/>
              </a:rPr>
              <a:t>But he answered one of them and said, ‘Friend, I am doing you no wrong. Did you not agree with me for a denarius?</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5613154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3416320"/>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14. </a:t>
            </a:r>
            <a:r>
              <a:rPr lang="en-US" sz="5400" dirty="0" smtClean="0">
                <a:latin typeface="Californian FB" panose="0207040306080B030204" pitchFamily="18" charset="0"/>
              </a:rPr>
              <a:t>Take what is yours and go your way. I wish to give to this last man the same as to you.</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2197332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15. </a:t>
            </a:r>
            <a:r>
              <a:rPr lang="en-US" sz="5400" dirty="0" smtClean="0">
                <a:latin typeface="Californian FB" panose="0207040306080B030204" pitchFamily="18" charset="0"/>
              </a:rPr>
              <a:t>Is it not lawful for me to do what I wish with my own things? Or is your eye evil because I am good?’</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3332826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3416320"/>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16. </a:t>
            </a:r>
            <a:r>
              <a:rPr lang="en-US" sz="5400" dirty="0" smtClean="0">
                <a:latin typeface="Californian FB" panose="0207040306080B030204" pitchFamily="18" charset="0"/>
              </a:rPr>
              <a:t>So the last will be first, and the first last. For many are called, but few chosen.”</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26011233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5078313"/>
          </a:xfrm>
          <a:prstGeom prst="rect">
            <a:avLst/>
          </a:prstGeom>
          <a:noFill/>
        </p:spPr>
        <p:txBody>
          <a:bodyPr wrap="square" rtlCol="0">
            <a:spAutoFit/>
          </a:bodyPr>
          <a:lstStyle/>
          <a:p>
            <a:pPr algn="ctr"/>
            <a:endParaRPr lang="en-US" sz="6000" dirty="0" smtClean="0">
              <a:latin typeface="Californian FB" panose="0207040306080B030204" pitchFamily="18" charset="0"/>
            </a:endParaRPr>
          </a:p>
          <a:p>
            <a:pPr algn="ctr"/>
            <a:r>
              <a:rPr lang="en-US" sz="6600" dirty="0" smtClean="0">
                <a:latin typeface="Californian FB" panose="0207040306080B030204" pitchFamily="18" charset="0"/>
              </a:rPr>
              <a:t>Believers should not </a:t>
            </a:r>
          </a:p>
          <a:p>
            <a:pPr algn="ctr"/>
            <a:r>
              <a:rPr lang="en-US" sz="6600" dirty="0" smtClean="0">
                <a:latin typeface="Californian FB" panose="0207040306080B030204" pitchFamily="18" charset="0"/>
              </a:rPr>
              <a:t>serve for a </a:t>
            </a:r>
            <a:r>
              <a:rPr lang="en-US" sz="6600" b="1" u="sng" dirty="0" smtClean="0">
                <a:solidFill>
                  <a:srgbClr val="7030A0"/>
                </a:solidFill>
                <a:latin typeface="Californian FB" panose="0207040306080B030204" pitchFamily="18" charset="0"/>
              </a:rPr>
              <a:t>REWARD</a:t>
            </a:r>
            <a:r>
              <a:rPr lang="en-US" sz="6600" dirty="0" smtClean="0">
                <a:latin typeface="Californian FB" panose="0207040306080B030204" pitchFamily="18" charset="0"/>
              </a:rPr>
              <a:t>, </a:t>
            </a:r>
          </a:p>
          <a:p>
            <a:pPr algn="ctr"/>
            <a:r>
              <a:rPr lang="en-US" sz="6600" dirty="0" smtClean="0">
                <a:latin typeface="Californian FB" panose="0207040306080B030204" pitchFamily="18" charset="0"/>
              </a:rPr>
              <a:t>but we should serve </a:t>
            </a:r>
          </a:p>
          <a:p>
            <a:pPr algn="ctr"/>
            <a:r>
              <a:rPr lang="en-US" sz="6600" dirty="0" smtClean="0">
                <a:latin typeface="Californian FB" panose="0207040306080B030204" pitchFamily="18" charset="0"/>
              </a:rPr>
              <a:t>out of </a:t>
            </a:r>
            <a:r>
              <a:rPr lang="en-US" sz="6600" b="1" u="sng" dirty="0" smtClean="0">
                <a:solidFill>
                  <a:srgbClr val="7030A0"/>
                </a:solidFill>
                <a:latin typeface="Californian FB" panose="0207040306080B030204" pitchFamily="18" charset="0"/>
              </a:rPr>
              <a:t>LOVE</a:t>
            </a:r>
            <a:r>
              <a:rPr lang="en-US" sz="6600" dirty="0" smtClean="0">
                <a:latin typeface="Californian FB" panose="0207040306080B030204" pitchFamily="18" charset="0"/>
              </a:rPr>
              <a:t>.</a:t>
            </a:r>
            <a:endParaRPr lang="en-US" sz="66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1532343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5847755"/>
          </a:xfrm>
          <a:prstGeom prst="rect">
            <a:avLst/>
          </a:prstGeom>
          <a:noFill/>
        </p:spPr>
        <p:txBody>
          <a:bodyPr wrap="square" rtlCol="0">
            <a:spAutoFit/>
          </a:bodyPr>
          <a:lstStyle/>
          <a:p>
            <a:pPr algn="ctr"/>
            <a:endParaRPr lang="en-US" sz="4400" dirty="0" smtClean="0">
              <a:latin typeface="Californian FB" panose="0207040306080B030204" pitchFamily="18" charset="0"/>
            </a:endParaRPr>
          </a:p>
          <a:p>
            <a:pPr algn="ctr"/>
            <a:r>
              <a:rPr lang="en-US" sz="6600" dirty="0" smtClean="0">
                <a:latin typeface="Californian FB" panose="0207040306080B030204" pitchFamily="18" charset="0"/>
              </a:rPr>
              <a:t>Believers must </a:t>
            </a:r>
          </a:p>
          <a:p>
            <a:pPr algn="ctr"/>
            <a:r>
              <a:rPr lang="en-US" sz="6600" dirty="0" smtClean="0">
                <a:latin typeface="Californian FB" panose="0207040306080B030204" pitchFamily="18" charset="0"/>
              </a:rPr>
              <a:t>remember that God is </a:t>
            </a:r>
          </a:p>
          <a:p>
            <a:pPr algn="ctr"/>
            <a:r>
              <a:rPr lang="en-US" sz="6600" b="1" u="sng" dirty="0" smtClean="0">
                <a:solidFill>
                  <a:srgbClr val="7030A0"/>
                </a:solidFill>
                <a:latin typeface="Californian FB" panose="0207040306080B030204" pitchFamily="18" charset="0"/>
              </a:rPr>
              <a:t>GRACIOUS</a:t>
            </a:r>
            <a:r>
              <a:rPr lang="en-US" sz="6600" dirty="0" smtClean="0">
                <a:latin typeface="Californian FB" panose="0207040306080B030204" pitchFamily="18" charset="0"/>
              </a:rPr>
              <a:t> and will give his servants more than they </a:t>
            </a:r>
            <a:r>
              <a:rPr lang="en-US" sz="6600" b="1" u="sng" dirty="0" smtClean="0">
                <a:solidFill>
                  <a:srgbClr val="7030A0"/>
                </a:solidFill>
                <a:latin typeface="Californian FB" panose="0207040306080B030204" pitchFamily="18" charset="0"/>
              </a:rPr>
              <a:t>DESERVE</a:t>
            </a:r>
            <a:r>
              <a:rPr lang="en-US" sz="6600" dirty="0" smtClean="0">
                <a:latin typeface="Californian FB" panose="0207040306080B030204" pitchFamily="18" charset="0"/>
              </a:rPr>
              <a:t>.</a:t>
            </a:r>
            <a:endParaRPr lang="en-US" sz="66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33419433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3139321"/>
          </a:xfrm>
          <a:prstGeom prst="rect">
            <a:avLst/>
          </a:prstGeom>
          <a:noFill/>
        </p:spPr>
        <p:txBody>
          <a:bodyPr wrap="square" rtlCol="0">
            <a:spAutoFit/>
          </a:bodyPr>
          <a:lstStyle/>
          <a:p>
            <a:pPr algn="ctr"/>
            <a:endParaRPr lang="en-US" sz="6600" dirty="0" smtClean="0">
              <a:latin typeface="Californian FB" panose="0207040306080B030204" pitchFamily="18" charset="0"/>
            </a:endParaRPr>
          </a:p>
          <a:p>
            <a:pPr algn="ctr"/>
            <a:r>
              <a:rPr lang="en-US" sz="6600" dirty="0" smtClean="0">
                <a:latin typeface="Californian FB" panose="0207040306080B030204" pitchFamily="18" charset="0"/>
              </a:rPr>
              <a:t>Believers must </a:t>
            </a:r>
          </a:p>
          <a:p>
            <a:pPr algn="ctr"/>
            <a:r>
              <a:rPr lang="en-US" sz="6600" dirty="0" smtClean="0">
                <a:latin typeface="Californian FB" panose="0207040306080B030204" pitchFamily="18" charset="0"/>
              </a:rPr>
              <a:t>beware of </a:t>
            </a:r>
            <a:r>
              <a:rPr lang="en-US" sz="6600" b="1" u="sng" dirty="0" smtClean="0">
                <a:solidFill>
                  <a:srgbClr val="7030A0"/>
                </a:solidFill>
                <a:latin typeface="Californian FB" panose="0207040306080B030204" pitchFamily="18" charset="0"/>
              </a:rPr>
              <a:t>PRIDE</a:t>
            </a:r>
            <a:r>
              <a:rPr lang="en-US" sz="6600" dirty="0" smtClean="0">
                <a:latin typeface="Californian FB" panose="0207040306080B030204" pitchFamily="18" charset="0"/>
              </a:rPr>
              <a:t>.</a:t>
            </a:r>
            <a:endParaRPr lang="en-US" sz="66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4177282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3416320"/>
          </a:xfrm>
          <a:prstGeom prst="rect">
            <a:avLst/>
          </a:prstGeom>
          <a:noFill/>
        </p:spPr>
        <p:txBody>
          <a:bodyPr wrap="square" rtlCol="0">
            <a:spAutoFit/>
          </a:bodyPr>
          <a:lstStyle/>
          <a:p>
            <a:pPr algn="ctr"/>
            <a:r>
              <a:rPr lang="en-US" sz="5400" dirty="0" err="1" smtClean="0">
                <a:solidFill>
                  <a:schemeClr val="tx1">
                    <a:lumMod val="65000"/>
                    <a:lumOff val="35000"/>
                  </a:schemeClr>
                </a:solidFill>
                <a:latin typeface="Perpetua Titling MT" panose="02020502060505020804" pitchFamily="18" charset="0"/>
              </a:rPr>
              <a:t>Ezekial</a:t>
            </a:r>
            <a:r>
              <a:rPr lang="en-US" sz="5400" dirty="0" smtClean="0">
                <a:solidFill>
                  <a:schemeClr val="tx1">
                    <a:lumMod val="65000"/>
                    <a:lumOff val="35000"/>
                  </a:schemeClr>
                </a:solidFill>
                <a:latin typeface="Perpetua Titling MT" panose="02020502060505020804" pitchFamily="18" charset="0"/>
              </a:rPr>
              <a:t> 18:2-4</a:t>
            </a:r>
          </a:p>
          <a:p>
            <a:pPr algn="ctr"/>
            <a:r>
              <a:rPr lang="en-US" sz="5400" dirty="0">
                <a:solidFill>
                  <a:schemeClr val="tx1">
                    <a:lumMod val="65000"/>
                    <a:lumOff val="35000"/>
                  </a:schemeClr>
                </a:solidFill>
                <a:latin typeface="Perpetua Titling MT" panose="02020502060505020804" pitchFamily="18" charset="0"/>
              </a:rPr>
              <a:t>3</a:t>
            </a:r>
            <a:r>
              <a:rPr lang="en-US" sz="5400" dirty="0" smtClean="0">
                <a:solidFill>
                  <a:schemeClr val="tx1">
                    <a:lumMod val="65000"/>
                    <a:lumOff val="35000"/>
                  </a:schemeClr>
                </a:solidFill>
                <a:latin typeface="Perpetua Titling MT" panose="02020502060505020804" pitchFamily="18" charset="0"/>
              </a:rPr>
              <a:t>. </a:t>
            </a:r>
            <a:r>
              <a:rPr lang="en-US" sz="5400" dirty="0" smtClean="0">
                <a:latin typeface="Californian FB" panose="0207040306080B030204" pitchFamily="18" charset="0"/>
              </a:rPr>
              <a:t>“As I live,” says the Lord God, “you shall no longer use this proverb in Israel.</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20970144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154984"/>
          </a:xfrm>
          <a:prstGeom prst="rect">
            <a:avLst/>
          </a:prstGeom>
          <a:noFill/>
        </p:spPr>
        <p:txBody>
          <a:bodyPr wrap="square" rtlCol="0">
            <a:spAutoFit/>
          </a:bodyPr>
          <a:lstStyle/>
          <a:p>
            <a:pPr algn="ctr"/>
            <a:endParaRPr lang="en-US" sz="6600" dirty="0" smtClean="0">
              <a:latin typeface="Californian FB" panose="0207040306080B030204" pitchFamily="18" charset="0"/>
            </a:endParaRPr>
          </a:p>
          <a:p>
            <a:pPr algn="ctr"/>
            <a:r>
              <a:rPr lang="en-US" sz="6600" dirty="0" smtClean="0">
                <a:latin typeface="Californian FB" panose="0207040306080B030204" pitchFamily="18" charset="0"/>
              </a:rPr>
              <a:t>Believers should </a:t>
            </a:r>
          </a:p>
          <a:p>
            <a:pPr algn="ctr"/>
            <a:r>
              <a:rPr lang="en-US" sz="6600" dirty="0" smtClean="0">
                <a:latin typeface="Californian FB" panose="0207040306080B030204" pitchFamily="18" charset="0"/>
              </a:rPr>
              <a:t>never </a:t>
            </a:r>
            <a:r>
              <a:rPr lang="en-US" sz="6600" b="1" u="sng" dirty="0" smtClean="0">
                <a:solidFill>
                  <a:srgbClr val="7030A0"/>
                </a:solidFill>
                <a:latin typeface="Californian FB" panose="0207040306080B030204" pitchFamily="18" charset="0"/>
              </a:rPr>
              <a:t>COMPARE</a:t>
            </a:r>
            <a:r>
              <a:rPr lang="en-US" sz="6600" b="1" dirty="0" smtClean="0">
                <a:solidFill>
                  <a:srgbClr val="7030A0"/>
                </a:solidFill>
                <a:latin typeface="Californian FB" panose="0207040306080B030204" pitchFamily="18" charset="0"/>
              </a:rPr>
              <a:t> </a:t>
            </a:r>
            <a:r>
              <a:rPr lang="en-US" sz="6600" dirty="0" smtClean="0">
                <a:latin typeface="Californian FB" panose="0207040306080B030204" pitchFamily="18" charset="0"/>
              </a:rPr>
              <a:t>themselves with others.</a:t>
            </a:r>
            <a:endParaRPr lang="en-US" sz="66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730960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154984"/>
          </a:xfrm>
          <a:prstGeom prst="rect">
            <a:avLst/>
          </a:prstGeom>
          <a:noFill/>
        </p:spPr>
        <p:txBody>
          <a:bodyPr wrap="square" rtlCol="0">
            <a:spAutoFit/>
          </a:bodyPr>
          <a:lstStyle/>
          <a:p>
            <a:pPr algn="ctr"/>
            <a:endParaRPr lang="en-US" sz="6600" dirty="0" smtClean="0">
              <a:latin typeface="Californian FB" panose="0207040306080B030204" pitchFamily="18" charset="0"/>
            </a:endParaRPr>
          </a:p>
          <a:p>
            <a:pPr algn="ctr"/>
            <a:r>
              <a:rPr lang="en-US" sz="6600" dirty="0" smtClean="0">
                <a:latin typeface="Californian FB" panose="0207040306080B030204" pitchFamily="18" charset="0"/>
              </a:rPr>
              <a:t>Believers should serve </a:t>
            </a:r>
          </a:p>
          <a:p>
            <a:pPr algn="ctr"/>
            <a:r>
              <a:rPr lang="en-US" sz="6600" dirty="0" smtClean="0">
                <a:latin typeface="Californian FB" panose="0207040306080B030204" pitchFamily="18" charset="0"/>
              </a:rPr>
              <a:t>the Lord with pure </a:t>
            </a:r>
            <a:r>
              <a:rPr lang="en-US" sz="6600" b="1" u="sng" dirty="0" smtClean="0">
                <a:solidFill>
                  <a:srgbClr val="7030A0"/>
                </a:solidFill>
                <a:latin typeface="Californian FB" panose="0207040306080B030204" pitchFamily="18" charset="0"/>
              </a:rPr>
              <a:t>MOTIVES</a:t>
            </a:r>
            <a:r>
              <a:rPr lang="en-US" sz="6600" dirty="0" smtClean="0">
                <a:latin typeface="Californian FB" panose="0207040306080B030204" pitchFamily="18" charset="0"/>
              </a:rPr>
              <a:t>.</a:t>
            </a:r>
            <a:endParaRPr lang="en-US" sz="66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665298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154984"/>
          </a:xfrm>
          <a:prstGeom prst="rect">
            <a:avLst/>
          </a:prstGeom>
          <a:noFill/>
        </p:spPr>
        <p:txBody>
          <a:bodyPr wrap="square" rtlCol="0">
            <a:spAutoFit/>
          </a:bodyPr>
          <a:lstStyle/>
          <a:p>
            <a:pPr algn="ctr"/>
            <a:endParaRPr lang="en-US" sz="6600" dirty="0" smtClean="0">
              <a:latin typeface="Californian FB" panose="0207040306080B030204" pitchFamily="18" charset="0"/>
            </a:endParaRPr>
          </a:p>
          <a:p>
            <a:pPr algn="ctr"/>
            <a:r>
              <a:rPr lang="en-US" sz="6600" dirty="0" smtClean="0">
                <a:latin typeface="Californian FB" panose="0207040306080B030204" pitchFamily="18" charset="0"/>
              </a:rPr>
              <a:t>Believers should never claim that God is </a:t>
            </a:r>
            <a:r>
              <a:rPr lang="en-US" sz="6600" b="1" u="sng" dirty="0" smtClean="0">
                <a:solidFill>
                  <a:srgbClr val="7030A0"/>
                </a:solidFill>
                <a:latin typeface="Californian FB" panose="0207040306080B030204" pitchFamily="18" charset="0"/>
              </a:rPr>
              <a:t>UNFAIR</a:t>
            </a:r>
            <a:r>
              <a:rPr lang="en-US" sz="6600" dirty="0" smtClean="0">
                <a:latin typeface="Californian FB" panose="0207040306080B030204" pitchFamily="18" charset="0"/>
              </a:rPr>
              <a:t>.</a:t>
            </a:r>
            <a:endParaRPr lang="en-US" sz="66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9195619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154984"/>
          </a:xfrm>
          <a:prstGeom prst="rect">
            <a:avLst/>
          </a:prstGeom>
          <a:noFill/>
        </p:spPr>
        <p:txBody>
          <a:bodyPr wrap="square" rtlCol="0">
            <a:spAutoFit/>
          </a:bodyPr>
          <a:lstStyle/>
          <a:p>
            <a:pPr algn="ctr"/>
            <a:endParaRPr lang="en-US" sz="6600" dirty="0" smtClean="0">
              <a:latin typeface="Californian FB" panose="0207040306080B030204" pitchFamily="18" charset="0"/>
            </a:endParaRPr>
          </a:p>
          <a:p>
            <a:pPr algn="ctr"/>
            <a:r>
              <a:rPr lang="en-US" sz="6600" dirty="0" smtClean="0">
                <a:latin typeface="Californian FB" panose="0207040306080B030204" pitchFamily="18" charset="0"/>
              </a:rPr>
              <a:t>Believers must guard against the sin of </a:t>
            </a:r>
            <a:r>
              <a:rPr lang="en-US" sz="6600" b="1" u="sng" dirty="0" smtClean="0">
                <a:solidFill>
                  <a:srgbClr val="7030A0"/>
                </a:solidFill>
                <a:latin typeface="Californian FB" panose="0207040306080B030204" pitchFamily="18" charset="0"/>
              </a:rPr>
              <a:t>JEALOUSY</a:t>
            </a:r>
            <a:r>
              <a:rPr lang="en-US" sz="6600" dirty="0" smtClean="0">
                <a:latin typeface="Californian FB" panose="0207040306080B030204" pitchFamily="18" charset="0"/>
              </a:rPr>
              <a:t>.</a:t>
            </a:r>
            <a:endParaRPr lang="en-US" sz="66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8802974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5170646"/>
          </a:xfrm>
          <a:prstGeom prst="rect">
            <a:avLst/>
          </a:prstGeom>
          <a:noFill/>
        </p:spPr>
        <p:txBody>
          <a:bodyPr wrap="square" rtlCol="0">
            <a:spAutoFit/>
          </a:bodyPr>
          <a:lstStyle/>
          <a:p>
            <a:pPr algn="ctr"/>
            <a:endParaRPr lang="en-US" sz="6600" dirty="0" smtClean="0">
              <a:latin typeface="Californian FB" panose="0207040306080B030204" pitchFamily="18" charset="0"/>
            </a:endParaRPr>
          </a:p>
          <a:p>
            <a:pPr algn="ctr"/>
            <a:r>
              <a:rPr lang="en-US" sz="6600" dirty="0" smtClean="0">
                <a:latin typeface="Californian FB" panose="0207040306080B030204" pitchFamily="18" charset="0"/>
              </a:rPr>
              <a:t>A </a:t>
            </a:r>
            <a:r>
              <a:rPr lang="en-US" sz="6600" b="1" u="sng" dirty="0" smtClean="0">
                <a:solidFill>
                  <a:srgbClr val="7030A0"/>
                </a:solidFill>
                <a:latin typeface="Californian FB" panose="0207040306080B030204" pitchFamily="18" charset="0"/>
              </a:rPr>
              <a:t>COMPLAINING</a:t>
            </a:r>
            <a:r>
              <a:rPr lang="en-US" sz="6600" b="1" dirty="0" smtClean="0">
                <a:solidFill>
                  <a:srgbClr val="7030A0"/>
                </a:solidFill>
                <a:latin typeface="Californian FB" panose="0207040306080B030204" pitchFamily="18" charset="0"/>
              </a:rPr>
              <a:t> </a:t>
            </a:r>
            <a:r>
              <a:rPr lang="en-US" sz="6600" dirty="0" smtClean="0">
                <a:latin typeface="Californian FB" panose="0207040306080B030204" pitchFamily="18" charset="0"/>
              </a:rPr>
              <a:t>servant has not </a:t>
            </a:r>
            <a:r>
              <a:rPr lang="en-US" sz="6600" b="1" u="sng" dirty="0" smtClean="0">
                <a:solidFill>
                  <a:srgbClr val="7030A0"/>
                </a:solidFill>
                <a:latin typeface="Californian FB" panose="0207040306080B030204" pitchFamily="18" charset="0"/>
              </a:rPr>
              <a:t>FULLY</a:t>
            </a:r>
            <a:r>
              <a:rPr lang="en-US" sz="6600" b="1" dirty="0" smtClean="0">
                <a:solidFill>
                  <a:srgbClr val="7030A0"/>
                </a:solidFill>
                <a:latin typeface="Californian FB" panose="0207040306080B030204" pitchFamily="18" charset="0"/>
              </a:rPr>
              <a:t> </a:t>
            </a:r>
            <a:r>
              <a:rPr lang="en-US" sz="6600" dirty="0" smtClean="0">
                <a:latin typeface="Californian FB" panose="0207040306080B030204" pitchFamily="18" charset="0"/>
              </a:rPr>
              <a:t>surrendered to the Master’s call.</a:t>
            </a:r>
            <a:endParaRPr lang="en-US" sz="66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35123151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93124" y="749643"/>
            <a:ext cx="8114271" cy="4154984"/>
          </a:xfrm>
          <a:prstGeom prst="rect">
            <a:avLst/>
          </a:prstGeom>
          <a:noFill/>
        </p:spPr>
        <p:txBody>
          <a:bodyPr wrap="square" rtlCol="0">
            <a:spAutoFit/>
          </a:bodyPr>
          <a:lstStyle/>
          <a:p>
            <a:pPr algn="ctr"/>
            <a:r>
              <a:rPr lang="en-US" sz="6600" dirty="0" smtClean="0">
                <a:solidFill>
                  <a:schemeClr val="tx1">
                    <a:lumMod val="65000"/>
                    <a:lumOff val="35000"/>
                  </a:schemeClr>
                </a:solidFill>
                <a:latin typeface="Perpetua Titling MT" panose="02020502060505020804" pitchFamily="18" charset="0"/>
              </a:rPr>
              <a:t>God is an </a:t>
            </a:r>
          </a:p>
          <a:p>
            <a:pPr algn="ctr"/>
            <a:r>
              <a:rPr lang="en-US" sz="6600" dirty="0" smtClean="0">
                <a:solidFill>
                  <a:schemeClr val="tx1">
                    <a:lumMod val="65000"/>
                    <a:lumOff val="35000"/>
                  </a:schemeClr>
                </a:solidFill>
                <a:latin typeface="Perpetua Titling MT" panose="02020502060505020804" pitchFamily="18" charset="0"/>
              </a:rPr>
              <a:t>Equal opportunity employer</a:t>
            </a:r>
            <a:endParaRPr lang="en-US" sz="6600" dirty="0">
              <a:solidFill>
                <a:schemeClr val="tx1">
                  <a:lumMod val="65000"/>
                  <a:lumOff val="35000"/>
                </a:schemeClr>
              </a:solidFill>
              <a:latin typeface="Perpetua Titling MT" panose="02020502060505020804" pitchFamily="18" charset="0"/>
            </a:endParaRPr>
          </a:p>
        </p:txBody>
      </p:sp>
      <p:sp>
        <p:nvSpPr>
          <p:cNvPr id="3" name="TextBox 2"/>
          <p:cNvSpPr txBox="1"/>
          <p:nvPr/>
        </p:nvSpPr>
        <p:spPr>
          <a:xfrm>
            <a:off x="2164492" y="5288693"/>
            <a:ext cx="4971534" cy="646331"/>
          </a:xfrm>
          <a:prstGeom prst="rect">
            <a:avLst/>
          </a:prstGeom>
          <a:noFill/>
        </p:spPr>
        <p:txBody>
          <a:bodyPr wrap="square" rtlCol="0">
            <a:spAutoFit/>
          </a:bodyPr>
          <a:lstStyle/>
          <a:p>
            <a:pPr algn="ctr"/>
            <a:r>
              <a:rPr lang="en-US" sz="3600" dirty="0" smtClean="0">
                <a:solidFill>
                  <a:srgbClr val="7030A0"/>
                </a:solidFill>
                <a:latin typeface="Perpetua Titling MT" panose="02020502060505020804" pitchFamily="18" charset="0"/>
              </a:rPr>
              <a:t>Matthew 19:27-20:16</a:t>
            </a:r>
            <a:endParaRPr lang="en-US" sz="3600" dirty="0">
              <a:solidFill>
                <a:srgbClr val="7030A0"/>
              </a:solidFill>
              <a:latin typeface="Perpetua Titling MT" panose="02020502060505020804" pitchFamily="18" charset="0"/>
            </a:endParaRPr>
          </a:p>
        </p:txBody>
      </p:sp>
      <p:sp>
        <p:nvSpPr>
          <p:cNvPr id="4" name="TextBox 3"/>
          <p:cNvSpPr txBox="1"/>
          <p:nvPr/>
        </p:nvSpPr>
        <p:spPr>
          <a:xfrm>
            <a:off x="659028" y="5305170"/>
            <a:ext cx="1861751" cy="369332"/>
          </a:xfrm>
          <a:prstGeom prst="rect">
            <a:avLst/>
          </a:prstGeom>
          <a:noFill/>
        </p:spPr>
        <p:txBody>
          <a:bodyPr wrap="square" rtlCol="0">
            <a:spAutoFit/>
          </a:bodyPr>
          <a:lstStyle/>
          <a:p>
            <a:pPr algn="ctr"/>
            <a:r>
              <a:rPr lang="en-US" dirty="0" smtClean="0">
                <a:solidFill>
                  <a:schemeClr val="tx1">
                    <a:lumMod val="50000"/>
                    <a:lumOff val="50000"/>
                  </a:schemeClr>
                </a:solidFill>
              </a:rPr>
              <a:t>__________</a:t>
            </a:r>
            <a:endParaRPr lang="en-US" dirty="0">
              <a:solidFill>
                <a:schemeClr val="tx1">
                  <a:lumMod val="50000"/>
                  <a:lumOff val="50000"/>
                </a:schemeClr>
              </a:solidFill>
            </a:endParaRPr>
          </a:p>
        </p:txBody>
      </p:sp>
      <p:sp>
        <p:nvSpPr>
          <p:cNvPr id="5" name="TextBox 4"/>
          <p:cNvSpPr txBox="1"/>
          <p:nvPr/>
        </p:nvSpPr>
        <p:spPr>
          <a:xfrm>
            <a:off x="6697361" y="5305170"/>
            <a:ext cx="1861751" cy="369332"/>
          </a:xfrm>
          <a:prstGeom prst="rect">
            <a:avLst/>
          </a:prstGeom>
          <a:noFill/>
        </p:spPr>
        <p:txBody>
          <a:bodyPr wrap="square" rtlCol="0">
            <a:spAutoFit/>
          </a:bodyPr>
          <a:lstStyle/>
          <a:p>
            <a:pPr algn="ctr"/>
            <a:r>
              <a:rPr lang="en-US" dirty="0" smtClean="0">
                <a:solidFill>
                  <a:schemeClr val="tx1">
                    <a:lumMod val="50000"/>
                    <a:lumOff val="50000"/>
                  </a:schemeClr>
                </a:solidFill>
              </a:rPr>
              <a:t>__________</a:t>
            </a:r>
            <a:endParaRPr lang="en-US" dirty="0">
              <a:solidFill>
                <a:schemeClr val="tx1">
                  <a:lumMod val="50000"/>
                  <a:lumOff val="50000"/>
                </a:schemeClr>
              </a:solidFill>
            </a:endParaRPr>
          </a:p>
        </p:txBody>
      </p:sp>
    </p:spTree>
    <p:extLst>
      <p:ext uri="{BB962C8B-B14F-4D97-AF65-F5344CB8AC3E}">
        <p14:creationId xmlns:p14="http://schemas.microsoft.com/office/powerpoint/2010/main" val="23242108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3890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err="1" smtClean="0">
                <a:solidFill>
                  <a:schemeClr val="tx1">
                    <a:lumMod val="65000"/>
                    <a:lumOff val="35000"/>
                  </a:schemeClr>
                </a:solidFill>
                <a:latin typeface="Perpetua Titling MT" panose="02020502060505020804" pitchFamily="18" charset="0"/>
              </a:rPr>
              <a:t>Ezekial</a:t>
            </a:r>
            <a:r>
              <a:rPr lang="en-US" sz="5400" dirty="0" smtClean="0">
                <a:solidFill>
                  <a:schemeClr val="tx1">
                    <a:lumMod val="65000"/>
                    <a:lumOff val="35000"/>
                  </a:schemeClr>
                </a:solidFill>
                <a:latin typeface="Perpetua Titling MT" panose="02020502060505020804" pitchFamily="18" charset="0"/>
              </a:rPr>
              <a:t> 18:2-4</a:t>
            </a:r>
          </a:p>
          <a:p>
            <a:pPr algn="ctr"/>
            <a:r>
              <a:rPr lang="en-US" sz="5400" dirty="0" smtClean="0">
                <a:solidFill>
                  <a:schemeClr val="tx1">
                    <a:lumMod val="65000"/>
                    <a:lumOff val="35000"/>
                  </a:schemeClr>
                </a:solidFill>
                <a:latin typeface="Perpetua Titling MT" panose="02020502060505020804" pitchFamily="18" charset="0"/>
              </a:rPr>
              <a:t>4. </a:t>
            </a:r>
            <a:r>
              <a:rPr lang="en-US" sz="5400" dirty="0" smtClean="0">
                <a:latin typeface="Californian FB" panose="0207040306080B030204" pitchFamily="18" charset="0"/>
              </a:rPr>
              <a:t>“Behold, all souls are Mine; the soul of the father as well as the soul of the son is Mine; the soul who sins shall die.</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1652198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COLOSSIANS 3:24-25</a:t>
            </a:r>
          </a:p>
          <a:p>
            <a:pPr algn="ctr"/>
            <a:r>
              <a:rPr lang="en-US" sz="5400" dirty="0" smtClean="0">
                <a:solidFill>
                  <a:schemeClr val="tx1">
                    <a:lumMod val="65000"/>
                    <a:lumOff val="35000"/>
                  </a:schemeClr>
                </a:solidFill>
                <a:latin typeface="Perpetua Titling MT" panose="02020502060505020804" pitchFamily="18" charset="0"/>
              </a:rPr>
              <a:t>24. </a:t>
            </a:r>
            <a:r>
              <a:rPr lang="en-US" sz="5400" dirty="0" smtClean="0">
                <a:latin typeface="Californian FB" panose="0207040306080B030204" pitchFamily="18" charset="0"/>
              </a:rPr>
              <a:t>knowing that from the Lord you will receive the reward of the inheritance; for you serve the Lord Christ.</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984002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3416320"/>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COLOSSIANS 3:24-25</a:t>
            </a:r>
          </a:p>
          <a:p>
            <a:pPr algn="ctr"/>
            <a:r>
              <a:rPr lang="en-US" sz="5400" dirty="0" smtClean="0">
                <a:solidFill>
                  <a:schemeClr val="tx1">
                    <a:lumMod val="65000"/>
                    <a:lumOff val="35000"/>
                  </a:schemeClr>
                </a:solidFill>
                <a:latin typeface="Perpetua Titling MT" panose="02020502060505020804" pitchFamily="18" charset="0"/>
              </a:rPr>
              <a:t>25. </a:t>
            </a:r>
            <a:r>
              <a:rPr lang="en-US" sz="5400" dirty="0" smtClean="0">
                <a:latin typeface="Californian FB" panose="0207040306080B030204" pitchFamily="18" charset="0"/>
              </a:rPr>
              <a:t>But he who does wrong will be repaid for what he has done, and there is no partiality.</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2201849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424731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27. </a:t>
            </a:r>
            <a:r>
              <a:rPr lang="en-US" sz="5400" dirty="0" smtClean="0">
                <a:latin typeface="Californian FB" panose="0207040306080B030204" pitchFamily="18" charset="0"/>
              </a:rPr>
              <a:t>Then Peter answered and said to Him, “See, we have left all and followed You. Therefore what shall we have?”</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292445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6309420"/>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000" dirty="0" smtClean="0">
                <a:solidFill>
                  <a:schemeClr val="tx1">
                    <a:lumMod val="65000"/>
                    <a:lumOff val="35000"/>
                  </a:schemeClr>
                </a:solidFill>
                <a:latin typeface="Perpetua Titling MT" panose="02020502060505020804" pitchFamily="18" charset="0"/>
              </a:rPr>
              <a:t>28. </a:t>
            </a:r>
            <a:r>
              <a:rPr lang="en-US" sz="5000" dirty="0" smtClean="0">
                <a:latin typeface="Californian FB" panose="0207040306080B030204" pitchFamily="18" charset="0"/>
              </a:rPr>
              <a:t>So Jesus said to them, “Assuredly I say to you, that in the regeneration, when the Son of Man sits on the throne of His glory, you who have followed Me will also sit on twelve thrones, judging the twelve tribes of Israel.</a:t>
            </a:r>
            <a:endParaRPr lang="en-US" sz="50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2465638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0616" y="181232"/>
            <a:ext cx="8954530" cy="6740307"/>
          </a:xfrm>
          <a:prstGeom prst="rect">
            <a:avLst/>
          </a:prstGeom>
          <a:noFill/>
        </p:spPr>
        <p:txBody>
          <a:bodyPr wrap="square" rtlCol="0">
            <a:spAutoFit/>
          </a:bodyPr>
          <a:lstStyle/>
          <a:p>
            <a:pPr algn="ctr"/>
            <a:r>
              <a:rPr lang="en-US" sz="5400" dirty="0" smtClean="0">
                <a:solidFill>
                  <a:schemeClr val="tx1">
                    <a:lumMod val="65000"/>
                    <a:lumOff val="35000"/>
                  </a:schemeClr>
                </a:solidFill>
                <a:latin typeface="Perpetua Titling MT" panose="02020502060505020804" pitchFamily="18" charset="0"/>
              </a:rPr>
              <a:t>MATTHEW 19:27-20:16</a:t>
            </a:r>
          </a:p>
          <a:p>
            <a:pPr algn="ctr"/>
            <a:r>
              <a:rPr lang="en-US" sz="5400" dirty="0" smtClean="0">
                <a:solidFill>
                  <a:schemeClr val="tx1">
                    <a:lumMod val="65000"/>
                    <a:lumOff val="35000"/>
                  </a:schemeClr>
                </a:solidFill>
                <a:latin typeface="Perpetua Titling MT" panose="02020502060505020804" pitchFamily="18" charset="0"/>
              </a:rPr>
              <a:t>29. </a:t>
            </a:r>
            <a:r>
              <a:rPr lang="en-US" sz="5400" dirty="0" smtClean="0">
                <a:latin typeface="Californian FB" panose="0207040306080B030204" pitchFamily="18" charset="0"/>
              </a:rPr>
              <a:t>And everyone who has left houses or brothers or sisters or father or mother or wife or children or lands, for My name’s sake, shall receive a hundredfold, and inherit eternal life.</a:t>
            </a:r>
            <a:endParaRPr lang="en-US" sz="5400" dirty="0">
              <a:solidFill>
                <a:schemeClr val="tx1">
                  <a:lumMod val="50000"/>
                  <a:lumOff val="50000"/>
                </a:schemeClr>
              </a:solidFill>
              <a:latin typeface="Perpetua Titling MT" panose="02020502060505020804" pitchFamily="18" charset="0"/>
            </a:endParaRPr>
          </a:p>
        </p:txBody>
      </p:sp>
    </p:spTree>
    <p:extLst>
      <p:ext uri="{BB962C8B-B14F-4D97-AF65-F5344CB8AC3E}">
        <p14:creationId xmlns:p14="http://schemas.microsoft.com/office/powerpoint/2010/main" val="2618133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840</Words>
  <Application>Microsoft Office PowerPoint</Application>
  <PresentationFormat>On-screen Show (4:3)</PresentationFormat>
  <Paragraphs>84</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Californian FB</vt:lpstr>
      <vt:lpstr>Perpetua Titling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4</cp:revision>
  <dcterms:created xsi:type="dcterms:W3CDTF">2017-03-24T14:32:35Z</dcterms:created>
  <dcterms:modified xsi:type="dcterms:W3CDTF">2017-03-24T15:10:47Z</dcterms:modified>
</cp:coreProperties>
</file>