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6" r:id="rId19"/>
    <p:sldId id="275" r:id="rId20"/>
    <p:sldId id="274" r:id="rId21"/>
    <p:sldId id="277" r:id="rId22"/>
    <p:sldId id="278" r:id="rId23"/>
    <p:sldId id="279" r:id="rId24"/>
    <p:sldId id="280" r:id="rId25"/>
    <p:sldId id="281" r:id="rId26"/>
    <p:sldId id="282" r:id="rId27"/>
    <p:sldId id="283" r:id="rId28"/>
    <p:sldId id="284"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D6976"/>
    <a:srgbClr val="647F6F"/>
    <a:srgbClr val="9A9E90"/>
    <a:srgbClr val="74807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72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E75E56E-37D6-4AC7-BB08-06E12A422034}" type="datetimeFigureOut">
              <a:rPr lang="en-US" smtClean="0"/>
              <a:t>3/2/2017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EEB469-8D91-4A14-9F6A-88AD0AD30EF0}" type="slidenum">
              <a:rPr lang="en-US" smtClean="0"/>
              <a:t>‹#›</a:t>
            </a:fld>
            <a:endParaRPr lang="en-US"/>
          </a:p>
        </p:txBody>
      </p:sp>
    </p:spTree>
    <p:extLst>
      <p:ext uri="{BB962C8B-B14F-4D97-AF65-F5344CB8AC3E}">
        <p14:creationId xmlns:p14="http://schemas.microsoft.com/office/powerpoint/2010/main" val="1461095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E75E56E-37D6-4AC7-BB08-06E12A422034}" type="datetimeFigureOut">
              <a:rPr lang="en-US" smtClean="0"/>
              <a:t>3/2/2017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EEB469-8D91-4A14-9F6A-88AD0AD30EF0}" type="slidenum">
              <a:rPr lang="en-US" smtClean="0"/>
              <a:t>‹#›</a:t>
            </a:fld>
            <a:endParaRPr lang="en-US"/>
          </a:p>
        </p:txBody>
      </p:sp>
    </p:spTree>
    <p:extLst>
      <p:ext uri="{BB962C8B-B14F-4D97-AF65-F5344CB8AC3E}">
        <p14:creationId xmlns:p14="http://schemas.microsoft.com/office/powerpoint/2010/main" val="1507579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E75E56E-37D6-4AC7-BB08-06E12A422034}" type="datetimeFigureOut">
              <a:rPr lang="en-US" smtClean="0"/>
              <a:t>3/2/2017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EEB469-8D91-4A14-9F6A-88AD0AD30EF0}" type="slidenum">
              <a:rPr lang="en-US" smtClean="0"/>
              <a:t>‹#›</a:t>
            </a:fld>
            <a:endParaRPr lang="en-US"/>
          </a:p>
        </p:txBody>
      </p:sp>
    </p:spTree>
    <p:extLst>
      <p:ext uri="{BB962C8B-B14F-4D97-AF65-F5344CB8AC3E}">
        <p14:creationId xmlns:p14="http://schemas.microsoft.com/office/powerpoint/2010/main" val="3361556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E75E56E-37D6-4AC7-BB08-06E12A422034}" type="datetimeFigureOut">
              <a:rPr lang="en-US" smtClean="0"/>
              <a:t>3/2/2017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EEB469-8D91-4A14-9F6A-88AD0AD30EF0}" type="slidenum">
              <a:rPr lang="en-US" smtClean="0"/>
              <a:t>‹#›</a:t>
            </a:fld>
            <a:endParaRPr lang="en-US"/>
          </a:p>
        </p:txBody>
      </p:sp>
    </p:spTree>
    <p:extLst>
      <p:ext uri="{BB962C8B-B14F-4D97-AF65-F5344CB8AC3E}">
        <p14:creationId xmlns:p14="http://schemas.microsoft.com/office/powerpoint/2010/main" val="2929592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E75E56E-37D6-4AC7-BB08-06E12A422034}" type="datetimeFigureOut">
              <a:rPr lang="en-US" smtClean="0"/>
              <a:t>3/2/2017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EEB469-8D91-4A14-9F6A-88AD0AD30EF0}" type="slidenum">
              <a:rPr lang="en-US" smtClean="0"/>
              <a:t>‹#›</a:t>
            </a:fld>
            <a:endParaRPr lang="en-US"/>
          </a:p>
        </p:txBody>
      </p:sp>
    </p:spTree>
    <p:extLst>
      <p:ext uri="{BB962C8B-B14F-4D97-AF65-F5344CB8AC3E}">
        <p14:creationId xmlns:p14="http://schemas.microsoft.com/office/powerpoint/2010/main" val="3512652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E75E56E-37D6-4AC7-BB08-06E12A422034}" type="datetimeFigureOut">
              <a:rPr lang="en-US" smtClean="0"/>
              <a:t>3/2/2017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EEB469-8D91-4A14-9F6A-88AD0AD30EF0}" type="slidenum">
              <a:rPr lang="en-US" smtClean="0"/>
              <a:t>‹#›</a:t>
            </a:fld>
            <a:endParaRPr lang="en-US"/>
          </a:p>
        </p:txBody>
      </p:sp>
    </p:spTree>
    <p:extLst>
      <p:ext uri="{BB962C8B-B14F-4D97-AF65-F5344CB8AC3E}">
        <p14:creationId xmlns:p14="http://schemas.microsoft.com/office/powerpoint/2010/main" val="1300512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E75E56E-37D6-4AC7-BB08-06E12A422034}" type="datetimeFigureOut">
              <a:rPr lang="en-US" smtClean="0"/>
              <a:t>3/2/2017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EEB469-8D91-4A14-9F6A-88AD0AD30EF0}" type="slidenum">
              <a:rPr lang="en-US" smtClean="0"/>
              <a:t>‹#›</a:t>
            </a:fld>
            <a:endParaRPr lang="en-US"/>
          </a:p>
        </p:txBody>
      </p:sp>
    </p:spTree>
    <p:extLst>
      <p:ext uri="{BB962C8B-B14F-4D97-AF65-F5344CB8AC3E}">
        <p14:creationId xmlns:p14="http://schemas.microsoft.com/office/powerpoint/2010/main" val="760998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E75E56E-37D6-4AC7-BB08-06E12A422034}" type="datetimeFigureOut">
              <a:rPr lang="en-US" smtClean="0"/>
              <a:t>3/2/2017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EEB469-8D91-4A14-9F6A-88AD0AD30EF0}" type="slidenum">
              <a:rPr lang="en-US" smtClean="0"/>
              <a:t>‹#›</a:t>
            </a:fld>
            <a:endParaRPr lang="en-US"/>
          </a:p>
        </p:txBody>
      </p:sp>
    </p:spTree>
    <p:extLst>
      <p:ext uri="{BB962C8B-B14F-4D97-AF65-F5344CB8AC3E}">
        <p14:creationId xmlns:p14="http://schemas.microsoft.com/office/powerpoint/2010/main" val="25611537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75E56E-37D6-4AC7-BB08-06E12A422034}" type="datetimeFigureOut">
              <a:rPr lang="en-US" smtClean="0"/>
              <a:t>3/2/2017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EEB469-8D91-4A14-9F6A-88AD0AD30EF0}" type="slidenum">
              <a:rPr lang="en-US" smtClean="0"/>
              <a:t>‹#›</a:t>
            </a:fld>
            <a:endParaRPr lang="en-US"/>
          </a:p>
        </p:txBody>
      </p:sp>
    </p:spTree>
    <p:extLst>
      <p:ext uri="{BB962C8B-B14F-4D97-AF65-F5344CB8AC3E}">
        <p14:creationId xmlns:p14="http://schemas.microsoft.com/office/powerpoint/2010/main" val="490318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75E56E-37D6-4AC7-BB08-06E12A422034}" type="datetimeFigureOut">
              <a:rPr lang="en-US" smtClean="0"/>
              <a:t>3/2/2017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EEB469-8D91-4A14-9F6A-88AD0AD30EF0}" type="slidenum">
              <a:rPr lang="en-US" smtClean="0"/>
              <a:t>‹#›</a:t>
            </a:fld>
            <a:endParaRPr lang="en-US"/>
          </a:p>
        </p:txBody>
      </p:sp>
    </p:spTree>
    <p:extLst>
      <p:ext uri="{BB962C8B-B14F-4D97-AF65-F5344CB8AC3E}">
        <p14:creationId xmlns:p14="http://schemas.microsoft.com/office/powerpoint/2010/main" val="1840929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75E56E-37D6-4AC7-BB08-06E12A422034}" type="datetimeFigureOut">
              <a:rPr lang="en-US" smtClean="0"/>
              <a:t>3/2/2017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EEB469-8D91-4A14-9F6A-88AD0AD30EF0}" type="slidenum">
              <a:rPr lang="en-US" smtClean="0"/>
              <a:t>‹#›</a:t>
            </a:fld>
            <a:endParaRPr lang="en-US"/>
          </a:p>
        </p:txBody>
      </p:sp>
    </p:spTree>
    <p:extLst>
      <p:ext uri="{BB962C8B-B14F-4D97-AF65-F5344CB8AC3E}">
        <p14:creationId xmlns:p14="http://schemas.microsoft.com/office/powerpoint/2010/main" val="3359686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75E56E-37D6-4AC7-BB08-06E12A422034}" type="datetimeFigureOut">
              <a:rPr lang="en-US" smtClean="0"/>
              <a:t>3/2/2017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EEB469-8D91-4A14-9F6A-88AD0AD30EF0}" type="slidenum">
              <a:rPr lang="en-US" smtClean="0"/>
              <a:t>‹#›</a:t>
            </a:fld>
            <a:endParaRPr lang="en-US"/>
          </a:p>
        </p:txBody>
      </p:sp>
    </p:spTree>
    <p:extLst>
      <p:ext uri="{BB962C8B-B14F-4D97-AF65-F5344CB8AC3E}">
        <p14:creationId xmlns:p14="http://schemas.microsoft.com/office/powerpoint/2010/main" val="4007416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634310" y="1367482"/>
            <a:ext cx="8031892" cy="1862048"/>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11500" dirty="0" smtClean="0">
                <a:solidFill>
                  <a:srgbClr val="748076"/>
                </a:solidFill>
                <a:effectLst>
                  <a:outerShdw blurRad="50800" dist="38100" dir="2700000" algn="tl" rotWithShape="0">
                    <a:schemeClr val="bg1">
                      <a:alpha val="99000"/>
                    </a:schemeClr>
                  </a:outerShdw>
                </a:effectLst>
                <a:latin typeface="Felix Titling" panose="04060505060202020A04" pitchFamily="82" charset="0"/>
                <a:cs typeface="Courier New" panose="02070309020205020404" pitchFamily="49" charset="0"/>
              </a:rPr>
              <a:t>FINDERS</a:t>
            </a:r>
          </a:p>
        </p:txBody>
      </p:sp>
      <p:sp>
        <p:nvSpPr>
          <p:cNvPr id="3" name="TextBox 2"/>
          <p:cNvSpPr txBox="1"/>
          <p:nvPr/>
        </p:nvSpPr>
        <p:spPr>
          <a:xfrm>
            <a:off x="823780" y="2650363"/>
            <a:ext cx="7652953" cy="1862048"/>
          </a:xfrm>
          <a:prstGeom prst="rect">
            <a:avLst/>
          </a:prstGeom>
          <a:noFill/>
          <a:effectLst>
            <a:outerShdw blurRad="50800" dist="38100" dir="2700000" algn="tl" rotWithShape="0">
              <a:prstClr val="black">
                <a:alpha val="40000"/>
              </a:prstClr>
            </a:outerShdw>
          </a:effectLst>
        </p:spPr>
        <p:txBody>
          <a:bodyPr wrap="square" rtlCol="0">
            <a:spAutoFit/>
            <a:scene3d>
              <a:camera prst="orthographicFront"/>
              <a:lightRig rig="brightRoom" dir="t"/>
            </a:scene3d>
          </a:bodyPr>
          <a:lstStyle/>
          <a:p>
            <a:pPr algn="ctr"/>
            <a:r>
              <a:rPr lang="en-US" sz="11500" dirty="0" smtClean="0">
                <a:solidFill>
                  <a:srgbClr val="9A9E90"/>
                </a:solidFill>
                <a:effectLst>
                  <a:outerShdw blurRad="50800" dist="38100" dir="2700000" algn="tl" rotWithShape="0">
                    <a:schemeClr val="bg1">
                      <a:alpha val="93000"/>
                    </a:schemeClr>
                  </a:outerShdw>
                </a:effectLst>
                <a:latin typeface="Felix Titling" panose="04060505060202020A04" pitchFamily="82" charset="0"/>
                <a:cs typeface="Courier New" panose="02070309020205020404" pitchFamily="49" charset="0"/>
              </a:rPr>
              <a:t>KEEPERS</a:t>
            </a:r>
          </a:p>
        </p:txBody>
      </p:sp>
      <p:sp>
        <p:nvSpPr>
          <p:cNvPr id="14" name="Oval 13"/>
          <p:cNvSpPr/>
          <p:nvPr/>
        </p:nvSpPr>
        <p:spPr>
          <a:xfrm>
            <a:off x="1944128" y="370703"/>
            <a:ext cx="5412260" cy="757882"/>
          </a:xfrm>
          <a:prstGeom prst="ellipse">
            <a:avLst/>
          </a:prstGeom>
          <a:solidFill>
            <a:srgbClr val="BD6976"/>
          </a:solidFill>
          <a:ln>
            <a:solidFill>
              <a:srgbClr val="BD69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2430160" y="426478"/>
            <a:ext cx="4440195" cy="646331"/>
          </a:xfrm>
          <a:prstGeom prst="rect">
            <a:avLst/>
          </a:prstGeom>
          <a:noFill/>
        </p:spPr>
        <p:txBody>
          <a:bodyPr wrap="square" rtlCol="0">
            <a:spAutoFit/>
          </a:bodyPr>
          <a:lstStyle/>
          <a:p>
            <a:pPr algn="ctr"/>
            <a:r>
              <a:rPr lang="en-US" sz="3600" dirty="0" smtClean="0">
                <a:solidFill>
                  <a:schemeClr val="bg1"/>
                </a:solidFill>
                <a:latin typeface="Felix Titling" panose="04060505060202020A04" pitchFamily="82" charset="0"/>
              </a:rPr>
              <a:t>MATTHEW 13:44-46</a:t>
            </a:r>
            <a:endParaRPr lang="en-US" sz="3600" dirty="0">
              <a:solidFill>
                <a:schemeClr val="bg1"/>
              </a:solidFill>
              <a:latin typeface="Felix Titling" panose="04060505060202020A04" pitchFamily="82" charset="0"/>
            </a:endParaRPr>
          </a:p>
        </p:txBody>
      </p:sp>
    </p:spTree>
    <p:extLst>
      <p:ext uri="{BB962C8B-B14F-4D97-AF65-F5344CB8AC3E}">
        <p14:creationId xmlns:p14="http://schemas.microsoft.com/office/powerpoint/2010/main" val="23507355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74141" y="98854"/>
            <a:ext cx="8979243" cy="4524315"/>
          </a:xfrm>
          <a:prstGeom prst="rect">
            <a:avLst/>
          </a:prstGeom>
          <a:solidFill>
            <a:schemeClr val="bg2">
              <a:lumMod val="90000"/>
              <a:alpha val="48000"/>
            </a:schemeClr>
          </a:solidFill>
        </p:spPr>
        <p:txBody>
          <a:bodyPr wrap="square" rtlCol="0">
            <a:spAutoFit/>
          </a:bodyPr>
          <a:lstStyle/>
          <a:p>
            <a:pPr algn="ctr"/>
            <a:endParaRPr lang="en-US" sz="5400" dirty="0">
              <a:solidFill>
                <a:schemeClr val="tx1">
                  <a:lumMod val="50000"/>
                  <a:lumOff val="50000"/>
                </a:schemeClr>
              </a:solidFill>
              <a:latin typeface="Cambria Math" panose="02040503050406030204" pitchFamily="18" charset="0"/>
              <a:ea typeface="Cambria Math" panose="02040503050406030204" pitchFamily="18" charset="0"/>
            </a:endParaRPr>
          </a:p>
          <a:p>
            <a:pPr algn="ctr"/>
            <a:r>
              <a:rPr lang="en-US" sz="6000" dirty="0" smtClean="0">
                <a:solidFill>
                  <a:schemeClr val="bg2">
                    <a:lumMod val="25000"/>
                  </a:schemeClr>
                </a:solidFill>
                <a:latin typeface="Cambria Math" panose="02040503050406030204" pitchFamily="18" charset="0"/>
                <a:ea typeface="Cambria Math" panose="02040503050406030204" pitchFamily="18" charset="0"/>
              </a:rPr>
              <a:t>Salvation’s value </a:t>
            </a:r>
          </a:p>
          <a:p>
            <a:pPr algn="ctr"/>
            <a:r>
              <a:rPr lang="en-US" sz="6000" dirty="0" smtClean="0">
                <a:solidFill>
                  <a:schemeClr val="bg2">
                    <a:lumMod val="25000"/>
                  </a:schemeClr>
                </a:solidFill>
                <a:latin typeface="Cambria Math" panose="02040503050406030204" pitchFamily="18" charset="0"/>
                <a:ea typeface="Cambria Math" panose="02040503050406030204" pitchFamily="18" charset="0"/>
              </a:rPr>
              <a:t>is not seen in the </a:t>
            </a:r>
          </a:p>
          <a:p>
            <a:pPr algn="ctr"/>
            <a:r>
              <a:rPr lang="en-US" sz="6000" b="1" u="sng" dirty="0" smtClean="0">
                <a:solidFill>
                  <a:srgbClr val="BD6976"/>
                </a:solidFill>
                <a:latin typeface="Cambria Math" panose="02040503050406030204" pitchFamily="18" charset="0"/>
                <a:ea typeface="Cambria Math" panose="02040503050406030204" pitchFamily="18" charset="0"/>
              </a:rPr>
              <a:t>NATURAL</a:t>
            </a:r>
            <a:r>
              <a:rPr lang="en-US" sz="6000" dirty="0" smtClean="0">
                <a:solidFill>
                  <a:srgbClr val="647F6F"/>
                </a:solidFill>
                <a:latin typeface="Cambria Math" panose="02040503050406030204" pitchFamily="18" charset="0"/>
                <a:ea typeface="Cambria Math" panose="02040503050406030204" pitchFamily="18" charset="0"/>
              </a:rPr>
              <a:t>.</a:t>
            </a:r>
          </a:p>
          <a:p>
            <a:pPr algn="ctr"/>
            <a:endParaRPr lang="en-US" sz="5400" dirty="0">
              <a:solidFill>
                <a:srgbClr val="748076"/>
              </a:solidFill>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13731977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74141" y="98854"/>
            <a:ext cx="8979243" cy="5909310"/>
          </a:xfrm>
          <a:prstGeom prst="rect">
            <a:avLst/>
          </a:prstGeom>
          <a:solidFill>
            <a:schemeClr val="bg2">
              <a:lumMod val="90000"/>
              <a:alpha val="48000"/>
            </a:schemeClr>
          </a:solidFill>
        </p:spPr>
        <p:txBody>
          <a:bodyPr wrap="square" rtlCol="0">
            <a:spAutoFit/>
          </a:bodyPr>
          <a:lstStyle/>
          <a:p>
            <a:pPr algn="ctr"/>
            <a:r>
              <a:rPr lang="en-US" sz="5400" b="1" dirty="0" smtClean="0">
                <a:solidFill>
                  <a:srgbClr val="BD6976"/>
                </a:solidFill>
                <a:latin typeface="Felix Titling" panose="04060505060202020A04" pitchFamily="82" charset="0"/>
              </a:rPr>
              <a:t>Luke 17:20-21</a:t>
            </a:r>
          </a:p>
          <a:p>
            <a:pPr algn="ctr"/>
            <a:r>
              <a:rPr lang="en-US" sz="5400" dirty="0" smtClean="0">
                <a:solidFill>
                  <a:srgbClr val="BD6976"/>
                </a:solidFill>
                <a:latin typeface="Cambria Math" panose="02040503050406030204" pitchFamily="18" charset="0"/>
                <a:ea typeface="Cambria Math" panose="02040503050406030204" pitchFamily="18" charset="0"/>
              </a:rPr>
              <a:t>20. </a:t>
            </a:r>
            <a:r>
              <a:rPr lang="en-US" sz="5400" dirty="0" smtClean="0">
                <a:latin typeface="Cambria Math" panose="02040503050406030204" pitchFamily="18" charset="0"/>
                <a:ea typeface="Cambria Math" panose="02040503050406030204" pitchFamily="18" charset="0"/>
              </a:rPr>
              <a:t>Now when He was asked by the Pharisees when the kingdom of God would come, He answered them and said, “The kingdom of God does not come with observation;</a:t>
            </a:r>
            <a:endParaRPr lang="en-US" sz="5400" dirty="0">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2374539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74141" y="98854"/>
            <a:ext cx="8979243" cy="4247317"/>
          </a:xfrm>
          <a:prstGeom prst="rect">
            <a:avLst/>
          </a:prstGeom>
          <a:solidFill>
            <a:schemeClr val="bg2">
              <a:lumMod val="90000"/>
              <a:alpha val="48000"/>
            </a:schemeClr>
          </a:solidFill>
        </p:spPr>
        <p:txBody>
          <a:bodyPr wrap="square" rtlCol="0">
            <a:spAutoFit/>
          </a:bodyPr>
          <a:lstStyle/>
          <a:p>
            <a:pPr algn="ctr"/>
            <a:r>
              <a:rPr lang="en-US" sz="5400" b="1" dirty="0" smtClean="0">
                <a:solidFill>
                  <a:srgbClr val="BD6976"/>
                </a:solidFill>
                <a:latin typeface="Felix Titling" panose="04060505060202020A04" pitchFamily="82" charset="0"/>
              </a:rPr>
              <a:t>Luke 17:20-21</a:t>
            </a:r>
          </a:p>
          <a:p>
            <a:pPr algn="ctr"/>
            <a:r>
              <a:rPr lang="en-US" sz="5400" dirty="0" smtClean="0">
                <a:solidFill>
                  <a:srgbClr val="BD6976"/>
                </a:solidFill>
                <a:latin typeface="Cambria Math" panose="02040503050406030204" pitchFamily="18" charset="0"/>
                <a:ea typeface="Cambria Math" panose="02040503050406030204" pitchFamily="18" charset="0"/>
              </a:rPr>
              <a:t>21. </a:t>
            </a:r>
            <a:r>
              <a:rPr lang="en-US" sz="5400" dirty="0" smtClean="0">
                <a:latin typeface="Cambria Math" panose="02040503050406030204" pitchFamily="18" charset="0"/>
                <a:ea typeface="Cambria Math" panose="02040503050406030204" pitchFamily="18" charset="0"/>
              </a:rPr>
              <a:t>nor will they say, ‘See here!’ or ‘See there!’ For indeed, the kingdom of God is within you.”</a:t>
            </a:r>
            <a:endParaRPr lang="en-US" sz="5400" dirty="0">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15267142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74141" y="98854"/>
            <a:ext cx="8979243" cy="5078313"/>
          </a:xfrm>
          <a:prstGeom prst="rect">
            <a:avLst/>
          </a:prstGeom>
          <a:solidFill>
            <a:schemeClr val="bg2">
              <a:lumMod val="90000"/>
              <a:alpha val="48000"/>
            </a:schemeClr>
          </a:solidFill>
        </p:spPr>
        <p:txBody>
          <a:bodyPr wrap="square" rtlCol="0">
            <a:spAutoFit/>
          </a:bodyPr>
          <a:lstStyle/>
          <a:p>
            <a:pPr algn="ctr"/>
            <a:r>
              <a:rPr lang="en-US" sz="5400" b="1" dirty="0" smtClean="0">
                <a:solidFill>
                  <a:srgbClr val="BD6976"/>
                </a:solidFill>
                <a:latin typeface="Felix Titling" panose="04060505060202020A04" pitchFamily="82" charset="0"/>
              </a:rPr>
              <a:t>Matthew 16:27-28</a:t>
            </a:r>
          </a:p>
          <a:p>
            <a:pPr algn="ctr"/>
            <a:r>
              <a:rPr lang="en-US" sz="5400" dirty="0" smtClean="0">
                <a:solidFill>
                  <a:srgbClr val="BD6976"/>
                </a:solidFill>
                <a:latin typeface="Cambria Math" panose="02040503050406030204" pitchFamily="18" charset="0"/>
                <a:ea typeface="Cambria Math" panose="02040503050406030204" pitchFamily="18" charset="0"/>
              </a:rPr>
              <a:t>27. </a:t>
            </a:r>
            <a:r>
              <a:rPr lang="en-US" sz="5400" dirty="0" smtClean="0">
                <a:latin typeface="Cambria Math" panose="02040503050406030204" pitchFamily="18" charset="0"/>
                <a:ea typeface="Cambria Math" panose="02040503050406030204" pitchFamily="18" charset="0"/>
              </a:rPr>
              <a:t>For the Son of Man will come in the glory of His Father with His angels, and then He will reward each according to his works.</a:t>
            </a:r>
            <a:endParaRPr lang="en-US" sz="5400" dirty="0">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39777021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74141" y="98854"/>
            <a:ext cx="8979243" cy="5078313"/>
          </a:xfrm>
          <a:prstGeom prst="rect">
            <a:avLst/>
          </a:prstGeom>
          <a:solidFill>
            <a:schemeClr val="bg2">
              <a:lumMod val="90000"/>
              <a:alpha val="48000"/>
            </a:schemeClr>
          </a:solidFill>
        </p:spPr>
        <p:txBody>
          <a:bodyPr wrap="square" rtlCol="0">
            <a:spAutoFit/>
          </a:bodyPr>
          <a:lstStyle/>
          <a:p>
            <a:pPr algn="ctr"/>
            <a:r>
              <a:rPr lang="en-US" sz="5400" b="1" dirty="0" smtClean="0">
                <a:solidFill>
                  <a:srgbClr val="BD6976"/>
                </a:solidFill>
                <a:latin typeface="Felix Titling" panose="04060505060202020A04" pitchFamily="82" charset="0"/>
              </a:rPr>
              <a:t>Matthew 16:27-28</a:t>
            </a:r>
          </a:p>
          <a:p>
            <a:pPr algn="ctr"/>
            <a:r>
              <a:rPr lang="en-US" sz="5400" dirty="0" smtClean="0">
                <a:solidFill>
                  <a:srgbClr val="BD6976"/>
                </a:solidFill>
                <a:latin typeface="Cambria Math" panose="02040503050406030204" pitchFamily="18" charset="0"/>
                <a:ea typeface="Cambria Math" panose="02040503050406030204" pitchFamily="18" charset="0"/>
              </a:rPr>
              <a:t>28. </a:t>
            </a:r>
            <a:r>
              <a:rPr lang="en-US" sz="5400" dirty="0" smtClean="0">
                <a:latin typeface="Cambria Math" panose="02040503050406030204" pitchFamily="18" charset="0"/>
                <a:ea typeface="Cambria Math" panose="02040503050406030204" pitchFamily="18" charset="0"/>
              </a:rPr>
              <a:t>Assuredly, I say to you, there are some standing here who shall not taste death </a:t>
            </a:r>
            <a:r>
              <a:rPr lang="en-US" sz="5400" dirty="0" err="1" smtClean="0">
                <a:latin typeface="Cambria Math" panose="02040503050406030204" pitchFamily="18" charset="0"/>
                <a:ea typeface="Cambria Math" panose="02040503050406030204" pitchFamily="18" charset="0"/>
              </a:rPr>
              <a:t>til</a:t>
            </a:r>
            <a:r>
              <a:rPr lang="en-US" sz="5400" dirty="0" smtClean="0">
                <a:latin typeface="Cambria Math" panose="02040503050406030204" pitchFamily="18" charset="0"/>
                <a:ea typeface="Cambria Math" panose="02040503050406030204" pitchFamily="18" charset="0"/>
              </a:rPr>
              <a:t> they see the Son of Man coming in His kingdom.”</a:t>
            </a:r>
            <a:endParaRPr lang="en-US" sz="5400" dirty="0">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12655431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74141" y="98854"/>
            <a:ext cx="8979243" cy="6524863"/>
          </a:xfrm>
          <a:prstGeom prst="rect">
            <a:avLst/>
          </a:prstGeom>
          <a:solidFill>
            <a:schemeClr val="bg2">
              <a:lumMod val="90000"/>
              <a:alpha val="48000"/>
            </a:schemeClr>
          </a:solidFill>
        </p:spPr>
        <p:txBody>
          <a:bodyPr wrap="square" rtlCol="0">
            <a:spAutoFit/>
          </a:bodyPr>
          <a:lstStyle/>
          <a:p>
            <a:pPr algn="ctr"/>
            <a:r>
              <a:rPr lang="en-US" sz="5400" b="1" dirty="0" smtClean="0">
                <a:solidFill>
                  <a:srgbClr val="BD6976"/>
                </a:solidFill>
                <a:latin typeface="Felix Titling" panose="04060505060202020A04" pitchFamily="82" charset="0"/>
              </a:rPr>
              <a:t>John 18:36</a:t>
            </a:r>
          </a:p>
          <a:p>
            <a:pPr algn="ctr"/>
            <a:r>
              <a:rPr lang="en-US" sz="5200" dirty="0" smtClean="0">
                <a:solidFill>
                  <a:srgbClr val="BD6976"/>
                </a:solidFill>
                <a:latin typeface="Cambria Math" panose="02040503050406030204" pitchFamily="18" charset="0"/>
                <a:ea typeface="Cambria Math" panose="02040503050406030204" pitchFamily="18" charset="0"/>
              </a:rPr>
              <a:t>36. </a:t>
            </a:r>
            <a:r>
              <a:rPr lang="en-US" sz="5200" dirty="0" smtClean="0">
                <a:latin typeface="Cambria Math" panose="02040503050406030204" pitchFamily="18" charset="0"/>
                <a:ea typeface="Cambria Math" panose="02040503050406030204" pitchFamily="18" charset="0"/>
              </a:rPr>
              <a:t>Jesus answered, “My kingdom is not of this world. If My kingdom were of this world, My servants would fight, so that I should not be delivered to the Jews; but now My kingdom is not from here.”</a:t>
            </a:r>
            <a:endParaRPr lang="en-US" sz="5200" dirty="0">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6771030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74141" y="98854"/>
            <a:ext cx="8979243" cy="5909310"/>
          </a:xfrm>
          <a:prstGeom prst="rect">
            <a:avLst/>
          </a:prstGeom>
          <a:solidFill>
            <a:schemeClr val="bg2">
              <a:lumMod val="90000"/>
              <a:alpha val="48000"/>
            </a:schemeClr>
          </a:solidFill>
        </p:spPr>
        <p:txBody>
          <a:bodyPr wrap="square" rtlCol="0">
            <a:spAutoFit/>
          </a:bodyPr>
          <a:lstStyle/>
          <a:p>
            <a:pPr algn="ctr"/>
            <a:r>
              <a:rPr lang="en-US" sz="5400" b="1" dirty="0" smtClean="0">
                <a:solidFill>
                  <a:srgbClr val="BD6976"/>
                </a:solidFill>
                <a:latin typeface="Felix Titling" panose="04060505060202020A04" pitchFamily="82" charset="0"/>
              </a:rPr>
              <a:t>1 Corinthians 2:14</a:t>
            </a:r>
          </a:p>
          <a:p>
            <a:pPr algn="ctr"/>
            <a:r>
              <a:rPr lang="en-US" sz="5400" dirty="0" smtClean="0">
                <a:solidFill>
                  <a:srgbClr val="BD6976"/>
                </a:solidFill>
                <a:latin typeface="Cambria Math" panose="02040503050406030204" pitchFamily="18" charset="0"/>
                <a:ea typeface="Cambria Math" panose="02040503050406030204" pitchFamily="18" charset="0"/>
              </a:rPr>
              <a:t>14. </a:t>
            </a:r>
            <a:r>
              <a:rPr lang="en-US" sz="5400" dirty="0" smtClean="0">
                <a:latin typeface="Cambria Math" panose="02040503050406030204" pitchFamily="18" charset="0"/>
                <a:ea typeface="Cambria Math" panose="02040503050406030204" pitchFamily="18" charset="0"/>
              </a:rPr>
              <a:t>But the natural man does not receive the things of the Spirit of God, for they are foolishness to him; nor can he know them, because they are spiritually discerned.</a:t>
            </a:r>
            <a:endParaRPr lang="en-US" sz="5400" dirty="0">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25091051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74141" y="98854"/>
            <a:ext cx="8979243" cy="5909310"/>
          </a:xfrm>
          <a:prstGeom prst="rect">
            <a:avLst/>
          </a:prstGeom>
          <a:solidFill>
            <a:schemeClr val="bg2">
              <a:lumMod val="90000"/>
              <a:alpha val="48000"/>
            </a:schemeClr>
          </a:solidFill>
        </p:spPr>
        <p:txBody>
          <a:bodyPr wrap="square" rtlCol="0">
            <a:spAutoFit/>
          </a:bodyPr>
          <a:lstStyle/>
          <a:p>
            <a:pPr algn="ctr"/>
            <a:r>
              <a:rPr lang="en-US" sz="5400" b="1" dirty="0">
                <a:solidFill>
                  <a:srgbClr val="BD6976"/>
                </a:solidFill>
                <a:latin typeface="Felix Titling" panose="04060505060202020A04" pitchFamily="82" charset="0"/>
              </a:rPr>
              <a:t>2</a:t>
            </a:r>
            <a:r>
              <a:rPr lang="en-US" sz="5400" b="1" dirty="0" smtClean="0">
                <a:solidFill>
                  <a:srgbClr val="BD6976"/>
                </a:solidFill>
                <a:latin typeface="Felix Titling" panose="04060505060202020A04" pitchFamily="82" charset="0"/>
              </a:rPr>
              <a:t> Corinthians 4:4</a:t>
            </a:r>
          </a:p>
          <a:p>
            <a:pPr algn="ctr"/>
            <a:r>
              <a:rPr lang="en-US" sz="5400" dirty="0" smtClean="0">
                <a:solidFill>
                  <a:srgbClr val="BD6976"/>
                </a:solidFill>
                <a:latin typeface="Cambria Math" panose="02040503050406030204" pitchFamily="18" charset="0"/>
                <a:ea typeface="Cambria Math" panose="02040503050406030204" pitchFamily="18" charset="0"/>
              </a:rPr>
              <a:t>4. </a:t>
            </a:r>
            <a:r>
              <a:rPr lang="en-US" sz="5400" dirty="0" smtClean="0">
                <a:latin typeface="Cambria Math" panose="02040503050406030204" pitchFamily="18" charset="0"/>
                <a:ea typeface="Cambria Math" panose="02040503050406030204" pitchFamily="18" charset="0"/>
              </a:rPr>
              <a:t>whose minds the god of this age has blinded, who do not believe, lest the light of the gospel of the glory of Christ, who is the image of God, should shine on them.</a:t>
            </a:r>
            <a:endParaRPr lang="en-US" sz="5400" dirty="0">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31545958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74141" y="98854"/>
            <a:ext cx="8979243" cy="4524315"/>
          </a:xfrm>
          <a:prstGeom prst="rect">
            <a:avLst/>
          </a:prstGeom>
          <a:solidFill>
            <a:schemeClr val="bg2">
              <a:lumMod val="90000"/>
              <a:alpha val="48000"/>
            </a:schemeClr>
          </a:solidFill>
        </p:spPr>
        <p:txBody>
          <a:bodyPr wrap="square" rtlCol="0">
            <a:spAutoFit/>
          </a:bodyPr>
          <a:lstStyle/>
          <a:p>
            <a:pPr algn="ctr"/>
            <a:endParaRPr lang="en-US" sz="5400" dirty="0">
              <a:solidFill>
                <a:schemeClr val="tx1">
                  <a:lumMod val="50000"/>
                  <a:lumOff val="50000"/>
                </a:schemeClr>
              </a:solidFill>
              <a:latin typeface="Cambria Math" panose="02040503050406030204" pitchFamily="18" charset="0"/>
              <a:ea typeface="Cambria Math" panose="02040503050406030204" pitchFamily="18" charset="0"/>
            </a:endParaRPr>
          </a:p>
          <a:p>
            <a:pPr algn="ctr"/>
            <a:r>
              <a:rPr lang="en-US" sz="6000" dirty="0" smtClean="0">
                <a:solidFill>
                  <a:schemeClr val="bg2">
                    <a:lumMod val="25000"/>
                  </a:schemeClr>
                </a:solidFill>
                <a:latin typeface="Cambria Math" panose="02040503050406030204" pitchFamily="18" charset="0"/>
                <a:ea typeface="Cambria Math" panose="02040503050406030204" pitchFamily="18" charset="0"/>
              </a:rPr>
              <a:t>Salvation is the </a:t>
            </a:r>
          </a:p>
          <a:p>
            <a:pPr algn="ctr"/>
            <a:r>
              <a:rPr lang="en-US" sz="6000" dirty="0" smtClean="0">
                <a:solidFill>
                  <a:schemeClr val="bg2">
                    <a:lumMod val="25000"/>
                  </a:schemeClr>
                </a:solidFill>
                <a:latin typeface="Cambria Math" panose="02040503050406030204" pitchFamily="18" charset="0"/>
                <a:ea typeface="Cambria Math" panose="02040503050406030204" pitchFamily="18" charset="0"/>
              </a:rPr>
              <a:t>only thing that brings </a:t>
            </a:r>
            <a:r>
              <a:rPr lang="en-US" sz="6000" b="1" u="sng" dirty="0" smtClean="0">
                <a:solidFill>
                  <a:srgbClr val="BD6976"/>
                </a:solidFill>
                <a:latin typeface="Cambria Math" panose="02040503050406030204" pitchFamily="18" charset="0"/>
                <a:ea typeface="Cambria Math" panose="02040503050406030204" pitchFamily="18" charset="0"/>
              </a:rPr>
              <a:t>TRUE</a:t>
            </a:r>
            <a:r>
              <a:rPr lang="en-US" sz="6000" b="1" dirty="0" smtClean="0">
                <a:solidFill>
                  <a:srgbClr val="BD6976"/>
                </a:solidFill>
                <a:latin typeface="Cambria Math" panose="02040503050406030204" pitchFamily="18" charset="0"/>
                <a:ea typeface="Cambria Math" panose="02040503050406030204" pitchFamily="18" charset="0"/>
              </a:rPr>
              <a:t> </a:t>
            </a:r>
            <a:r>
              <a:rPr lang="en-US" sz="6000" b="1" u="sng" dirty="0" smtClean="0">
                <a:solidFill>
                  <a:srgbClr val="BD6976"/>
                </a:solidFill>
                <a:latin typeface="Cambria Math" panose="02040503050406030204" pitchFamily="18" charset="0"/>
                <a:ea typeface="Cambria Math" panose="02040503050406030204" pitchFamily="18" charset="0"/>
              </a:rPr>
              <a:t>JOY</a:t>
            </a:r>
            <a:r>
              <a:rPr lang="en-US" sz="6000" dirty="0" smtClean="0">
                <a:solidFill>
                  <a:schemeClr val="bg2">
                    <a:lumMod val="25000"/>
                  </a:schemeClr>
                </a:solidFill>
                <a:latin typeface="Cambria Math" panose="02040503050406030204" pitchFamily="18" charset="0"/>
                <a:ea typeface="Cambria Math" panose="02040503050406030204" pitchFamily="18" charset="0"/>
              </a:rPr>
              <a:t>.</a:t>
            </a:r>
          </a:p>
          <a:p>
            <a:pPr algn="ctr"/>
            <a:endParaRPr lang="en-US" sz="5400" dirty="0">
              <a:solidFill>
                <a:srgbClr val="748076"/>
              </a:solidFill>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38750760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74141" y="98854"/>
            <a:ext cx="8979243" cy="3416320"/>
          </a:xfrm>
          <a:prstGeom prst="rect">
            <a:avLst/>
          </a:prstGeom>
          <a:solidFill>
            <a:schemeClr val="bg2">
              <a:lumMod val="90000"/>
              <a:alpha val="48000"/>
            </a:schemeClr>
          </a:solidFill>
        </p:spPr>
        <p:txBody>
          <a:bodyPr wrap="square" rtlCol="0">
            <a:spAutoFit/>
          </a:bodyPr>
          <a:lstStyle/>
          <a:p>
            <a:pPr algn="ctr"/>
            <a:r>
              <a:rPr lang="en-US" sz="5400" b="1" dirty="0" smtClean="0">
                <a:solidFill>
                  <a:srgbClr val="BD6976"/>
                </a:solidFill>
                <a:latin typeface="Felix Titling" panose="04060505060202020A04" pitchFamily="82" charset="0"/>
              </a:rPr>
              <a:t>1 John 1:4</a:t>
            </a:r>
          </a:p>
          <a:p>
            <a:pPr algn="ctr"/>
            <a:r>
              <a:rPr lang="en-US" sz="5400" dirty="0" smtClean="0">
                <a:solidFill>
                  <a:srgbClr val="BD6976"/>
                </a:solidFill>
                <a:latin typeface="Cambria Math" panose="02040503050406030204" pitchFamily="18" charset="0"/>
                <a:ea typeface="Cambria Math" panose="02040503050406030204" pitchFamily="18" charset="0"/>
              </a:rPr>
              <a:t>4. </a:t>
            </a:r>
            <a:r>
              <a:rPr lang="en-US" sz="5400" dirty="0" smtClean="0">
                <a:latin typeface="Cambria Math" panose="02040503050406030204" pitchFamily="18" charset="0"/>
                <a:ea typeface="Cambria Math" panose="02040503050406030204" pitchFamily="18" charset="0"/>
              </a:rPr>
              <a:t>And these things we write to you that your joy may be full.</a:t>
            </a:r>
            <a:endParaRPr lang="en-US" sz="5400" dirty="0">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2621988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74141" y="98854"/>
            <a:ext cx="8979243" cy="5909310"/>
          </a:xfrm>
          <a:prstGeom prst="rect">
            <a:avLst/>
          </a:prstGeom>
          <a:solidFill>
            <a:schemeClr val="bg2">
              <a:lumMod val="90000"/>
              <a:alpha val="48000"/>
            </a:schemeClr>
          </a:solidFill>
        </p:spPr>
        <p:txBody>
          <a:bodyPr wrap="square" rtlCol="0">
            <a:spAutoFit/>
          </a:bodyPr>
          <a:lstStyle/>
          <a:p>
            <a:pPr algn="ctr"/>
            <a:r>
              <a:rPr lang="en-US" sz="5400" b="1" dirty="0" smtClean="0">
                <a:solidFill>
                  <a:srgbClr val="BD6976"/>
                </a:solidFill>
                <a:latin typeface="Felix Titling" panose="04060505060202020A04" pitchFamily="82" charset="0"/>
              </a:rPr>
              <a:t>MATTHEW 13:44-46</a:t>
            </a:r>
          </a:p>
          <a:p>
            <a:pPr algn="ctr"/>
            <a:r>
              <a:rPr lang="en-US" sz="5400" dirty="0" smtClean="0">
                <a:solidFill>
                  <a:srgbClr val="BD6976"/>
                </a:solidFill>
                <a:latin typeface="Cambria Math" panose="02040503050406030204" pitchFamily="18" charset="0"/>
                <a:ea typeface="Cambria Math" panose="02040503050406030204" pitchFamily="18" charset="0"/>
              </a:rPr>
              <a:t>44. </a:t>
            </a:r>
            <a:r>
              <a:rPr lang="en-US" sz="5400" dirty="0" smtClean="0">
                <a:latin typeface="Cambria Math" panose="02040503050406030204" pitchFamily="18" charset="0"/>
                <a:ea typeface="Cambria Math" panose="02040503050406030204" pitchFamily="18" charset="0"/>
              </a:rPr>
              <a:t>“Again, the kingdom of heaven is like treasure hidden in a field, which a man found and hid; and for joy over it he goes and sells all that he has and buys that field.</a:t>
            </a:r>
            <a:endParaRPr lang="en-US" sz="5400" dirty="0">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26895352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74141" y="98854"/>
            <a:ext cx="8979243" cy="4524315"/>
          </a:xfrm>
          <a:prstGeom prst="rect">
            <a:avLst/>
          </a:prstGeom>
          <a:solidFill>
            <a:schemeClr val="bg2">
              <a:lumMod val="90000"/>
              <a:alpha val="48000"/>
            </a:schemeClr>
          </a:solidFill>
        </p:spPr>
        <p:txBody>
          <a:bodyPr wrap="square" rtlCol="0">
            <a:spAutoFit/>
          </a:bodyPr>
          <a:lstStyle/>
          <a:p>
            <a:pPr algn="ctr"/>
            <a:endParaRPr lang="en-US" sz="5400" dirty="0">
              <a:solidFill>
                <a:schemeClr val="tx1">
                  <a:lumMod val="50000"/>
                  <a:lumOff val="50000"/>
                </a:schemeClr>
              </a:solidFill>
              <a:latin typeface="Cambria Math" panose="02040503050406030204" pitchFamily="18" charset="0"/>
              <a:ea typeface="Cambria Math" panose="02040503050406030204" pitchFamily="18" charset="0"/>
            </a:endParaRPr>
          </a:p>
          <a:p>
            <a:pPr algn="ctr"/>
            <a:r>
              <a:rPr lang="en-US" sz="6000" dirty="0" smtClean="0">
                <a:solidFill>
                  <a:schemeClr val="bg2">
                    <a:lumMod val="25000"/>
                  </a:schemeClr>
                </a:solidFill>
                <a:latin typeface="Cambria Math" panose="02040503050406030204" pitchFamily="18" charset="0"/>
                <a:ea typeface="Cambria Math" panose="02040503050406030204" pitchFamily="18" charset="0"/>
              </a:rPr>
              <a:t>Realizing our need of</a:t>
            </a:r>
          </a:p>
          <a:p>
            <a:pPr algn="ctr"/>
            <a:r>
              <a:rPr lang="en-US" sz="6000" dirty="0">
                <a:solidFill>
                  <a:schemeClr val="bg2">
                    <a:lumMod val="25000"/>
                  </a:schemeClr>
                </a:solidFill>
                <a:latin typeface="Cambria Math" panose="02040503050406030204" pitchFamily="18" charset="0"/>
                <a:ea typeface="Cambria Math" panose="02040503050406030204" pitchFamily="18" charset="0"/>
              </a:rPr>
              <a:t>s</a:t>
            </a:r>
            <a:r>
              <a:rPr lang="en-US" sz="6000" dirty="0" smtClean="0">
                <a:solidFill>
                  <a:schemeClr val="bg2">
                    <a:lumMod val="25000"/>
                  </a:schemeClr>
                </a:solidFill>
                <a:latin typeface="Cambria Math" panose="02040503050406030204" pitchFamily="18" charset="0"/>
                <a:ea typeface="Cambria Math" panose="02040503050406030204" pitchFamily="18" charset="0"/>
              </a:rPr>
              <a:t>alvation comes to us</a:t>
            </a:r>
          </a:p>
          <a:p>
            <a:pPr algn="ctr"/>
            <a:r>
              <a:rPr lang="en-US" sz="6000" b="1" u="sng" dirty="0" smtClean="0">
                <a:solidFill>
                  <a:srgbClr val="BD6976"/>
                </a:solidFill>
                <a:latin typeface="Cambria Math" panose="02040503050406030204" pitchFamily="18" charset="0"/>
                <a:ea typeface="Cambria Math" panose="02040503050406030204" pitchFamily="18" charset="0"/>
              </a:rPr>
              <a:t>DIFFERENTLY</a:t>
            </a:r>
            <a:r>
              <a:rPr lang="en-US" sz="6000" dirty="0" smtClean="0">
                <a:solidFill>
                  <a:schemeClr val="bg2">
                    <a:lumMod val="25000"/>
                  </a:schemeClr>
                </a:solidFill>
                <a:latin typeface="Cambria Math" panose="02040503050406030204" pitchFamily="18" charset="0"/>
                <a:ea typeface="Cambria Math" panose="02040503050406030204" pitchFamily="18" charset="0"/>
              </a:rPr>
              <a:t>.</a:t>
            </a:r>
          </a:p>
          <a:p>
            <a:pPr algn="ctr"/>
            <a:endParaRPr lang="en-US" sz="5400" dirty="0">
              <a:solidFill>
                <a:srgbClr val="748076"/>
              </a:solidFill>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26622461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74141" y="98854"/>
            <a:ext cx="8979243" cy="5909310"/>
          </a:xfrm>
          <a:prstGeom prst="rect">
            <a:avLst/>
          </a:prstGeom>
          <a:solidFill>
            <a:schemeClr val="bg2">
              <a:lumMod val="90000"/>
              <a:alpha val="48000"/>
            </a:schemeClr>
          </a:solidFill>
        </p:spPr>
        <p:txBody>
          <a:bodyPr wrap="square" rtlCol="0">
            <a:spAutoFit/>
          </a:bodyPr>
          <a:lstStyle/>
          <a:p>
            <a:pPr algn="ctr"/>
            <a:r>
              <a:rPr lang="en-US" sz="5400" b="1" dirty="0" smtClean="0">
                <a:solidFill>
                  <a:srgbClr val="BD6976"/>
                </a:solidFill>
                <a:latin typeface="Felix Titling" panose="04060505060202020A04" pitchFamily="82" charset="0"/>
              </a:rPr>
              <a:t>Acts 17:10-12</a:t>
            </a:r>
          </a:p>
          <a:p>
            <a:pPr algn="ctr"/>
            <a:r>
              <a:rPr lang="en-US" sz="5400" dirty="0" smtClean="0">
                <a:solidFill>
                  <a:srgbClr val="BD6976"/>
                </a:solidFill>
                <a:latin typeface="Cambria Math" panose="02040503050406030204" pitchFamily="18" charset="0"/>
                <a:ea typeface="Cambria Math" panose="02040503050406030204" pitchFamily="18" charset="0"/>
              </a:rPr>
              <a:t>10. </a:t>
            </a:r>
            <a:r>
              <a:rPr lang="en-US" sz="5400" dirty="0" smtClean="0">
                <a:latin typeface="Cambria Math" panose="02040503050406030204" pitchFamily="18" charset="0"/>
                <a:ea typeface="Cambria Math" panose="02040503050406030204" pitchFamily="18" charset="0"/>
              </a:rPr>
              <a:t>Then the brethren immediately sent Paul and Silas away by night to Berea. When they arrived, they went into the synagogue of the Jews.</a:t>
            </a:r>
            <a:endParaRPr lang="en-US" sz="5400" dirty="0">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37300314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74141" y="0"/>
            <a:ext cx="8979243" cy="6740307"/>
          </a:xfrm>
          <a:prstGeom prst="rect">
            <a:avLst/>
          </a:prstGeom>
          <a:solidFill>
            <a:schemeClr val="bg2">
              <a:lumMod val="90000"/>
              <a:alpha val="48000"/>
            </a:schemeClr>
          </a:solidFill>
        </p:spPr>
        <p:txBody>
          <a:bodyPr wrap="square" rtlCol="0">
            <a:spAutoFit/>
          </a:bodyPr>
          <a:lstStyle/>
          <a:p>
            <a:pPr algn="ctr"/>
            <a:r>
              <a:rPr lang="en-US" sz="5400" b="1" dirty="0" smtClean="0">
                <a:solidFill>
                  <a:srgbClr val="BD6976"/>
                </a:solidFill>
                <a:latin typeface="Felix Titling" panose="04060505060202020A04" pitchFamily="82" charset="0"/>
              </a:rPr>
              <a:t>Acts 17:10-12</a:t>
            </a:r>
          </a:p>
          <a:p>
            <a:pPr algn="ctr"/>
            <a:r>
              <a:rPr lang="en-US" sz="5400" dirty="0" smtClean="0">
                <a:solidFill>
                  <a:srgbClr val="BD6976"/>
                </a:solidFill>
                <a:latin typeface="Cambria Math" panose="02040503050406030204" pitchFamily="18" charset="0"/>
                <a:ea typeface="Cambria Math" panose="02040503050406030204" pitchFamily="18" charset="0"/>
              </a:rPr>
              <a:t>11.</a:t>
            </a:r>
            <a:r>
              <a:rPr lang="en-US" sz="5400" dirty="0" smtClean="0">
                <a:solidFill>
                  <a:schemeClr val="tx1">
                    <a:lumMod val="50000"/>
                    <a:lumOff val="50000"/>
                  </a:schemeClr>
                </a:solidFill>
                <a:latin typeface="Cambria Math" panose="02040503050406030204" pitchFamily="18" charset="0"/>
                <a:ea typeface="Cambria Math" panose="02040503050406030204" pitchFamily="18" charset="0"/>
              </a:rPr>
              <a:t> </a:t>
            </a:r>
            <a:r>
              <a:rPr lang="en-US" sz="5400" dirty="0" smtClean="0">
                <a:latin typeface="Cambria Math" panose="02040503050406030204" pitchFamily="18" charset="0"/>
                <a:ea typeface="Cambria Math" panose="02040503050406030204" pitchFamily="18" charset="0"/>
              </a:rPr>
              <a:t>These were more fair-minded than those in Thessalonica, in that they received the word with all readiness, and searched the Scriptures daily to find out whether these things were so.</a:t>
            </a:r>
            <a:endParaRPr lang="en-US" sz="5400" dirty="0">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17471193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74141" y="98854"/>
            <a:ext cx="8979243" cy="4247317"/>
          </a:xfrm>
          <a:prstGeom prst="rect">
            <a:avLst/>
          </a:prstGeom>
          <a:solidFill>
            <a:schemeClr val="bg2">
              <a:lumMod val="90000"/>
              <a:alpha val="48000"/>
            </a:schemeClr>
          </a:solidFill>
        </p:spPr>
        <p:txBody>
          <a:bodyPr wrap="square" rtlCol="0">
            <a:spAutoFit/>
          </a:bodyPr>
          <a:lstStyle/>
          <a:p>
            <a:pPr algn="ctr"/>
            <a:r>
              <a:rPr lang="en-US" sz="5400" b="1" dirty="0" smtClean="0">
                <a:solidFill>
                  <a:srgbClr val="BD6976"/>
                </a:solidFill>
                <a:latin typeface="Felix Titling" panose="04060505060202020A04" pitchFamily="82" charset="0"/>
              </a:rPr>
              <a:t>Acts 17:10-12</a:t>
            </a:r>
          </a:p>
          <a:p>
            <a:pPr algn="ctr"/>
            <a:r>
              <a:rPr lang="en-US" sz="5400" dirty="0" smtClean="0">
                <a:solidFill>
                  <a:srgbClr val="BD6976"/>
                </a:solidFill>
                <a:latin typeface="Cambria Math" panose="02040503050406030204" pitchFamily="18" charset="0"/>
                <a:ea typeface="Cambria Math" panose="02040503050406030204" pitchFamily="18" charset="0"/>
              </a:rPr>
              <a:t>12.</a:t>
            </a:r>
            <a:r>
              <a:rPr lang="en-US" sz="5400" dirty="0" smtClean="0">
                <a:solidFill>
                  <a:schemeClr val="tx1">
                    <a:lumMod val="50000"/>
                    <a:lumOff val="50000"/>
                  </a:schemeClr>
                </a:solidFill>
                <a:latin typeface="Cambria Math" panose="02040503050406030204" pitchFamily="18" charset="0"/>
                <a:ea typeface="Cambria Math" panose="02040503050406030204" pitchFamily="18" charset="0"/>
              </a:rPr>
              <a:t> </a:t>
            </a:r>
            <a:r>
              <a:rPr lang="en-US" sz="5400" dirty="0" smtClean="0">
                <a:latin typeface="Cambria Math" panose="02040503050406030204" pitchFamily="18" charset="0"/>
                <a:ea typeface="Cambria Math" panose="02040503050406030204" pitchFamily="18" charset="0"/>
              </a:rPr>
              <a:t>Therefore many of them believed, and also not a few of the Greeks, prominent women as well as men.</a:t>
            </a:r>
            <a:endParaRPr lang="en-US" sz="5400" dirty="0">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30788266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74141" y="98854"/>
            <a:ext cx="8979243" cy="3600986"/>
          </a:xfrm>
          <a:prstGeom prst="rect">
            <a:avLst/>
          </a:prstGeom>
          <a:solidFill>
            <a:schemeClr val="bg2">
              <a:lumMod val="90000"/>
              <a:alpha val="48000"/>
            </a:schemeClr>
          </a:solidFill>
        </p:spPr>
        <p:txBody>
          <a:bodyPr wrap="square" rtlCol="0">
            <a:spAutoFit/>
          </a:bodyPr>
          <a:lstStyle/>
          <a:p>
            <a:pPr algn="ctr"/>
            <a:endParaRPr lang="en-US" sz="5400" dirty="0">
              <a:solidFill>
                <a:schemeClr val="tx1">
                  <a:lumMod val="50000"/>
                  <a:lumOff val="50000"/>
                </a:schemeClr>
              </a:solidFill>
              <a:latin typeface="Cambria Math" panose="02040503050406030204" pitchFamily="18" charset="0"/>
              <a:ea typeface="Cambria Math" panose="02040503050406030204" pitchFamily="18" charset="0"/>
            </a:endParaRPr>
          </a:p>
          <a:p>
            <a:pPr algn="ctr"/>
            <a:r>
              <a:rPr lang="en-US" sz="6000" dirty="0" smtClean="0">
                <a:solidFill>
                  <a:schemeClr val="bg2">
                    <a:lumMod val="25000"/>
                  </a:schemeClr>
                </a:solidFill>
                <a:latin typeface="Cambria Math" panose="02040503050406030204" pitchFamily="18" charset="0"/>
                <a:ea typeface="Cambria Math" panose="02040503050406030204" pitchFamily="18" charset="0"/>
              </a:rPr>
              <a:t>Salvation requires a</a:t>
            </a:r>
          </a:p>
          <a:p>
            <a:pPr algn="ctr"/>
            <a:r>
              <a:rPr lang="en-US" sz="6000" b="1" u="sng" dirty="0" smtClean="0">
                <a:solidFill>
                  <a:srgbClr val="BD6976"/>
                </a:solidFill>
                <a:latin typeface="Cambria Math" panose="02040503050406030204" pitchFamily="18" charset="0"/>
                <a:ea typeface="Cambria Math" panose="02040503050406030204" pitchFamily="18" charset="0"/>
              </a:rPr>
              <a:t>DECISION</a:t>
            </a:r>
            <a:r>
              <a:rPr lang="en-US" sz="6000" dirty="0" smtClean="0">
                <a:solidFill>
                  <a:schemeClr val="bg2">
                    <a:lumMod val="25000"/>
                  </a:schemeClr>
                </a:solidFill>
                <a:latin typeface="Cambria Math" panose="02040503050406030204" pitchFamily="18" charset="0"/>
                <a:ea typeface="Cambria Math" panose="02040503050406030204" pitchFamily="18" charset="0"/>
              </a:rPr>
              <a:t>.</a:t>
            </a:r>
          </a:p>
          <a:p>
            <a:pPr algn="ctr"/>
            <a:endParaRPr lang="en-US" sz="5400" dirty="0">
              <a:solidFill>
                <a:srgbClr val="748076"/>
              </a:solidFill>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82058207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74141" y="98854"/>
            <a:ext cx="8979243" cy="5909310"/>
          </a:xfrm>
          <a:prstGeom prst="rect">
            <a:avLst/>
          </a:prstGeom>
          <a:solidFill>
            <a:schemeClr val="bg2">
              <a:lumMod val="90000"/>
              <a:alpha val="48000"/>
            </a:schemeClr>
          </a:solidFill>
        </p:spPr>
        <p:txBody>
          <a:bodyPr wrap="square" rtlCol="0">
            <a:spAutoFit/>
          </a:bodyPr>
          <a:lstStyle/>
          <a:p>
            <a:pPr algn="ctr"/>
            <a:r>
              <a:rPr lang="en-US" sz="5400" b="1" dirty="0" smtClean="0">
                <a:solidFill>
                  <a:srgbClr val="BD6976"/>
                </a:solidFill>
                <a:latin typeface="Felix Titling" panose="04060505060202020A04" pitchFamily="82" charset="0"/>
              </a:rPr>
              <a:t>ISAIAH 64:6</a:t>
            </a:r>
          </a:p>
          <a:p>
            <a:pPr algn="ctr"/>
            <a:r>
              <a:rPr lang="en-US" sz="5400" dirty="0">
                <a:solidFill>
                  <a:srgbClr val="BD6976"/>
                </a:solidFill>
                <a:latin typeface="Cambria Math" panose="02040503050406030204" pitchFamily="18" charset="0"/>
                <a:ea typeface="Cambria Math" panose="02040503050406030204" pitchFamily="18" charset="0"/>
              </a:rPr>
              <a:t>6</a:t>
            </a:r>
            <a:r>
              <a:rPr lang="en-US" sz="5400" dirty="0" smtClean="0">
                <a:solidFill>
                  <a:srgbClr val="BD6976"/>
                </a:solidFill>
                <a:latin typeface="Cambria Math" panose="02040503050406030204" pitchFamily="18" charset="0"/>
                <a:ea typeface="Cambria Math" panose="02040503050406030204" pitchFamily="18" charset="0"/>
              </a:rPr>
              <a:t>.</a:t>
            </a:r>
            <a:r>
              <a:rPr lang="en-US" sz="5400" dirty="0" smtClean="0">
                <a:solidFill>
                  <a:schemeClr val="tx1">
                    <a:lumMod val="50000"/>
                    <a:lumOff val="50000"/>
                  </a:schemeClr>
                </a:solidFill>
                <a:latin typeface="Cambria Math" panose="02040503050406030204" pitchFamily="18" charset="0"/>
                <a:ea typeface="Cambria Math" panose="02040503050406030204" pitchFamily="18" charset="0"/>
              </a:rPr>
              <a:t> </a:t>
            </a:r>
            <a:r>
              <a:rPr lang="en-US" sz="5400" dirty="0" smtClean="0">
                <a:latin typeface="Cambria Math" panose="02040503050406030204" pitchFamily="18" charset="0"/>
                <a:ea typeface="Cambria Math" panose="02040503050406030204" pitchFamily="18" charset="0"/>
              </a:rPr>
              <a:t>But we are all like an unclean thing, and all our righteousness are like filthy rags; we all fade as a leaf, and our iniquities, like the wind, have taken us away.</a:t>
            </a:r>
            <a:endParaRPr lang="en-US" sz="5400" dirty="0">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402452649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9163" y="238898"/>
            <a:ext cx="8723077" cy="6409166"/>
          </a:xfrm>
          <a:prstGeom prst="rect">
            <a:avLst/>
          </a:prstGeom>
        </p:spPr>
      </p:pic>
    </p:spTree>
    <p:extLst>
      <p:ext uri="{BB962C8B-B14F-4D97-AF65-F5344CB8AC3E}">
        <p14:creationId xmlns:p14="http://schemas.microsoft.com/office/powerpoint/2010/main" val="309828182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634310" y="1367482"/>
            <a:ext cx="8031892" cy="1862048"/>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11500" dirty="0" smtClean="0">
                <a:solidFill>
                  <a:srgbClr val="748076"/>
                </a:solidFill>
                <a:effectLst>
                  <a:outerShdw blurRad="50800" dist="38100" dir="2700000" algn="tl" rotWithShape="0">
                    <a:schemeClr val="bg1">
                      <a:alpha val="99000"/>
                    </a:schemeClr>
                  </a:outerShdw>
                </a:effectLst>
                <a:latin typeface="Felix Titling" panose="04060505060202020A04" pitchFamily="82" charset="0"/>
                <a:cs typeface="Courier New" panose="02070309020205020404" pitchFamily="49" charset="0"/>
              </a:rPr>
              <a:t>FINDERS</a:t>
            </a:r>
          </a:p>
        </p:txBody>
      </p:sp>
      <p:sp>
        <p:nvSpPr>
          <p:cNvPr id="3" name="TextBox 2"/>
          <p:cNvSpPr txBox="1"/>
          <p:nvPr/>
        </p:nvSpPr>
        <p:spPr>
          <a:xfrm>
            <a:off x="823780" y="2650363"/>
            <a:ext cx="7652953" cy="1862048"/>
          </a:xfrm>
          <a:prstGeom prst="rect">
            <a:avLst/>
          </a:prstGeom>
          <a:noFill/>
          <a:effectLst>
            <a:outerShdw blurRad="50800" dist="38100" dir="2700000" algn="tl" rotWithShape="0">
              <a:prstClr val="black">
                <a:alpha val="40000"/>
              </a:prstClr>
            </a:outerShdw>
          </a:effectLst>
        </p:spPr>
        <p:txBody>
          <a:bodyPr wrap="square" rtlCol="0">
            <a:spAutoFit/>
            <a:scene3d>
              <a:camera prst="orthographicFront"/>
              <a:lightRig rig="brightRoom" dir="t"/>
            </a:scene3d>
          </a:bodyPr>
          <a:lstStyle/>
          <a:p>
            <a:pPr algn="ctr"/>
            <a:r>
              <a:rPr lang="en-US" sz="11500" dirty="0" smtClean="0">
                <a:solidFill>
                  <a:srgbClr val="9A9E90"/>
                </a:solidFill>
                <a:effectLst>
                  <a:outerShdw blurRad="50800" dist="38100" dir="2700000" algn="tl" rotWithShape="0">
                    <a:schemeClr val="bg1">
                      <a:alpha val="93000"/>
                    </a:schemeClr>
                  </a:outerShdw>
                </a:effectLst>
                <a:latin typeface="Felix Titling" panose="04060505060202020A04" pitchFamily="82" charset="0"/>
                <a:cs typeface="Courier New" panose="02070309020205020404" pitchFamily="49" charset="0"/>
              </a:rPr>
              <a:t>KEEPERS</a:t>
            </a:r>
          </a:p>
        </p:txBody>
      </p:sp>
      <p:sp>
        <p:nvSpPr>
          <p:cNvPr id="14" name="Oval 13"/>
          <p:cNvSpPr/>
          <p:nvPr/>
        </p:nvSpPr>
        <p:spPr>
          <a:xfrm>
            <a:off x="1944128" y="370703"/>
            <a:ext cx="5412260" cy="757882"/>
          </a:xfrm>
          <a:prstGeom prst="ellipse">
            <a:avLst/>
          </a:prstGeom>
          <a:solidFill>
            <a:srgbClr val="BD6976"/>
          </a:solidFill>
          <a:ln>
            <a:solidFill>
              <a:srgbClr val="BD69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2430160" y="426478"/>
            <a:ext cx="4440195" cy="646331"/>
          </a:xfrm>
          <a:prstGeom prst="rect">
            <a:avLst/>
          </a:prstGeom>
          <a:noFill/>
        </p:spPr>
        <p:txBody>
          <a:bodyPr wrap="square" rtlCol="0">
            <a:spAutoFit/>
          </a:bodyPr>
          <a:lstStyle/>
          <a:p>
            <a:pPr algn="ctr"/>
            <a:r>
              <a:rPr lang="en-US" sz="3600" dirty="0" smtClean="0">
                <a:solidFill>
                  <a:schemeClr val="bg1"/>
                </a:solidFill>
                <a:latin typeface="Felix Titling" panose="04060505060202020A04" pitchFamily="82" charset="0"/>
              </a:rPr>
              <a:t>MATTHEW 13:44-46</a:t>
            </a:r>
            <a:endParaRPr lang="en-US" sz="3600" dirty="0">
              <a:solidFill>
                <a:schemeClr val="bg1"/>
              </a:solidFill>
              <a:latin typeface="Felix Titling" panose="04060505060202020A04" pitchFamily="82" charset="0"/>
            </a:endParaRPr>
          </a:p>
        </p:txBody>
      </p:sp>
    </p:spTree>
    <p:extLst>
      <p:ext uri="{BB962C8B-B14F-4D97-AF65-F5344CB8AC3E}">
        <p14:creationId xmlns:p14="http://schemas.microsoft.com/office/powerpoint/2010/main" val="215288639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07199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74141" y="98854"/>
            <a:ext cx="8979243" cy="3416320"/>
          </a:xfrm>
          <a:prstGeom prst="rect">
            <a:avLst/>
          </a:prstGeom>
          <a:solidFill>
            <a:schemeClr val="bg2">
              <a:lumMod val="90000"/>
              <a:alpha val="48000"/>
            </a:schemeClr>
          </a:solidFill>
        </p:spPr>
        <p:txBody>
          <a:bodyPr wrap="square" rtlCol="0">
            <a:spAutoFit/>
          </a:bodyPr>
          <a:lstStyle/>
          <a:p>
            <a:pPr algn="ctr"/>
            <a:r>
              <a:rPr lang="en-US" sz="5400" b="1" dirty="0" smtClean="0">
                <a:solidFill>
                  <a:srgbClr val="BD6976"/>
                </a:solidFill>
                <a:latin typeface="Felix Titling" panose="04060505060202020A04" pitchFamily="82" charset="0"/>
              </a:rPr>
              <a:t>MATTHEW 13:44-46</a:t>
            </a:r>
          </a:p>
          <a:p>
            <a:pPr algn="ctr"/>
            <a:r>
              <a:rPr lang="en-US" sz="5400" dirty="0" smtClean="0">
                <a:solidFill>
                  <a:srgbClr val="BD6976"/>
                </a:solidFill>
                <a:latin typeface="Cambria Math" panose="02040503050406030204" pitchFamily="18" charset="0"/>
                <a:ea typeface="Cambria Math" panose="02040503050406030204" pitchFamily="18" charset="0"/>
              </a:rPr>
              <a:t>45. </a:t>
            </a:r>
            <a:r>
              <a:rPr lang="en-US" sz="5400" dirty="0" smtClean="0">
                <a:latin typeface="Cambria Math" panose="02040503050406030204" pitchFamily="18" charset="0"/>
                <a:ea typeface="Cambria Math" panose="02040503050406030204" pitchFamily="18" charset="0"/>
              </a:rPr>
              <a:t>“Again, the kingdom of heaven is like a merchant seeking beautiful pearls,</a:t>
            </a:r>
            <a:endParaRPr lang="en-US" sz="5400" dirty="0">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14743317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74141" y="98854"/>
            <a:ext cx="8979243" cy="4247317"/>
          </a:xfrm>
          <a:prstGeom prst="rect">
            <a:avLst/>
          </a:prstGeom>
          <a:solidFill>
            <a:schemeClr val="bg2">
              <a:lumMod val="90000"/>
              <a:alpha val="48000"/>
            </a:schemeClr>
          </a:solidFill>
        </p:spPr>
        <p:txBody>
          <a:bodyPr wrap="square" rtlCol="0">
            <a:spAutoFit/>
          </a:bodyPr>
          <a:lstStyle/>
          <a:p>
            <a:pPr algn="ctr"/>
            <a:r>
              <a:rPr lang="en-US" sz="5400" b="1" dirty="0" smtClean="0">
                <a:solidFill>
                  <a:srgbClr val="BD6976"/>
                </a:solidFill>
                <a:latin typeface="Felix Titling" panose="04060505060202020A04" pitchFamily="82" charset="0"/>
              </a:rPr>
              <a:t>MATTHEW 13:44-46</a:t>
            </a:r>
          </a:p>
          <a:p>
            <a:pPr algn="ctr"/>
            <a:r>
              <a:rPr lang="en-US" sz="5400" dirty="0" smtClean="0">
                <a:solidFill>
                  <a:srgbClr val="BD6976"/>
                </a:solidFill>
                <a:latin typeface="Cambria Math" panose="02040503050406030204" pitchFamily="18" charset="0"/>
                <a:ea typeface="Cambria Math" panose="02040503050406030204" pitchFamily="18" charset="0"/>
              </a:rPr>
              <a:t>46. </a:t>
            </a:r>
            <a:r>
              <a:rPr lang="en-US" sz="5400" dirty="0" smtClean="0">
                <a:latin typeface="Cambria Math" panose="02040503050406030204" pitchFamily="18" charset="0"/>
                <a:ea typeface="Cambria Math" panose="02040503050406030204" pitchFamily="18" charset="0"/>
              </a:rPr>
              <a:t>who, when he had found one pearl of great price, went and sold all that he had and bought it.</a:t>
            </a:r>
            <a:endParaRPr lang="en-US" sz="5400" dirty="0">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3855860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74141" y="98854"/>
            <a:ext cx="8979243" cy="4524315"/>
          </a:xfrm>
          <a:prstGeom prst="rect">
            <a:avLst/>
          </a:prstGeom>
          <a:solidFill>
            <a:schemeClr val="bg2">
              <a:lumMod val="90000"/>
              <a:alpha val="48000"/>
            </a:schemeClr>
          </a:solidFill>
        </p:spPr>
        <p:txBody>
          <a:bodyPr wrap="square" rtlCol="0">
            <a:spAutoFit/>
          </a:bodyPr>
          <a:lstStyle/>
          <a:p>
            <a:pPr algn="ctr"/>
            <a:endParaRPr lang="en-US" sz="5400" dirty="0">
              <a:solidFill>
                <a:schemeClr val="tx1">
                  <a:lumMod val="50000"/>
                  <a:lumOff val="50000"/>
                </a:schemeClr>
              </a:solidFill>
              <a:latin typeface="Cambria Math" panose="02040503050406030204" pitchFamily="18" charset="0"/>
              <a:ea typeface="Cambria Math" panose="02040503050406030204" pitchFamily="18" charset="0"/>
            </a:endParaRPr>
          </a:p>
          <a:p>
            <a:pPr algn="ctr"/>
            <a:r>
              <a:rPr lang="en-US" sz="6000" dirty="0" smtClean="0">
                <a:solidFill>
                  <a:schemeClr val="bg2">
                    <a:lumMod val="25000"/>
                  </a:schemeClr>
                </a:solidFill>
                <a:latin typeface="Cambria Math" panose="02040503050406030204" pitchFamily="18" charset="0"/>
                <a:ea typeface="Cambria Math" panose="02040503050406030204" pitchFamily="18" charset="0"/>
              </a:rPr>
              <a:t>Salvation </a:t>
            </a:r>
          </a:p>
          <a:p>
            <a:pPr algn="ctr"/>
            <a:r>
              <a:rPr lang="en-US" sz="6000" dirty="0">
                <a:solidFill>
                  <a:schemeClr val="bg2">
                    <a:lumMod val="25000"/>
                  </a:schemeClr>
                </a:solidFill>
                <a:latin typeface="Cambria Math" panose="02040503050406030204" pitchFamily="18" charset="0"/>
                <a:ea typeface="Cambria Math" panose="02040503050406030204" pitchFamily="18" charset="0"/>
              </a:rPr>
              <a:t>r</a:t>
            </a:r>
            <a:r>
              <a:rPr lang="en-US" sz="6000" dirty="0" smtClean="0">
                <a:solidFill>
                  <a:schemeClr val="bg2">
                    <a:lumMod val="25000"/>
                  </a:schemeClr>
                </a:solidFill>
                <a:latin typeface="Cambria Math" panose="02040503050406030204" pitchFamily="18" charset="0"/>
                <a:ea typeface="Cambria Math" panose="02040503050406030204" pitchFamily="18" charset="0"/>
              </a:rPr>
              <a:t>equires </a:t>
            </a:r>
            <a:r>
              <a:rPr lang="en-US" sz="6000" b="1" u="sng" dirty="0" smtClean="0">
                <a:solidFill>
                  <a:srgbClr val="BD6976"/>
                </a:solidFill>
                <a:latin typeface="Cambria Math" panose="02040503050406030204" pitchFamily="18" charset="0"/>
                <a:ea typeface="Cambria Math" panose="02040503050406030204" pitchFamily="18" charset="0"/>
              </a:rPr>
              <a:t>PERSONAL</a:t>
            </a:r>
            <a:r>
              <a:rPr lang="en-US" sz="6000" dirty="0" smtClean="0">
                <a:solidFill>
                  <a:schemeClr val="tx1">
                    <a:lumMod val="50000"/>
                    <a:lumOff val="50000"/>
                  </a:schemeClr>
                </a:solidFill>
                <a:latin typeface="Cambria Math" panose="02040503050406030204" pitchFamily="18" charset="0"/>
                <a:ea typeface="Cambria Math" panose="02040503050406030204" pitchFamily="18" charset="0"/>
              </a:rPr>
              <a:t> </a:t>
            </a:r>
            <a:r>
              <a:rPr lang="en-US" sz="6000" dirty="0" smtClean="0">
                <a:solidFill>
                  <a:schemeClr val="bg2">
                    <a:lumMod val="25000"/>
                  </a:schemeClr>
                </a:solidFill>
                <a:latin typeface="Cambria Math" panose="02040503050406030204" pitchFamily="18" charset="0"/>
                <a:ea typeface="Cambria Math" panose="02040503050406030204" pitchFamily="18" charset="0"/>
              </a:rPr>
              <a:t>acceptance.</a:t>
            </a:r>
          </a:p>
          <a:p>
            <a:pPr algn="ctr"/>
            <a:endParaRPr lang="en-US" sz="5400" dirty="0">
              <a:solidFill>
                <a:srgbClr val="748076"/>
              </a:solidFill>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13686124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74141" y="98854"/>
            <a:ext cx="8979243" cy="4247317"/>
          </a:xfrm>
          <a:prstGeom prst="rect">
            <a:avLst/>
          </a:prstGeom>
          <a:solidFill>
            <a:schemeClr val="bg2">
              <a:lumMod val="90000"/>
              <a:alpha val="48000"/>
            </a:schemeClr>
          </a:solidFill>
        </p:spPr>
        <p:txBody>
          <a:bodyPr wrap="square" rtlCol="0">
            <a:spAutoFit/>
          </a:bodyPr>
          <a:lstStyle/>
          <a:p>
            <a:pPr algn="ctr"/>
            <a:r>
              <a:rPr lang="en-US" sz="5400" b="1" dirty="0" smtClean="0">
                <a:solidFill>
                  <a:srgbClr val="BD6976"/>
                </a:solidFill>
                <a:latin typeface="Felix Titling" panose="04060505060202020A04" pitchFamily="82" charset="0"/>
              </a:rPr>
              <a:t>Romans 9:6-7</a:t>
            </a:r>
          </a:p>
          <a:p>
            <a:pPr algn="ctr"/>
            <a:r>
              <a:rPr lang="en-US" sz="5400" dirty="0" smtClean="0">
                <a:solidFill>
                  <a:srgbClr val="BD6976"/>
                </a:solidFill>
                <a:latin typeface="Cambria Math" panose="02040503050406030204" pitchFamily="18" charset="0"/>
                <a:ea typeface="Cambria Math" panose="02040503050406030204" pitchFamily="18" charset="0"/>
              </a:rPr>
              <a:t>6. </a:t>
            </a:r>
            <a:r>
              <a:rPr lang="en-US" sz="5400" dirty="0" smtClean="0">
                <a:latin typeface="Cambria Math" panose="02040503050406030204" pitchFamily="18" charset="0"/>
                <a:ea typeface="Cambria Math" panose="02040503050406030204" pitchFamily="18" charset="0"/>
              </a:rPr>
              <a:t>But it is not that the word of God has taken no effect. For they are not all Israel who are of Israel,</a:t>
            </a:r>
            <a:endParaRPr lang="en-US" sz="5400" dirty="0">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4183305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74141" y="98854"/>
            <a:ext cx="8979243" cy="4247317"/>
          </a:xfrm>
          <a:prstGeom prst="rect">
            <a:avLst/>
          </a:prstGeom>
          <a:solidFill>
            <a:schemeClr val="bg2">
              <a:lumMod val="90000"/>
              <a:alpha val="48000"/>
            </a:schemeClr>
          </a:solidFill>
        </p:spPr>
        <p:txBody>
          <a:bodyPr wrap="square" rtlCol="0">
            <a:spAutoFit/>
          </a:bodyPr>
          <a:lstStyle/>
          <a:p>
            <a:pPr algn="ctr"/>
            <a:r>
              <a:rPr lang="en-US" sz="5400" b="1" dirty="0" smtClean="0">
                <a:solidFill>
                  <a:srgbClr val="BD6976"/>
                </a:solidFill>
                <a:latin typeface="Felix Titling" panose="04060505060202020A04" pitchFamily="82" charset="0"/>
              </a:rPr>
              <a:t>Romans 9:6-7</a:t>
            </a:r>
          </a:p>
          <a:p>
            <a:pPr algn="ctr"/>
            <a:r>
              <a:rPr lang="en-US" sz="5400" dirty="0">
                <a:solidFill>
                  <a:srgbClr val="BD6976"/>
                </a:solidFill>
                <a:latin typeface="Cambria Math" panose="02040503050406030204" pitchFamily="18" charset="0"/>
                <a:ea typeface="Cambria Math" panose="02040503050406030204" pitchFamily="18" charset="0"/>
              </a:rPr>
              <a:t>7</a:t>
            </a:r>
            <a:r>
              <a:rPr lang="en-US" sz="5400" dirty="0" smtClean="0">
                <a:solidFill>
                  <a:srgbClr val="BD6976"/>
                </a:solidFill>
                <a:latin typeface="Cambria Math" panose="02040503050406030204" pitchFamily="18" charset="0"/>
                <a:ea typeface="Cambria Math" panose="02040503050406030204" pitchFamily="18" charset="0"/>
              </a:rPr>
              <a:t>. </a:t>
            </a:r>
            <a:r>
              <a:rPr lang="en-US" sz="5400" dirty="0" smtClean="0">
                <a:latin typeface="Cambria Math" panose="02040503050406030204" pitchFamily="18" charset="0"/>
                <a:ea typeface="Cambria Math" panose="02040503050406030204" pitchFamily="18" charset="0"/>
              </a:rPr>
              <a:t>nor are they all children because they are the seed of Abraham; but, “In Isaac your seed shall be called.”</a:t>
            </a:r>
            <a:endParaRPr lang="en-US" sz="5400" dirty="0">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22628625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74141" y="98854"/>
            <a:ext cx="8979243" cy="3600986"/>
          </a:xfrm>
          <a:prstGeom prst="rect">
            <a:avLst/>
          </a:prstGeom>
          <a:solidFill>
            <a:schemeClr val="bg2">
              <a:lumMod val="90000"/>
              <a:alpha val="48000"/>
            </a:schemeClr>
          </a:solidFill>
        </p:spPr>
        <p:txBody>
          <a:bodyPr wrap="square" rtlCol="0">
            <a:spAutoFit/>
          </a:bodyPr>
          <a:lstStyle/>
          <a:p>
            <a:pPr algn="ctr"/>
            <a:endParaRPr lang="en-US" sz="5400" dirty="0">
              <a:solidFill>
                <a:schemeClr val="tx1">
                  <a:lumMod val="50000"/>
                  <a:lumOff val="50000"/>
                </a:schemeClr>
              </a:solidFill>
              <a:latin typeface="Cambria Math" panose="02040503050406030204" pitchFamily="18" charset="0"/>
              <a:ea typeface="Cambria Math" panose="02040503050406030204" pitchFamily="18" charset="0"/>
            </a:endParaRPr>
          </a:p>
          <a:p>
            <a:pPr algn="ctr"/>
            <a:r>
              <a:rPr lang="en-US" sz="6000" dirty="0" smtClean="0">
                <a:solidFill>
                  <a:schemeClr val="bg2">
                    <a:lumMod val="25000"/>
                  </a:schemeClr>
                </a:solidFill>
                <a:latin typeface="Cambria Math" panose="02040503050406030204" pitchFamily="18" charset="0"/>
                <a:ea typeface="Cambria Math" panose="02040503050406030204" pitchFamily="18" charset="0"/>
              </a:rPr>
              <a:t>Salvation is </a:t>
            </a:r>
          </a:p>
          <a:p>
            <a:pPr algn="ctr"/>
            <a:r>
              <a:rPr lang="en-US" sz="6000" b="1" u="sng" dirty="0" smtClean="0">
                <a:solidFill>
                  <a:srgbClr val="BD6976"/>
                </a:solidFill>
                <a:latin typeface="Cambria Math" panose="02040503050406030204" pitchFamily="18" charset="0"/>
                <a:ea typeface="Cambria Math" panose="02040503050406030204" pitchFamily="18" charset="0"/>
              </a:rPr>
              <a:t>PRICELESS</a:t>
            </a:r>
            <a:r>
              <a:rPr lang="en-US" sz="6000" dirty="0" smtClean="0">
                <a:solidFill>
                  <a:srgbClr val="647F6F"/>
                </a:solidFill>
                <a:latin typeface="Cambria Math" panose="02040503050406030204" pitchFamily="18" charset="0"/>
                <a:ea typeface="Cambria Math" panose="02040503050406030204" pitchFamily="18" charset="0"/>
              </a:rPr>
              <a:t>.</a:t>
            </a:r>
          </a:p>
          <a:p>
            <a:pPr algn="ctr"/>
            <a:endParaRPr lang="en-US" sz="5400" dirty="0">
              <a:solidFill>
                <a:srgbClr val="748076"/>
              </a:solidFill>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279848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084" y="823783"/>
            <a:ext cx="8160691" cy="5147963"/>
          </a:xfrm>
          <a:prstGeom prst="rect">
            <a:avLst/>
          </a:prstGeom>
        </p:spPr>
      </p:pic>
    </p:spTree>
    <p:extLst>
      <p:ext uri="{BB962C8B-B14F-4D97-AF65-F5344CB8AC3E}">
        <p14:creationId xmlns:p14="http://schemas.microsoft.com/office/powerpoint/2010/main" val="6836694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153</TotalTime>
  <Words>616</Words>
  <Application>Microsoft Office PowerPoint</Application>
  <PresentationFormat>On-screen Show (4:3)</PresentationFormat>
  <Paragraphs>60</Paragraphs>
  <Slides>28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vt:lpstr>
      <vt:lpstr>Calibri</vt:lpstr>
      <vt:lpstr>Calibri Light</vt:lpstr>
      <vt:lpstr>Cambria Math</vt:lpstr>
      <vt:lpstr>Courier New</vt:lpstr>
      <vt:lpstr>Felix Titling</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Seifert</dc:creator>
  <cp:lastModifiedBy>Heather Seifert</cp:lastModifiedBy>
  <cp:revision>11</cp:revision>
  <dcterms:created xsi:type="dcterms:W3CDTF">2017-03-01T16:54:16Z</dcterms:created>
  <dcterms:modified xsi:type="dcterms:W3CDTF">2017-03-02T18:45:49Z</dcterms:modified>
</cp:coreProperties>
</file>