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9EB"/>
    <a:srgbClr val="243E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79B5-1A70-4DA1-8CA7-D8584080BA3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0CF-BC64-4601-8AC3-E01B90BC7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31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79B5-1A70-4DA1-8CA7-D8584080BA3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0CF-BC64-4601-8AC3-E01B90BC7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250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79B5-1A70-4DA1-8CA7-D8584080BA3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0CF-BC64-4601-8AC3-E01B90BC7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436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79B5-1A70-4DA1-8CA7-D8584080BA3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0CF-BC64-4601-8AC3-E01B90BC7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65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79B5-1A70-4DA1-8CA7-D8584080BA3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0CF-BC64-4601-8AC3-E01B90BC7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46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79B5-1A70-4DA1-8CA7-D8584080BA3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0CF-BC64-4601-8AC3-E01B90BC7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9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79B5-1A70-4DA1-8CA7-D8584080BA3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0CF-BC64-4601-8AC3-E01B90BC7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82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79B5-1A70-4DA1-8CA7-D8584080BA3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0CF-BC64-4601-8AC3-E01B90BC7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16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79B5-1A70-4DA1-8CA7-D8584080BA3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0CF-BC64-4601-8AC3-E01B90BC7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0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79B5-1A70-4DA1-8CA7-D8584080BA3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0CF-BC64-4601-8AC3-E01B90BC7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644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79B5-1A70-4DA1-8CA7-D8584080BA3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60CF-BC64-4601-8AC3-E01B90BC7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825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D79B5-1A70-4DA1-8CA7-D8584080BA3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C60CF-BC64-4601-8AC3-E01B90BC7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32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7179" y="4333104"/>
            <a:ext cx="67962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243E5F"/>
                </a:solidFill>
                <a:latin typeface="Felix Titling" panose="04060505060202020A04" pitchFamily="82" charset="0"/>
                <a:ea typeface="Ebrima" panose="02000000000000000000" pitchFamily="2" charset="0"/>
                <a:cs typeface="Ebrima" panose="02000000000000000000" pitchFamily="2" charset="0"/>
              </a:rPr>
              <a:t>Box of Chocolates</a:t>
            </a:r>
            <a:endParaRPr lang="en-US" sz="7200" dirty="0">
              <a:solidFill>
                <a:srgbClr val="243E5F"/>
              </a:solidFill>
              <a:latin typeface="Felix Titling" panose="04060505060202020A04" pitchFamily="8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11548" y="4514334"/>
            <a:ext cx="2372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Matthew</a:t>
            </a:r>
          </a:p>
          <a:p>
            <a:pPr algn="ctr"/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14:34-15:20</a:t>
            </a:r>
            <a:endParaRPr lang="en-US" sz="3600" dirty="0">
              <a:solidFill>
                <a:schemeClr val="bg1">
                  <a:lumMod val="95000"/>
                </a:schemeClr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38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616" y="0"/>
            <a:ext cx="897100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Amos 5:21-24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22.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Though you offer Me burnt offerings and your grain offerings, I will not accept them, nor will I regard your fattened peace offerings.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994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4141" y="0"/>
            <a:ext cx="898748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Amos 5:21-24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23.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Take away from Me the noise of your songs, for I will not hear the melody of your stringed instruments.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901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Amos 5:21-24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24.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But let justice run down like water, and righteousness like a mighty stream.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37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 smtClean="0">
              <a:solidFill>
                <a:srgbClr val="F3F9EB"/>
              </a:solidFill>
              <a:latin typeface="Californian FB" panose="0207040306080B030204" pitchFamily="18" charset="0"/>
            </a:endParaRPr>
          </a:p>
          <a:p>
            <a:pPr algn="ctr"/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Unless a person’s heart </a:t>
            </a:r>
          </a:p>
          <a:p>
            <a:pPr algn="ctr"/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is cleansed, he cannot worship God </a:t>
            </a:r>
            <a:r>
              <a:rPr lang="en-US" sz="66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ACCEPTABLY</a:t>
            </a:r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.</a:t>
            </a:r>
            <a:endParaRPr lang="en-US" sz="6600" dirty="0">
              <a:solidFill>
                <a:schemeClr val="bg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19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Matthew 14:34-36</a:t>
            </a:r>
          </a:p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3</a:t>
            </a:r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4.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When they had crossed over, they came to the land of </a:t>
            </a:r>
            <a:r>
              <a:rPr lang="en-US" sz="5400" dirty="0" err="1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Gennesaret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.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1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Matthew 14:34-36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3</a:t>
            </a:r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5</a:t>
            </a:r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And when the men of that place recognized Him, they sent out into all that surrounding region, brought to Him all who were sick,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06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Matthew 14:34-36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36.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and begged Him that they might only touch the hem of His garment. And as many as touched it were made perfectly well.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59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Matthew 15:1-2</a:t>
            </a:r>
          </a:p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1</a:t>
            </a:r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Then the scribes and Pharisees who were from Jerusalem came to Jesus, saying,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34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Matthew 15:1-2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2.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“Why do Your disciples transgress the tradition of the elders? For they do not wash their hands when they eat bread.”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86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147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8854" y="0"/>
            <a:ext cx="894629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Exodus 20:7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7.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“You shall not take the name of the Lord your God in vain, for the Lord will not hold him guiltless who takes His name in vain.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98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 smtClean="0">
              <a:solidFill>
                <a:srgbClr val="F3F9EB"/>
              </a:solidFill>
              <a:latin typeface="Californian FB" panose="0207040306080B030204" pitchFamily="18" charset="0"/>
            </a:endParaRPr>
          </a:p>
          <a:p>
            <a:pPr algn="ctr"/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Wanted to </a:t>
            </a:r>
            <a:r>
              <a:rPr lang="en-US" sz="66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APPEAR</a:t>
            </a:r>
            <a:r>
              <a:rPr lang="en-US" sz="6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 </a:t>
            </a:r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righteous but not </a:t>
            </a:r>
            <a:r>
              <a:rPr lang="en-US" sz="66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BE</a:t>
            </a:r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 righteous</a:t>
            </a:r>
            <a:r>
              <a:rPr lang="en-US" sz="6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 </a:t>
            </a:r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.</a:t>
            </a:r>
            <a:endParaRPr lang="en-US" sz="6600" dirty="0">
              <a:solidFill>
                <a:schemeClr val="bg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37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Matthew 15:3-9</a:t>
            </a:r>
          </a:p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3</a:t>
            </a:r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He answered and said to them, “Why do you also transgress the commandment of God because of your tradition?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64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Matthew 15:3-9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4.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For God commanded, saying, ‘Honor your father and your mother’; and, ‘He who curses father or mother, let him be put to death.’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48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Matthew 15:3-9</a:t>
            </a:r>
          </a:p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5</a:t>
            </a:r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But you say, ‘Whoever says to his father or mother, “Whatever profit you might have received from me is a gift to God” - 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16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Matthew 15:3-9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6.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then he need not honor his father or mother.’ Thus you have made the commandment of God of no effect by your tradition.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53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Matthew 15:3-9</a:t>
            </a:r>
          </a:p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7</a:t>
            </a:r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Hypocrites! Well did Isaiah prophesy about you, saying: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92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Matthew 15:3-9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8.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‘These people draw near to Me with their mouth, and honor Me with their lips, but their heart is far from Me.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16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Matthew 15:3-9</a:t>
            </a:r>
          </a:p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9</a:t>
            </a:r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And in vain they worship Me, teaching as doctrines the commandments of men.’”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18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 smtClean="0">
              <a:solidFill>
                <a:srgbClr val="F3F9EB"/>
              </a:solidFill>
              <a:latin typeface="Californian FB" panose="0207040306080B030204" pitchFamily="18" charset="0"/>
            </a:endParaRPr>
          </a:p>
          <a:p>
            <a:pPr algn="ctr"/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Traditions require no </a:t>
            </a:r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conviction, </a:t>
            </a:r>
            <a:r>
              <a:rPr lang="en-US" sz="66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TRUST,</a:t>
            </a:r>
            <a:r>
              <a:rPr lang="en-US" sz="6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 </a:t>
            </a:r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or dependence on God.</a:t>
            </a:r>
            <a:endParaRPr lang="en-US" sz="6600" dirty="0">
              <a:solidFill>
                <a:schemeClr val="bg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96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 smtClean="0">
              <a:solidFill>
                <a:srgbClr val="F3F9EB"/>
              </a:solidFill>
              <a:latin typeface="Californian FB" panose="0207040306080B030204" pitchFamily="18" charset="0"/>
            </a:endParaRPr>
          </a:p>
          <a:p>
            <a:pPr algn="ctr"/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Traditions can take a person </a:t>
            </a:r>
            <a:r>
              <a:rPr lang="en-US" sz="66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FURTHER</a:t>
            </a:r>
            <a:r>
              <a:rPr lang="en-US" sz="6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 </a:t>
            </a:r>
          </a:p>
          <a:p>
            <a:pPr algn="ctr"/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from God.</a:t>
            </a:r>
            <a:endParaRPr lang="en-US" sz="6600" dirty="0">
              <a:solidFill>
                <a:schemeClr val="bg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08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3568" y="0"/>
            <a:ext cx="893805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Isaiah 1:13-15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13.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Bring no more futile sacrifices; Incense is an abomination to Me. The New Moons, the Sabbaths, and the calling of assemblies – I cannot endure iniquity and </a:t>
            </a:r>
          </a:p>
          <a:p>
            <a:pPr algn="ctr"/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the sacred meeting.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13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Matthew 15:10-11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10.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When He had called the multitude to Himself, He said to them, “Hear and understand: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24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Matthew 15:10-11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11.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Not what goes into the mouth defiles a man; but what comes out of the mouth, this defiles a man.”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0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 smtClean="0">
              <a:solidFill>
                <a:srgbClr val="F3F9EB"/>
              </a:solidFill>
              <a:latin typeface="Californian FB" panose="0207040306080B030204" pitchFamily="18" charset="0"/>
            </a:endParaRPr>
          </a:p>
          <a:p>
            <a:pPr algn="ctr"/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Man’s spiritual problem is on the </a:t>
            </a:r>
            <a:r>
              <a:rPr lang="en-US" sz="66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INSIDE</a:t>
            </a:r>
            <a:r>
              <a:rPr lang="en-US" sz="6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 </a:t>
            </a:r>
          </a:p>
          <a:p>
            <a:pPr algn="ctr"/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not the </a:t>
            </a:r>
            <a:r>
              <a:rPr lang="en-US" sz="66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OUTSIDE</a:t>
            </a:r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.</a:t>
            </a:r>
            <a:endParaRPr lang="en-US" sz="6600" dirty="0">
              <a:solidFill>
                <a:schemeClr val="bg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1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Matthew 15:12-14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12.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Then His disciples came and said to Him, “Do You know that the Pharisees were offended when they heard this saying?”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08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Matthew 15:12-14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13.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But He answered and said, “Every plant which My heavenly Father has not planted will be uprooted.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29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Matthew 15:12-14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14.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Let them alone. They are blind leaders of the blind. And if the blind leads the blind, both will fall into a ditch.”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28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 smtClean="0">
              <a:solidFill>
                <a:srgbClr val="F3F9EB"/>
              </a:solidFill>
              <a:latin typeface="Californian FB" panose="0207040306080B030204" pitchFamily="18" charset="0"/>
            </a:endParaRPr>
          </a:p>
          <a:p>
            <a:pPr algn="ctr"/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Religious hypocrites </a:t>
            </a:r>
          </a:p>
          <a:p>
            <a:pPr algn="ctr"/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are easily </a:t>
            </a:r>
            <a:r>
              <a:rPr lang="en-US" sz="66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OFFENDED</a:t>
            </a:r>
            <a:r>
              <a:rPr lang="en-US" sz="6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 </a:t>
            </a:r>
          </a:p>
          <a:p>
            <a:pPr algn="ctr"/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and fall into </a:t>
            </a:r>
            <a:r>
              <a:rPr lang="en-US" sz="66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JUDGMENT</a:t>
            </a:r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.</a:t>
            </a:r>
            <a:endParaRPr lang="en-US" sz="6600" dirty="0">
              <a:solidFill>
                <a:schemeClr val="bg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11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Matthew 15:15-20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15.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Then Peter answered and said to Him, “Explain this parable to us.”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15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Matthew 15:15-20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16.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So Jesus said, “Are you also still without understanding?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67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Matthew 15:15-20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17.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Do you not yet understand that whatever enters the mouth goes into the stomach and is eliminated?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22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Isaiah 1:13-15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14.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Your New Moons and your appointed feasts My soul hates; they are a trouble to Me, I am weary of bearing them.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47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Matthew 15:15-20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18.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But those things which proceed out of the mouth come from the heart, and they defile a man.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96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Matthew 15:15-20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19.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For out of the heart proceed evil thoughts, murders, adulteries, fornications, thefts, false witness, blasphemies.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76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Matthew 15:15-20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20.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These are the things which defile a man, but to eat with unwashed hands does not defile a man.”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65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 smtClean="0">
              <a:solidFill>
                <a:srgbClr val="F3F9EB"/>
              </a:solidFill>
              <a:latin typeface="Californian FB" panose="0207040306080B030204" pitchFamily="18" charset="0"/>
            </a:endParaRPr>
          </a:p>
          <a:p>
            <a:pPr algn="ctr"/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Man must not be more concerned with outside </a:t>
            </a:r>
            <a:r>
              <a:rPr lang="en-US" sz="66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RITUALS</a:t>
            </a:r>
            <a:r>
              <a:rPr lang="en-US" sz="66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 </a:t>
            </a:r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than inside </a:t>
            </a:r>
            <a:r>
              <a:rPr lang="en-US" sz="66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RIGHTEOUSNESS</a:t>
            </a:r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.</a:t>
            </a:r>
            <a:endParaRPr lang="en-US" sz="6600" dirty="0">
              <a:solidFill>
                <a:schemeClr val="bg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80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 smtClean="0">
              <a:solidFill>
                <a:srgbClr val="F3F9EB"/>
              </a:solidFill>
              <a:latin typeface="Californian FB" panose="0207040306080B030204" pitchFamily="18" charset="0"/>
            </a:endParaRPr>
          </a:p>
          <a:p>
            <a:pPr algn="ctr"/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God’s righteousness comes from </a:t>
            </a:r>
            <a:r>
              <a:rPr lang="en-US" sz="66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WITHIN</a:t>
            </a:r>
            <a:r>
              <a:rPr lang="en-US" sz="6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 </a:t>
            </a:r>
          </a:p>
          <a:p>
            <a:pPr algn="ctr"/>
            <a:r>
              <a:rPr lang="en-US" sz="6600" dirty="0" smtClean="0">
                <a:solidFill>
                  <a:srgbClr val="F3F9EB"/>
                </a:solidFill>
                <a:latin typeface="Californian FB" panose="0207040306080B030204" pitchFamily="18" charset="0"/>
              </a:rPr>
              <a:t>with real heart change.</a:t>
            </a:r>
            <a:endParaRPr lang="en-US" sz="6600" dirty="0">
              <a:solidFill>
                <a:schemeClr val="bg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02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7179" y="4333104"/>
            <a:ext cx="67962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243E5F"/>
                </a:solidFill>
                <a:latin typeface="Felix Titling" panose="04060505060202020A04" pitchFamily="82" charset="0"/>
                <a:ea typeface="Ebrima" panose="02000000000000000000" pitchFamily="2" charset="0"/>
                <a:cs typeface="Ebrima" panose="02000000000000000000" pitchFamily="2" charset="0"/>
              </a:rPr>
              <a:t>Box of Chocolates</a:t>
            </a:r>
            <a:endParaRPr lang="en-US" sz="7200" dirty="0">
              <a:solidFill>
                <a:srgbClr val="243E5F"/>
              </a:solidFill>
              <a:latin typeface="Felix Titling" panose="04060505060202020A04" pitchFamily="8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11548" y="4514334"/>
            <a:ext cx="2372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Matthew</a:t>
            </a:r>
          </a:p>
          <a:p>
            <a:pPr algn="ctr"/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14:34-15:20</a:t>
            </a:r>
            <a:endParaRPr lang="en-US" sz="3600" dirty="0">
              <a:solidFill>
                <a:schemeClr val="bg1">
                  <a:lumMod val="95000"/>
                </a:schemeClr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25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179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4141" y="0"/>
            <a:ext cx="89874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Isaiah 1:13-15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15.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When you spread out your hands, I will hide My eyes from you; Even though you make many prayers, I will not hear. Your hands are full of blood.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61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4141" y="0"/>
            <a:ext cx="898748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Isaiah 66:2-3</a:t>
            </a:r>
          </a:p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2</a:t>
            </a:r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For all those things My hand has made, and all those things exist,” says the Lord. “But on this one will I look: on him who is poor and of a contrite spirit, and who </a:t>
            </a:r>
          </a:p>
          <a:p>
            <a:pPr algn="ctr"/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trembles at My word.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96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4141" y="0"/>
            <a:ext cx="898748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Isaiah 66:2-3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3.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“He who kills a bull is as if he slays a man;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He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who sacrifices a lamb, as if he breaks a dog’s neck;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He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who offers a grain offering, as if he offers swine’s blood;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He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who burns </a:t>
            </a:r>
          </a:p>
          <a:p>
            <a:pPr algn="ctr"/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incense, as if he blesses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57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903" y="0"/>
            <a:ext cx="899571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Isaiah 66:2-3</a:t>
            </a:r>
          </a:p>
          <a:p>
            <a:pPr algn="ctr"/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an idol. Just as they have chosen their own ways, and their soul delights in their abominations,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54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4141" y="0"/>
            <a:ext cx="89874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Amos 5:21-24</a:t>
            </a:r>
          </a:p>
          <a:p>
            <a:pPr algn="ctr"/>
            <a:r>
              <a:rPr lang="en-US" sz="5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fornian FB" panose="0207040306080B030204" pitchFamily="18" charset="0"/>
              </a:rPr>
              <a:t>21. 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“I hate, I despise your feast days, and I do not savor your sacred assemblies.</a:t>
            </a:r>
            <a:endParaRPr lang="en-US" sz="5400" dirty="0">
              <a:solidFill>
                <a:srgbClr val="F3F9EB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893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</TotalTime>
  <Words>1039</Words>
  <Application>Microsoft Office PowerPoint</Application>
  <PresentationFormat>On-screen Show (4:3)</PresentationFormat>
  <Paragraphs>99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3" baseType="lpstr">
      <vt:lpstr>Arial</vt:lpstr>
      <vt:lpstr>Calibri</vt:lpstr>
      <vt:lpstr>Calibri Light</vt:lpstr>
      <vt:lpstr>Californian FB</vt:lpstr>
      <vt:lpstr>Ebrima</vt:lpstr>
      <vt:lpstr>Felix Titling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8</cp:revision>
  <dcterms:created xsi:type="dcterms:W3CDTF">2017-03-16T14:37:59Z</dcterms:created>
  <dcterms:modified xsi:type="dcterms:W3CDTF">2017-03-17T15:39:58Z</dcterms:modified>
</cp:coreProperties>
</file>