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2C5E"/>
    <a:srgbClr val="F7DE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58084F-ABBE-4496-ABFA-A6E7EE432CCB}"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3656796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8084F-ABBE-4496-ABFA-A6E7EE432CCB}"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199825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8084F-ABBE-4496-ABFA-A6E7EE432CCB}"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2670031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8084F-ABBE-4496-ABFA-A6E7EE432CCB}"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2841361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58084F-ABBE-4496-ABFA-A6E7EE432CCB}"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3599093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58084F-ABBE-4496-ABFA-A6E7EE432CCB}" type="datetimeFigureOut">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74318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58084F-ABBE-4496-ABFA-A6E7EE432CCB}" type="datetimeFigureOut">
              <a:rPr lang="en-US" smtClean="0"/>
              <a:t>2/16/2017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1179793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58084F-ABBE-4496-ABFA-A6E7EE432CCB}" type="datetimeFigureOut">
              <a:rPr lang="en-US" smtClean="0"/>
              <a:t>2/16/2017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2698396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8084F-ABBE-4496-ABFA-A6E7EE432CCB}" type="datetimeFigureOut">
              <a:rPr lang="en-US" smtClean="0"/>
              <a:t>2/16/2017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1953891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8084F-ABBE-4496-ABFA-A6E7EE432CCB}" type="datetimeFigureOut">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411890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8084F-ABBE-4496-ABFA-A6E7EE432CCB}" type="datetimeFigureOut">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EE73A-6786-45F4-8AB8-D4952A59C577}" type="slidenum">
              <a:rPr lang="en-US" smtClean="0"/>
              <a:t>‹#›</a:t>
            </a:fld>
            <a:endParaRPr lang="en-US"/>
          </a:p>
        </p:txBody>
      </p:sp>
    </p:spTree>
    <p:extLst>
      <p:ext uri="{BB962C8B-B14F-4D97-AF65-F5344CB8AC3E}">
        <p14:creationId xmlns:p14="http://schemas.microsoft.com/office/powerpoint/2010/main" val="1047377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8084F-ABBE-4496-ABFA-A6E7EE432CCB}" type="datetimeFigureOut">
              <a:rPr lang="en-US" smtClean="0"/>
              <a:t>2/16/2017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EE73A-6786-45F4-8AB8-D4952A59C577}" type="slidenum">
              <a:rPr lang="en-US" smtClean="0"/>
              <a:t>‹#›</a:t>
            </a:fld>
            <a:endParaRPr lang="en-US"/>
          </a:p>
        </p:txBody>
      </p:sp>
    </p:spTree>
    <p:extLst>
      <p:ext uri="{BB962C8B-B14F-4D97-AF65-F5344CB8AC3E}">
        <p14:creationId xmlns:p14="http://schemas.microsoft.com/office/powerpoint/2010/main" val="1485286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832020" y="2091386"/>
            <a:ext cx="6252519" cy="1107996"/>
          </a:xfrm>
          <a:prstGeom prst="rect">
            <a:avLst/>
          </a:prstGeom>
          <a:noFill/>
        </p:spPr>
        <p:txBody>
          <a:bodyPr wrap="square" rtlCol="0">
            <a:spAutoFit/>
          </a:bodyPr>
          <a:lstStyle/>
          <a:p>
            <a:r>
              <a:rPr lang="en-US" sz="6600" dirty="0" smtClean="0">
                <a:solidFill>
                  <a:srgbClr val="502C5E"/>
                </a:solidFill>
                <a:latin typeface="Felix Titling" panose="04060505060202020A04" pitchFamily="82" charset="0"/>
              </a:rPr>
              <a:t>S</a:t>
            </a:r>
            <a:r>
              <a:rPr lang="en-US" sz="5400" dirty="0" smtClean="0">
                <a:solidFill>
                  <a:srgbClr val="502C5E"/>
                </a:solidFill>
                <a:latin typeface="Felix Titling" panose="04060505060202020A04" pitchFamily="82" charset="0"/>
              </a:rPr>
              <a:t>OMETHING </a:t>
            </a:r>
            <a:r>
              <a:rPr lang="en-US" sz="6600" dirty="0" smtClean="0">
                <a:solidFill>
                  <a:srgbClr val="502C5E"/>
                </a:solidFill>
                <a:latin typeface="Felix Titling" panose="04060505060202020A04" pitchFamily="82" charset="0"/>
              </a:rPr>
              <a:t>O</a:t>
            </a:r>
            <a:r>
              <a:rPr lang="en-US" sz="5400" dirty="0" smtClean="0">
                <a:solidFill>
                  <a:srgbClr val="502C5E"/>
                </a:solidFill>
                <a:latin typeface="Felix Titling" panose="04060505060202020A04" pitchFamily="82" charset="0"/>
              </a:rPr>
              <a:t>LD</a:t>
            </a:r>
            <a:endParaRPr lang="en-US" sz="5400" dirty="0">
              <a:solidFill>
                <a:srgbClr val="502C5E"/>
              </a:solidFill>
              <a:latin typeface="Felix Titling" panose="04060505060202020A04" pitchFamily="82" charset="0"/>
            </a:endParaRPr>
          </a:p>
        </p:txBody>
      </p:sp>
      <p:sp>
        <p:nvSpPr>
          <p:cNvPr id="3" name="TextBox 2"/>
          <p:cNvSpPr txBox="1"/>
          <p:nvPr/>
        </p:nvSpPr>
        <p:spPr>
          <a:xfrm>
            <a:off x="2042985" y="2490927"/>
            <a:ext cx="6697361" cy="1569660"/>
          </a:xfrm>
          <a:prstGeom prst="rect">
            <a:avLst/>
          </a:prstGeom>
          <a:noFill/>
        </p:spPr>
        <p:txBody>
          <a:bodyPr wrap="square" rtlCol="0">
            <a:spAutoFit/>
          </a:bodyPr>
          <a:lstStyle/>
          <a:p>
            <a:r>
              <a:rPr lang="en-US" sz="9600" b="1" dirty="0" smtClean="0">
                <a:solidFill>
                  <a:srgbClr val="502C5E"/>
                </a:solidFill>
                <a:latin typeface="Edwardian Script ITC" panose="030303020407070D0804" pitchFamily="66" charset="0"/>
              </a:rPr>
              <a:t>Something New</a:t>
            </a:r>
            <a:endParaRPr lang="en-US" sz="9600" b="1" dirty="0">
              <a:solidFill>
                <a:srgbClr val="502C5E"/>
              </a:solidFill>
              <a:latin typeface="Edwardian Script ITC" panose="030303020407070D0804" pitchFamily="66" charset="0"/>
            </a:endParaRPr>
          </a:p>
        </p:txBody>
      </p:sp>
      <p:sp>
        <p:nvSpPr>
          <p:cNvPr id="4" name="TextBox 3"/>
          <p:cNvSpPr txBox="1"/>
          <p:nvPr/>
        </p:nvSpPr>
        <p:spPr>
          <a:xfrm>
            <a:off x="2042985" y="4250724"/>
            <a:ext cx="4917988" cy="830997"/>
          </a:xfrm>
          <a:prstGeom prst="rect">
            <a:avLst/>
          </a:prstGeom>
          <a:noFill/>
        </p:spPr>
        <p:txBody>
          <a:bodyPr wrap="square" rtlCol="0">
            <a:spAutoFit/>
          </a:bodyPr>
          <a:lstStyle/>
          <a:p>
            <a:pPr algn="ctr"/>
            <a:r>
              <a:rPr lang="en-US" sz="4800" dirty="0" smtClean="0">
                <a:solidFill>
                  <a:srgbClr val="502C5E"/>
                </a:solidFill>
                <a:latin typeface="Felix Titling" panose="04060505060202020A04" pitchFamily="82" charset="0"/>
              </a:rPr>
              <a:t>Matthew 9:9-17</a:t>
            </a:r>
            <a:endParaRPr lang="en-US" sz="4800" dirty="0">
              <a:solidFill>
                <a:srgbClr val="502C5E"/>
              </a:solidFill>
              <a:latin typeface="Felix Titling" panose="04060505060202020A04" pitchFamily="82" charset="0"/>
            </a:endParaRPr>
          </a:p>
        </p:txBody>
      </p:sp>
    </p:spTree>
    <p:extLst>
      <p:ext uri="{BB962C8B-B14F-4D97-AF65-F5344CB8AC3E}">
        <p14:creationId xmlns:p14="http://schemas.microsoft.com/office/powerpoint/2010/main" val="366443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1 Samuel 15:22</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4801314"/>
          </a:xfrm>
          <a:prstGeom prst="rect">
            <a:avLst/>
          </a:prstGeom>
          <a:solidFill>
            <a:schemeClr val="tx1">
              <a:alpha val="36000"/>
            </a:schemeClr>
          </a:solidFill>
        </p:spPr>
        <p:txBody>
          <a:bodyPr wrap="square" rtlCol="0">
            <a:spAutoFit/>
          </a:bodyPr>
          <a:lstStyle/>
          <a:p>
            <a:pPr algn="ctr"/>
            <a:r>
              <a:rPr lang="en-US" sz="5100" dirty="0" smtClean="0">
                <a:solidFill>
                  <a:srgbClr val="F7DEAE"/>
                </a:solidFill>
                <a:latin typeface="Californian FB" panose="0207040306080B030204" pitchFamily="18" charset="0"/>
              </a:rPr>
              <a:t>22. </a:t>
            </a:r>
            <a:r>
              <a:rPr lang="en-US" sz="5100" dirty="0" smtClean="0">
                <a:solidFill>
                  <a:schemeClr val="bg1"/>
                </a:solidFill>
                <a:latin typeface="Californian FB" panose="0207040306080B030204" pitchFamily="18" charset="0"/>
              </a:rPr>
              <a:t>So Samuel said: “Has the Lord as great delight in burnt offerings and sacrifices, as in obeying the voice of the Lord?” Behold, to obey is better than sacrifice, and to heed than the fat of rams.</a:t>
            </a:r>
            <a:endParaRPr lang="en-US" sz="51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1074747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709" y="2067697"/>
            <a:ext cx="8690919" cy="2862322"/>
          </a:xfrm>
          <a:prstGeom prst="rect">
            <a:avLst/>
          </a:prstGeom>
          <a:noFill/>
        </p:spPr>
        <p:txBody>
          <a:bodyPr wrap="square" rtlCol="0">
            <a:spAutoFit/>
          </a:bodyPr>
          <a:lstStyle/>
          <a:p>
            <a:pPr algn="ctr"/>
            <a:r>
              <a:rPr lang="en-US" sz="6000" dirty="0" smtClean="0">
                <a:solidFill>
                  <a:srgbClr val="502C5E"/>
                </a:solidFill>
                <a:latin typeface="Californian FB" panose="0207040306080B030204" pitchFamily="18" charset="0"/>
              </a:rPr>
              <a:t>Religious formalities</a:t>
            </a:r>
          </a:p>
          <a:p>
            <a:pPr algn="ctr"/>
            <a:r>
              <a:rPr lang="en-US" sz="6000" dirty="0" smtClean="0">
                <a:solidFill>
                  <a:srgbClr val="502C5E"/>
                </a:solidFill>
                <a:latin typeface="Californian FB" panose="0207040306080B030204" pitchFamily="18" charset="0"/>
              </a:rPr>
              <a:t>without </a:t>
            </a:r>
            <a:r>
              <a:rPr lang="en-US" sz="6000" b="1" u="sng" dirty="0" smtClean="0">
                <a:solidFill>
                  <a:schemeClr val="accent6">
                    <a:lumMod val="50000"/>
                  </a:schemeClr>
                </a:solidFill>
                <a:latin typeface="Californian FB" panose="0207040306080B030204" pitchFamily="18" charset="0"/>
              </a:rPr>
              <a:t>COMPASSION</a:t>
            </a:r>
            <a:r>
              <a:rPr lang="en-US" sz="6000" dirty="0" smtClean="0">
                <a:solidFill>
                  <a:srgbClr val="502C5E"/>
                </a:solidFill>
                <a:latin typeface="Californian FB" panose="0207040306080B030204" pitchFamily="18" charset="0"/>
              </a:rPr>
              <a:t> are meaningless.</a:t>
            </a:r>
            <a:endParaRPr lang="en-US" sz="6000" dirty="0">
              <a:solidFill>
                <a:srgbClr val="502C5E"/>
              </a:solidFill>
              <a:latin typeface="Californian FB" panose="0207040306080B030204" pitchFamily="18" charset="0"/>
            </a:endParaRPr>
          </a:p>
        </p:txBody>
      </p:sp>
    </p:spTree>
    <p:extLst>
      <p:ext uri="{BB962C8B-B14F-4D97-AF65-F5344CB8AC3E}">
        <p14:creationId xmlns:p14="http://schemas.microsoft.com/office/powerpoint/2010/main" val="64955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709" y="2067697"/>
            <a:ext cx="8690919" cy="2862322"/>
          </a:xfrm>
          <a:prstGeom prst="rect">
            <a:avLst/>
          </a:prstGeom>
          <a:noFill/>
        </p:spPr>
        <p:txBody>
          <a:bodyPr wrap="square" rtlCol="0">
            <a:spAutoFit/>
          </a:bodyPr>
          <a:lstStyle/>
          <a:p>
            <a:pPr algn="ctr"/>
            <a:r>
              <a:rPr lang="en-US" sz="6000" dirty="0" smtClean="0">
                <a:solidFill>
                  <a:srgbClr val="502C5E"/>
                </a:solidFill>
                <a:latin typeface="Californian FB" panose="0207040306080B030204" pitchFamily="18" charset="0"/>
              </a:rPr>
              <a:t>Judgmental and </a:t>
            </a:r>
          </a:p>
          <a:p>
            <a:pPr algn="ctr"/>
            <a:r>
              <a:rPr lang="en-US" sz="6000" dirty="0" smtClean="0">
                <a:solidFill>
                  <a:srgbClr val="502C5E"/>
                </a:solidFill>
                <a:latin typeface="Californian FB" panose="0207040306080B030204" pitchFamily="18" charset="0"/>
              </a:rPr>
              <a:t>critical attitudes </a:t>
            </a:r>
          </a:p>
          <a:p>
            <a:pPr algn="ctr"/>
            <a:r>
              <a:rPr lang="en-US" sz="6000" b="1" u="sng" dirty="0" smtClean="0">
                <a:solidFill>
                  <a:schemeClr val="accent6">
                    <a:lumMod val="50000"/>
                  </a:schemeClr>
                </a:solidFill>
                <a:latin typeface="Californian FB" panose="0207040306080B030204" pitchFamily="18" charset="0"/>
              </a:rPr>
              <a:t>SPREAD</a:t>
            </a:r>
            <a:r>
              <a:rPr lang="en-US" sz="6000" dirty="0" smtClean="0">
                <a:solidFill>
                  <a:srgbClr val="502C5E"/>
                </a:solidFill>
                <a:latin typeface="Californian FB" panose="0207040306080B030204" pitchFamily="18" charset="0"/>
              </a:rPr>
              <a:t> quickly.</a:t>
            </a:r>
            <a:endParaRPr lang="en-US" sz="6000" dirty="0">
              <a:solidFill>
                <a:srgbClr val="502C5E"/>
              </a:solidFill>
              <a:latin typeface="Californian FB" panose="0207040306080B030204" pitchFamily="18" charset="0"/>
            </a:endParaRPr>
          </a:p>
        </p:txBody>
      </p:sp>
    </p:spTree>
    <p:extLst>
      <p:ext uri="{BB962C8B-B14F-4D97-AF65-F5344CB8AC3E}">
        <p14:creationId xmlns:p14="http://schemas.microsoft.com/office/powerpoint/2010/main" val="716802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9:14</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3293209"/>
          </a:xfrm>
          <a:prstGeom prst="rect">
            <a:avLst/>
          </a:prstGeom>
          <a:solidFill>
            <a:schemeClr val="tx1">
              <a:alpha val="36000"/>
            </a:schemeClr>
          </a:solidFill>
        </p:spPr>
        <p:txBody>
          <a:bodyPr wrap="square" rtlCol="0">
            <a:spAutoFit/>
          </a:bodyPr>
          <a:lstStyle/>
          <a:p>
            <a:pPr algn="ctr"/>
            <a:r>
              <a:rPr lang="en-US" sz="5200" dirty="0" smtClean="0">
                <a:solidFill>
                  <a:srgbClr val="F7DEAE"/>
                </a:solidFill>
                <a:latin typeface="Californian FB" panose="0207040306080B030204" pitchFamily="18" charset="0"/>
              </a:rPr>
              <a:t>14. </a:t>
            </a:r>
            <a:r>
              <a:rPr lang="en-US" sz="5200" dirty="0" smtClean="0">
                <a:solidFill>
                  <a:schemeClr val="bg1"/>
                </a:solidFill>
                <a:latin typeface="Californian FB" panose="0207040306080B030204" pitchFamily="18" charset="0"/>
              </a:rPr>
              <a:t>Then the disciples of John came to Him, saying, “Why do we and the Pharisees fast often, but Your disciples do not fast?”</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1736544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9:15</a:t>
            </a:r>
            <a:endParaRPr lang="en-US" sz="5400" dirty="0">
              <a:solidFill>
                <a:srgbClr val="502C5E"/>
              </a:solidFill>
              <a:latin typeface="Felix Titling" panose="04060505060202020A04" pitchFamily="82" charset="0"/>
            </a:endParaRPr>
          </a:p>
        </p:txBody>
      </p:sp>
      <p:sp>
        <p:nvSpPr>
          <p:cNvPr id="3" name="TextBox 2"/>
          <p:cNvSpPr txBox="1"/>
          <p:nvPr/>
        </p:nvSpPr>
        <p:spPr>
          <a:xfrm>
            <a:off x="74141" y="1487299"/>
            <a:ext cx="9012194" cy="5370701"/>
          </a:xfrm>
          <a:prstGeom prst="rect">
            <a:avLst/>
          </a:prstGeom>
          <a:solidFill>
            <a:schemeClr val="tx1">
              <a:alpha val="36000"/>
            </a:schemeClr>
          </a:solidFill>
        </p:spPr>
        <p:txBody>
          <a:bodyPr wrap="square" rtlCol="0">
            <a:spAutoFit/>
          </a:bodyPr>
          <a:lstStyle/>
          <a:p>
            <a:pPr algn="ctr"/>
            <a:r>
              <a:rPr lang="en-US" sz="4900" dirty="0" smtClean="0">
                <a:solidFill>
                  <a:srgbClr val="F7DEAE"/>
                </a:solidFill>
                <a:latin typeface="Californian FB" panose="0207040306080B030204" pitchFamily="18" charset="0"/>
              </a:rPr>
              <a:t>15. </a:t>
            </a:r>
            <a:r>
              <a:rPr lang="en-US" sz="4900" dirty="0" smtClean="0">
                <a:solidFill>
                  <a:schemeClr val="bg1"/>
                </a:solidFill>
                <a:latin typeface="Californian FB" panose="0207040306080B030204" pitchFamily="18" charset="0"/>
              </a:rPr>
              <a:t>And Jesus said to them, “Can the friends of the bridegroom mourn as long as the bridegroom is with them? But the days will come when the bridegroom will be taken away from them, and then they will fast.</a:t>
            </a:r>
            <a:endParaRPr lang="en-US" sz="49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3252240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5374" y="1985318"/>
            <a:ext cx="8690919" cy="2862322"/>
          </a:xfrm>
          <a:prstGeom prst="rect">
            <a:avLst/>
          </a:prstGeom>
          <a:noFill/>
        </p:spPr>
        <p:txBody>
          <a:bodyPr wrap="square" rtlCol="0">
            <a:spAutoFit/>
          </a:bodyPr>
          <a:lstStyle/>
          <a:p>
            <a:pPr algn="ctr"/>
            <a:r>
              <a:rPr lang="en-US" sz="6000" dirty="0" smtClean="0">
                <a:solidFill>
                  <a:srgbClr val="502C5E"/>
                </a:solidFill>
                <a:latin typeface="Californian FB" panose="0207040306080B030204" pitchFamily="18" charset="0"/>
              </a:rPr>
              <a:t>Jesus was not</a:t>
            </a:r>
          </a:p>
          <a:p>
            <a:pPr algn="ctr"/>
            <a:r>
              <a:rPr lang="en-US" sz="6000" b="1" u="sng" dirty="0" smtClean="0">
                <a:solidFill>
                  <a:schemeClr val="accent6">
                    <a:lumMod val="50000"/>
                  </a:schemeClr>
                </a:solidFill>
                <a:latin typeface="Californian FB" panose="0207040306080B030204" pitchFamily="18" charset="0"/>
              </a:rPr>
              <a:t>REFORMING</a:t>
            </a:r>
            <a:r>
              <a:rPr lang="en-US" sz="6000" dirty="0" smtClean="0">
                <a:solidFill>
                  <a:srgbClr val="502C5E"/>
                </a:solidFill>
                <a:latin typeface="Californian FB" panose="0207040306080B030204" pitchFamily="18" charset="0"/>
              </a:rPr>
              <a:t> but bringing something new.</a:t>
            </a:r>
            <a:endParaRPr lang="en-US" sz="6000" dirty="0">
              <a:solidFill>
                <a:srgbClr val="502C5E"/>
              </a:solidFill>
              <a:latin typeface="Californian FB" panose="0207040306080B030204" pitchFamily="18" charset="0"/>
            </a:endParaRPr>
          </a:p>
        </p:txBody>
      </p:sp>
    </p:spTree>
    <p:extLst>
      <p:ext uri="{BB962C8B-B14F-4D97-AF65-F5344CB8AC3E}">
        <p14:creationId xmlns:p14="http://schemas.microsoft.com/office/powerpoint/2010/main" val="1220756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5374" y="1985318"/>
            <a:ext cx="8690919" cy="2862322"/>
          </a:xfrm>
          <a:prstGeom prst="rect">
            <a:avLst/>
          </a:prstGeom>
          <a:noFill/>
        </p:spPr>
        <p:txBody>
          <a:bodyPr wrap="square" rtlCol="0">
            <a:spAutoFit/>
          </a:bodyPr>
          <a:lstStyle/>
          <a:p>
            <a:pPr algn="ctr"/>
            <a:r>
              <a:rPr lang="en-US" sz="6000" b="1" u="sng" dirty="0" smtClean="0">
                <a:solidFill>
                  <a:schemeClr val="accent6">
                    <a:lumMod val="50000"/>
                  </a:schemeClr>
                </a:solidFill>
                <a:latin typeface="Californian FB" panose="0207040306080B030204" pitchFamily="18" charset="0"/>
              </a:rPr>
              <a:t>THEIR</a:t>
            </a:r>
            <a:r>
              <a:rPr lang="en-US" sz="6000" dirty="0" smtClean="0">
                <a:solidFill>
                  <a:srgbClr val="502C5E"/>
                </a:solidFill>
                <a:latin typeface="Californian FB" panose="0207040306080B030204" pitchFamily="18" charset="0"/>
              </a:rPr>
              <a:t> righteousness would be based on </a:t>
            </a:r>
            <a:r>
              <a:rPr lang="en-US" sz="6000" b="1" u="sng" dirty="0" smtClean="0">
                <a:solidFill>
                  <a:schemeClr val="accent6">
                    <a:lumMod val="50000"/>
                  </a:schemeClr>
                </a:solidFill>
                <a:latin typeface="Californian FB" panose="0207040306080B030204" pitchFamily="18" charset="0"/>
              </a:rPr>
              <a:t>HIS</a:t>
            </a:r>
            <a:r>
              <a:rPr lang="en-US" sz="6000" dirty="0" smtClean="0">
                <a:solidFill>
                  <a:srgbClr val="502C5E"/>
                </a:solidFill>
                <a:latin typeface="Californian FB" panose="0207040306080B030204" pitchFamily="18" charset="0"/>
              </a:rPr>
              <a:t> righteousness.</a:t>
            </a:r>
            <a:endParaRPr lang="en-US" sz="6000" dirty="0">
              <a:solidFill>
                <a:srgbClr val="502C5E"/>
              </a:solidFill>
              <a:latin typeface="Californian FB" panose="0207040306080B030204" pitchFamily="18" charset="0"/>
            </a:endParaRPr>
          </a:p>
        </p:txBody>
      </p:sp>
    </p:spTree>
    <p:extLst>
      <p:ext uri="{BB962C8B-B14F-4D97-AF65-F5344CB8AC3E}">
        <p14:creationId xmlns:p14="http://schemas.microsoft.com/office/powerpoint/2010/main" val="861580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Romans 10:3</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4893647"/>
          </a:xfrm>
          <a:prstGeom prst="rect">
            <a:avLst/>
          </a:prstGeom>
          <a:solidFill>
            <a:schemeClr val="tx1">
              <a:alpha val="36000"/>
            </a:schemeClr>
          </a:solidFill>
        </p:spPr>
        <p:txBody>
          <a:bodyPr wrap="square" rtlCol="0">
            <a:spAutoFit/>
          </a:bodyPr>
          <a:lstStyle/>
          <a:p>
            <a:pPr algn="ctr"/>
            <a:r>
              <a:rPr lang="en-US" sz="5200" dirty="0">
                <a:solidFill>
                  <a:srgbClr val="F7DEAE"/>
                </a:solidFill>
                <a:latin typeface="Californian FB" panose="0207040306080B030204" pitchFamily="18" charset="0"/>
              </a:rPr>
              <a:t>3</a:t>
            </a:r>
            <a:r>
              <a:rPr lang="en-US" sz="5200" dirty="0" smtClean="0">
                <a:solidFill>
                  <a:srgbClr val="F7DEAE"/>
                </a:solidFill>
                <a:latin typeface="Californian FB" panose="0207040306080B030204" pitchFamily="18" charset="0"/>
              </a:rPr>
              <a:t>. </a:t>
            </a:r>
            <a:r>
              <a:rPr lang="en-US" sz="5200" dirty="0" smtClean="0">
                <a:solidFill>
                  <a:schemeClr val="bg1"/>
                </a:solidFill>
                <a:latin typeface="Californian FB" panose="0207040306080B030204" pitchFamily="18" charset="0"/>
              </a:rPr>
              <a:t>For they being ignorant of God’s righteousness, and </a:t>
            </a:r>
          </a:p>
          <a:p>
            <a:pPr algn="ctr"/>
            <a:r>
              <a:rPr lang="en-US" sz="5200" dirty="0" smtClean="0">
                <a:solidFill>
                  <a:schemeClr val="bg1"/>
                </a:solidFill>
                <a:latin typeface="Californian FB" panose="0207040306080B030204" pitchFamily="18" charset="0"/>
              </a:rPr>
              <a:t>seeking to establish their own righteousness, have not submitted to the righteousness of God.</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3564884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5374" y="1985318"/>
            <a:ext cx="8690919" cy="2862322"/>
          </a:xfrm>
          <a:prstGeom prst="rect">
            <a:avLst/>
          </a:prstGeom>
          <a:noFill/>
        </p:spPr>
        <p:txBody>
          <a:bodyPr wrap="square" rtlCol="0">
            <a:spAutoFit/>
          </a:bodyPr>
          <a:lstStyle/>
          <a:p>
            <a:pPr algn="ctr"/>
            <a:r>
              <a:rPr lang="en-US" sz="6000" dirty="0" smtClean="0">
                <a:solidFill>
                  <a:srgbClr val="502C5E"/>
                </a:solidFill>
                <a:latin typeface="Californian FB" panose="0207040306080B030204" pitchFamily="18" charset="0"/>
              </a:rPr>
              <a:t>True righteousness </a:t>
            </a:r>
          </a:p>
          <a:p>
            <a:pPr algn="ctr"/>
            <a:r>
              <a:rPr lang="en-US" sz="6000" dirty="0" smtClean="0">
                <a:solidFill>
                  <a:srgbClr val="502C5E"/>
                </a:solidFill>
                <a:latin typeface="Californian FB" panose="0207040306080B030204" pitchFamily="18" charset="0"/>
              </a:rPr>
              <a:t>is not built on </a:t>
            </a:r>
          </a:p>
          <a:p>
            <a:pPr algn="ctr"/>
            <a:r>
              <a:rPr lang="en-US" sz="6000" b="1" u="sng" dirty="0" smtClean="0">
                <a:solidFill>
                  <a:schemeClr val="accent6">
                    <a:lumMod val="50000"/>
                  </a:schemeClr>
                </a:solidFill>
                <a:latin typeface="Californian FB" panose="0207040306080B030204" pitchFamily="18" charset="0"/>
              </a:rPr>
              <a:t>TRADITIONS</a:t>
            </a:r>
            <a:r>
              <a:rPr lang="en-US" sz="6000" dirty="0" smtClean="0">
                <a:solidFill>
                  <a:srgbClr val="502C5E"/>
                </a:solidFill>
                <a:latin typeface="Californian FB" panose="0207040306080B030204" pitchFamily="18" charset="0"/>
              </a:rPr>
              <a:t> or </a:t>
            </a:r>
            <a:r>
              <a:rPr lang="en-US" sz="6000" b="1" u="sng" dirty="0" smtClean="0">
                <a:solidFill>
                  <a:schemeClr val="accent6">
                    <a:lumMod val="50000"/>
                  </a:schemeClr>
                </a:solidFill>
                <a:latin typeface="Californian FB" panose="0207040306080B030204" pitchFamily="18" charset="0"/>
              </a:rPr>
              <a:t>LAW</a:t>
            </a:r>
            <a:r>
              <a:rPr lang="en-US" sz="6000" dirty="0" smtClean="0">
                <a:solidFill>
                  <a:srgbClr val="502C5E"/>
                </a:solidFill>
                <a:latin typeface="Californian FB" panose="0207040306080B030204" pitchFamily="18" charset="0"/>
              </a:rPr>
              <a:t>.</a:t>
            </a:r>
            <a:endParaRPr lang="en-US" sz="6000" dirty="0">
              <a:solidFill>
                <a:srgbClr val="502C5E"/>
              </a:solidFill>
              <a:latin typeface="Californian FB" panose="0207040306080B030204" pitchFamily="18" charset="0"/>
            </a:endParaRPr>
          </a:p>
        </p:txBody>
      </p:sp>
    </p:spTree>
    <p:extLst>
      <p:ext uri="{BB962C8B-B14F-4D97-AF65-F5344CB8AC3E}">
        <p14:creationId xmlns:p14="http://schemas.microsoft.com/office/powerpoint/2010/main" val="699794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0087" y="2364259"/>
            <a:ext cx="8690919" cy="1938992"/>
          </a:xfrm>
          <a:prstGeom prst="rect">
            <a:avLst/>
          </a:prstGeom>
          <a:noFill/>
        </p:spPr>
        <p:txBody>
          <a:bodyPr wrap="square" rtlCol="0">
            <a:spAutoFit/>
          </a:bodyPr>
          <a:lstStyle/>
          <a:p>
            <a:pPr algn="ctr"/>
            <a:r>
              <a:rPr lang="en-US" sz="6000" dirty="0" smtClean="0">
                <a:solidFill>
                  <a:srgbClr val="502C5E"/>
                </a:solidFill>
                <a:latin typeface="Californian FB" panose="0207040306080B030204" pitchFamily="18" charset="0"/>
              </a:rPr>
              <a:t>True righteousness </a:t>
            </a:r>
          </a:p>
          <a:p>
            <a:pPr algn="ctr"/>
            <a:r>
              <a:rPr lang="en-US" sz="6000" dirty="0" smtClean="0">
                <a:solidFill>
                  <a:srgbClr val="502C5E"/>
                </a:solidFill>
                <a:latin typeface="Californian FB" panose="0207040306080B030204" pitchFamily="18" charset="0"/>
              </a:rPr>
              <a:t>was </a:t>
            </a:r>
            <a:r>
              <a:rPr lang="en-US" sz="6000" b="1" u="sng" dirty="0" smtClean="0">
                <a:solidFill>
                  <a:schemeClr val="accent6">
                    <a:lumMod val="50000"/>
                  </a:schemeClr>
                </a:solidFill>
                <a:latin typeface="Californian FB" panose="0207040306080B030204" pitchFamily="18" charset="0"/>
              </a:rPr>
              <a:t>IN</a:t>
            </a:r>
            <a:r>
              <a:rPr lang="en-US" sz="6000" dirty="0" smtClean="0">
                <a:solidFill>
                  <a:srgbClr val="502C5E"/>
                </a:solidFill>
                <a:latin typeface="Californian FB" panose="0207040306080B030204" pitchFamily="18" charset="0"/>
              </a:rPr>
              <a:t> </a:t>
            </a:r>
            <a:r>
              <a:rPr lang="en-US" sz="6000" b="1" u="sng" dirty="0" smtClean="0">
                <a:solidFill>
                  <a:schemeClr val="accent6">
                    <a:lumMod val="50000"/>
                  </a:schemeClr>
                </a:solidFill>
                <a:latin typeface="Californian FB" panose="0207040306080B030204" pitchFamily="18" charset="0"/>
              </a:rPr>
              <a:t>CHRIST</a:t>
            </a:r>
            <a:r>
              <a:rPr lang="en-US" sz="6000" dirty="0" smtClean="0">
                <a:solidFill>
                  <a:srgbClr val="502C5E"/>
                </a:solidFill>
                <a:latin typeface="Californian FB" panose="0207040306080B030204" pitchFamily="18" charset="0"/>
              </a:rPr>
              <a:t>.</a:t>
            </a:r>
            <a:endParaRPr lang="en-US" sz="6000" dirty="0">
              <a:solidFill>
                <a:srgbClr val="502C5E"/>
              </a:solidFill>
              <a:latin typeface="Californian FB" panose="0207040306080B030204" pitchFamily="18" charset="0"/>
            </a:endParaRPr>
          </a:p>
        </p:txBody>
      </p:sp>
    </p:spTree>
    <p:extLst>
      <p:ext uri="{BB962C8B-B14F-4D97-AF65-F5344CB8AC3E}">
        <p14:creationId xmlns:p14="http://schemas.microsoft.com/office/powerpoint/2010/main" val="1652023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9:9</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4093428"/>
          </a:xfrm>
          <a:prstGeom prst="rect">
            <a:avLst/>
          </a:prstGeom>
          <a:solidFill>
            <a:schemeClr val="tx1">
              <a:alpha val="36000"/>
            </a:schemeClr>
          </a:solidFill>
        </p:spPr>
        <p:txBody>
          <a:bodyPr wrap="square" rtlCol="0">
            <a:spAutoFit/>
          </a:bodyPr>
          <a:lstStyle/>
          <a:p>
            <a:pPr algn="ctr"/>
            <a:r>
              <a:rPr lang="en-US" sz="5200" dirty="0" smtClean="0">
                <a:solidFill>
                  <a:srgbClr val="F7DEAE"/>
                </a:solidFill>
                <a:latin typeface="Californian FB" panose="0207040306080B030204" pitchFamily="18" charset="0"/>
              </a:rPr>
              <a:t>9. </a:t>
            </a:r>
            <a:r>
              <a:rPr lang="en-US" sz="5200" dirty="0" smtClean="0">
                <a:solidFill>
                  <a:schemeClr val="bg1"/>
                </a:solidFill>
                <a:latin typeface="Californian FB" panose="0207040306080B030204" pitchFamily="18" charset="0"/>
              </a:rPr>
              <a:t>As Jesus passed on from there, He saw a man named Matthew sitting at the tax office. And He said to him, “Follow Me.” So he arose and followed Him.</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7179167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9:16-17</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4093428"/>
          </a:xfrm>
          <a:prstGeom prst="rect">
            <a:avLst/>
          </a:prstGeom>
          <a:solidFill>
            <a:schemeClr val="tx1">
              <a:alpha val="36000"/>
            </a:schemeClr>
          </a:solidFill>
        </p:spPr>
        <p:txBody>
          <a:bodyPr wrap="square" rtlCol="0">
            <a:spAutoFit/>
          </a:bodyPr>
          <a:lstStyle/>
          <a:p>
            <a:pPr algn="ctr"/>
            <a:r>
              <a:rPr lang="en-US" sz="5200" dirty="0" smtClean="0">
                <a:solidFill>
                  <a:srgbClr val="F7DEAE"/>
                </a:solidFill>
                <a:latin typeface="Californian FB" panose="0207040306080B030204" pitchFamily="18" charset="0"/>
              </a:rPr>
              <a:t>16. </a:t>
            </a:r>
            <a:r>
              <a:rPr lang="en-US" sz="5200" dirty="0" smtClean="0">
                <a:solidFill>
                  <a:schemeClr val="bg1"/>
                </a:solidFill>
                <a:latin typeface="Californian FB" panose="0207040306080B030204" pitchFamily="18" charset="0"/>
              </a:rPr>
              <a:t>No one puts a piece of unshrunk cloth on an old garment; for the patch pulls away from the garment, and the tear is made worse.</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4015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9:16-17</a:t>
            </a:r>
            <a:endParaRPr lang="en-US" sz="5400" dirty="0">
              <a:solidFill>
                <a:srgbClr val="502C5E"/>
              </a:solidFill>
              <a:latin typeface="Felix Titling" panose="04060505060202020A04" pitchFamily="82" charset="0"/>
            </a:endParaRPr>
          </a:p>
        </p:txBody>
      </p:sp>
      <p:sp>
        <p:nvSpPr>
          <p:cNvPr id="3" name="TextBox 2"/>
          <p:cNvSpPr txBox="1"/>
          <p:nvPr/>
        </p:nvSpPr>
        <p:spPr>
          <a:xfrm>
            <a:off x="65903" y="1487299"/>
            <a:ext cx="9012194" cy="5370701"/>
          </a:xfrm>
          <a:prstGeom prst="rect">
            <a:avLst/>
          </a:prstGeom>
          <a:solidFill>
            <a:schemeClr val="tx1">
              <a:alpha val="36000"/>
            </a:schemeClr>
          </a:solidFill>
        </p:spPr>
        <p:txBody>
          <a:bodyPr wrap="square" rtlCol="0">
            <a:spAutoFit/>
          </a:bodyPr>
          <a:lstStyle/>
          <a:p>
            <a:pPr algn="ctr"/>
            <a:r>
              <a:rPr lang="en-US" sz="4900" dirty="0" smtClean="0">
                <a:solidFill>
                  <a:srgbClr val="F7DEAE"/>
                </a:solidFill>
                <a:latin typeface="Californian FB" panose="0207040306080B030204" pitchFamily="18" charset="0"/>
              </a:rPr>
              <a:t>17. </a:t>
            </a:r>
            <a:r>
              <a:rPr lang="en-US" sz="4900" dirty="0" smtClean="0">
                <a:solidFill>
                  <a:schemeClr val="bg1"/>
                </a:solidFill>
                <a:latin typeface="Californian FB" panose="0207040306080B030204" pitchFamily="18" charset="0"/>
              </a:rPr>
              <a:t>Nor do they put new wine into old wineskins, or else the wineskins break, the wine is spilled, and the wineskins are ruined. But they put new wine into new wineskins, and both are preserved.”</a:t>
            </a:r>
            <a:endParaRPr lang="en-US" sz="49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1081396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0087" y="2364259"/>
            <a:ext cx="8690919" cy="1938992"/>
          </a:xfrm>
          <a:prstGeom prst="rect">
            <a:avLst/>
          </a:prstGeom>
          <a:noFill/>
        </p:spPr>
        <p:txBody>
          <a:bodyPr wrap="square" rtlCol="0">
            <a:spAutoFit/>
          </a:bodyPr>
          <a:lstStyle/>
          <a:p>
            <a:pPr algn="ctr"/>
            <a:r>
              <a:rPr lang="en-US" sz="6000" dirty="0" smtClean="0">
                <a:solidFill>
                  <a:srgbClr val="502C5E"/>
                </a:solidFill>
                <a:latin typeface="Californian FB" panose="0207040306080B030204" pitchFamily="18" charset="0"/>
              </a:rPr>
              <a:t>Christ came to bring </a:t>
            </a:r>
          </a:p>
          <a:p>
            <a:pPr algn="ctr"/>
            <a:r>
              <a:rPr lang="en-US" sz="6000" dirty="0" smtClean="0">
                <a:solidFill>
                  <a:srgbClr val="502C5E"/>
                </a:solidFill>
                <a:latin typeface="Californian FB" panose="0207040306080B030204" pitchFamily="18" charset="0"/>
              </a:rPr>
              <a:t>new </a:t>
            </a:r>
            <a:r>
              <a:rPr lang="en-US" sz="6000" b="1" u="sng" dirty="0" smtClean="0">
                <a:solidFill>
                  <a:schemeClr val="accent6">
                    <a:lumMod val="50000"/>
                  </a:schemeClr>
                </a:solidFill>
                <a:latin typeface="Californian FB" panose="0207040306080B030204" pitchFamily="18" charset="0"/>
              </a:rPr>
              <a:t>JOYFUL</a:t>
            </a:r>
            <a:r>
              <a:rPr lang="en-US" sz="6000" dirty="0" smtClean="0">
                <a:solidFill>
                  <a:srgbClr val="502C5E"/>
                </a:solidFill>
                <a:latin typeface="Californian FB" panose="0207040306080B030204" pitchFamily="18" charset="0"/>
              </a:rPr>
              <a:t> life.</a:t>
            </a:r>
            <a:endParaRPr lang="en-US" sz="6000" dirty="0">
              <a:solidFill>
                <a:srgbClr val="502C5E"/>
              </a:solidFill>
              <a:latin typeface="Californian FB" panose="0207040306080B030204" pitchFamily="18" charset="0"/>
            </a:endParaRPr>
          </a:p>
        </p:txBody>
      </p:sp>
    </p:spTree>
    <p:extLst>
      <p:ext uri="{BB962C8B-B14F-4D97-AF65-F5344CB8AC3E}">
        <p14:creationId xmlns:p14="http://schemas.microsoft.com/office/powerpoint/2010/main" val="42282712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832020" y="2091386"/>
            <a:ext cx="6252519" cy="1107996"/>
          </a:xfrm>
          <a:prstGeom prst="rect">
            <a:avLst/>
          </a:prstGeom>
          <a:noFill/>
        </p:spPr>
        <p:txBody>
          <a:bodyPr wrap="square" rtlCol="0">
            <a:spAutoFit/>
          </a:bodyPr>
          <a:lstStyle/>
          <a:p>
            <a:r>
              <a:rPr lang="en-US" sz="6600" dirty="0" smtClean="0">
                <a:solidFill>
                  <a:srgbClr val="502C5E"/>
                </a:solidFill>
                <a:latin typeface="Felix Titling" panose="04060505060202020A04" pitchFamily="82" charset="0"/>
              </a:rPr>
              <a:t>S</a:t>
            </a:r>
            <a:r>
              <a:rPr lang="en-US" sz="5400" dirty="0" smtClean="0">
                <a:solidFill>
                  <a:srgbClr val="502C5E"/>
                </a:solidFill>
                <a:latin typeface="Felix Titling" panose="04060505060202020A04" pitchFamily="82" charset="0"/>
              </a:rPr>
              <a:t>OMETHING </a:t>
            </a:r>
            <a:r>
              <a:rPr lang="en-US" sz="6600" dirty="0" smtClean="0">
                <a:solidFill>
                  <a:srgbClr val="502C5E"/>
                </a:solidFill>
                <a:latin typeface="Felix Titling" panose="04060505060202020A04" pitchFamily="82" charset="0"/>
              </a:rPr>
              <a:t>O</a:t>
            </a:r>
            <a:r>
              <a:rPr lang="en-US" sz="5400" dirty="0" smtClean="0">
                <a:solidFill>
                  <a:srgbClr val="502C5E"/>
                </a:solidFill>
                <a:latin typeface="Felix Titling" panose="04060505060202020A04" pitchFamily="82" charset="0"/>
              </a:rPr>
              <a:t>LD</a:t>
            </a:r>
            <a:endParaRPr lang="en-US" sz="5400" dirty="0">
              <a:solidFill>
                <a:srgbClr val="502C5E"/>
              </a:solidFill>
              <a:latin typeface="Felix Titling" panose="04060505060202020A04" pitchFamily="82" charset="0"/>
            </a:endParaRPr>
          </a:p>
        </p:txBody>
      </p:sp>
      <p:sp>
        <p:nvSpPr>
          <p:cNvPr id="3" name="TextBox 2"/>
          <p:cNvSpPr txBox="1"/>
          <p:nvPr/>
        </p:nvSpPr>
        <p:spPr>
          <a:xfrm>
            <a:off x="2042985" y="2490927"/>
            <a:ext cx="6697361" cy="1569660"/>
          </a:xfrm>
          <a:prstGeom prst="rect">
            <a:avLst/>
          </a:prstGeom>
          <a:noFill/>
        </p:spPr>
        <p:txBody>
          <a:bodyPr wrap="square" rtlCol="0">
            <a:spAutoFit/>
          </a:bodyPr>
          <a:lstStyle/>
          <a:p>
            <a:r>
              <a:rPr lang="en-US" sz="9600" b="1" dirty="0" smtClean="0">
                <a:solidFill>
                  <a:srgbClr val="502C5E"/>
                </a:solidFill>
                <a:latin typeface="Edwardian Script ITC" panose="030303020407070D0804" pitchFamily="66" charset="0"/>
              </a:rPr>
              <a:t>Something New</a:t>
            </a:r>
            <a:endParaRPr lang="en-US" sz="9600" b="1" dirty="0">
              <a:solidFill>
                <a:srgbClr val="502C5E"/>
              </a:solidFill>
              <a:latin typeface="Edwardian Script ITC" panose="030303020407070D0804" pitchFamily="66" charset="0"/>
            </a:endParaRPr>
          </a:p>
        </p:txBody>
      </p:sp>
      <p:sp>
        <p:nvSpPr>
          <p:cNvPr id="4" name="TextBox 3"/>
          <p:cNvSpPr txBox="1"/>
          <p:nvPr/>
        </p:nvSpPr>
        <p:spPr>
          <a:xfrm>
            <a:off x="2372498" y="4234248"/>
            <a:ext cx="4258962" cy="707886"/>
          </a:xfrm>
          <a:prstGeom prst="rect">
            <a:avLst/>
          </a:prstGeom>
          <a:noFill/>
        </p:spPr>
        <p:txBody>
          <a:bodyPr wrap="square" rtlCol="0">
            <a:spAutoFit/>
          </a:bodyPr>
          <a:lstStyle/>
          <a:p>
            <a:pPr algn="ctr"/>
            <a:r>
              <a:rPr lang="en-US" sz="4000" dirty="0" smtClean="0">
                <a:solidFill>
                  <a:srgbClr val="502C5E"/>
                </a:solidFill>
                <a:latin typeface="Felix Titling" panose="04060505060202020A04" pitchFamily="82" charset="0"/>
              </a:rPr>
              <a:t>Matthew 9:9-17</a:t>
            </a:r>
            <a:endParaRPr lang="en-US" sz="4000" dirty="0">
              <a:solidFill>
                <a:srgbClr val="502C5E"/>
              </a:solidFill>
              <a:latin typeface="Felix Titling" panose="04060505060202020A04" pitchFamily="82" charset="0"/>
            </a:endParaRPr>
          </a:p>
        </p:txBody>
      </p:sp>
    </p:spTree>
    <p:extLst>
      <p:ext uri="{BB962C8B-B14F-4D97-AF65-F5344CB8AC3E}">
        <p14:creationId xmlns:p14="http://schemas.microsoft.com/office/powerpoint/2010/main" val="2757226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925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Luke 5:29</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4093428"/>
          </a:xfrm>
          <a:prstGeom prst="rect">
            <a:avLst/>
          </a:prstGeom>
          <a:solidFill>
            <a:schemeClr val="tx1">
              <a:alpha val="36000"/>
            </a:schemeClr>
          </a:solidFill>
        </p:spPr>
        <p:txBody>
          <a:bodyPr wrap="square" rtlCol="0">
            <a:spAutoFit/>
          </a:bodyPr>
          <a:lstStyle/>
          <a:p>
            <a:pPr algn="ctr"/>
            <a:r>
              <a:rPr lang="en-US" sz="5200" dirty="0" smtClean="0">
                <a:solidFill>
                  <a:srgbClr val="F7DEAE"/>
                </a:solidFill>
                <a:latin typeface="Californian FB" panose="0207040306080B030204" pitchFamily="18" charset="0"/>
              </a:rPr>
              <a:t>29. </a:t>
            </a:r>
            <a:r>
              <a:rPr lang="en-US" sz="5200" dirty="0" smtClean="0">
                <a:solidFill>
                  <a:schemeClr val="bg1"/>
                </a:solidFill>
                <a:latin typeface="Californian FB" panose="0207040306080B030204" pitchFamily="18" charset="0"/>
              </a:rPr>
              <a:t>Then Levi gave Him a great feast in his own house. And there were a great number of tax collectors and others who sat down with them.</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2765774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9:10-11</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4093428"/>
          </a:xfrm>
          <a:prstGeom prst="rect">
            <a:avLst/>
          </a:prstGeom>
          <a:solidFill>
            <a:schemeClr val="tx1">
              <a:alpha val="36000"/>
            </a:schemeClr>
          </a:solidFill>
        </p:spPr>
        <p:txBody>
          <a:bodyPr wrap="square" rtlCol="0">
            <a:spAutoFit/>
          </a:bodyPr>
          <a:lstStyle/>
          <a:p>
            <a:pPr algn="ctr"/>
            <a:r>
              <a:rPr lang="en-US" sz="5200" dirty="0" smtClean="0">
                <a:solidFill>
                  <a:srgbClr val="F7DEAE"/>
                </a:solidFill>
                <a:latin typeface="Californian FB" panose="0207040306080B030204" pitchFamily="18" charset="0"/>
              </a:rPr>
              <a:t>10. </a:t>
            </a:r>
            <a:r>
              <a:rPr lang="en-US" sz="5200" dirty="0" smtClean="0">
                <a:solidFill>
                  <a:schemeClr val="bg1"/>
                </a:solidFill>
                <a:latin typeface="Californian FB" panose="0207040306080B030204" pitchFamily="18" charset="0"/>
              </a:rPr>
              <a:t>Now it happened, as Jesus sat at the table in the house, that behold, many tax collectors and sinners came and sat down with Him and His disciples.</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975718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9:10-11</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3293209"/>
          </a:xfrm>
          <a:prstGeom prst="rect">
            <a:avLst/>
          </a:prstGeom>
          <a:solidFill>
            <a:schemeClr val="tx1">
              <a:alpha val="36000"/>
            </a:schemeClr>
          </a:solidFill>
        </p:spPr>
        <p:txBody>
          <a:bodyPr wrap="square" rtlCol="0">
            <a:spAutoFit/>
          </a:bodyPr>
          <a:lstStyle/>
          <a:p>
            <a:pPr algn="ctr"/>
            <a:r>
              <a:rPr lang="en-US" sz="5200" dirty="0" smtClean="0">
                <a:solidFill>
                  <a:srgbClr val="F7DEAE"/>
                </a:solidFill>
                <a:latin typeface="Californian FB" panose="0207040306080B030204" pitchFamily="18" charset="0"/>
              </a:rPr>
              <a:t>11. </a:t>
            </a:r>
            <a:r>
              <a:rPr lang="en-US" sz="5200" dirty="0" smtClean="0">
                <a:solidFill>
                  <a:schemeClr val="bg1"/>
                </a:solidFill>
                <a:latin typeface="Californian FB" panose="0207040306080B030204" pitchFamily="18" charset="0"/>
              </a:rPr>
              <a:t>And when the Pharisees saw it, they said to His disciples, “Why does your Teacher eat with tax collectors and sinners?”</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288383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9:12</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3293209"/>
          </a:xfrm>
          <a:prstGeom prst="rect">
            <a:avLst/>
          </a:prstGeom>
          <a:solidFill>
            <a:schemeClr val="tx1">
              <a:alpha val="36000"/>
            </a:schemeClr>
          </a:solidFill>
        </p:spPr>
        <p:txBody>
          <a:bodyPr wrap="square" rtlCol="0">
            <a:spAutoFit/>
          </a:bodyPr>
          <a:lstStyle/>
          <a:p>
            <a:pPr algn="ctr"/>
            <a:r>
              <a:rPr lang="en-US" sz="5200" dirty="0" smtClean="0">
                <a:solidFill>
                  <a:srgbClr val="F7DEAE"/>
                </a:solidFill>
                <a:latin typeface="Californian FB" panose="0207040306080B030204" pitchFamily="18" charset="0"/>
              </a:rPr>
              <a:t>12. </a:t>
            </a:r>
            <a:r>
              <a:rPr lang="en-US" sz="5200" dirty="0" smtClean="0">
                <a:solidFill>
                  <a:schemeClr val="bg1"/>
                </a:solidFill>
                <a:latin typeface="Californian FB" panose="0207040306080B030204" pitchFamily="18" charset="0"/>
              </a:rPr>
              <a:t>When Jesus heard that, He said to them, “Those who are well have no need of a physician, but those who are sick.</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4051137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9471" y="1556951"/>
            <a:ext cx="8690919" cy="3785652"/>
          </a:xfrm>
          <a:prstGeom prst="rect">
            <a:avLst/>
          </a:prstGeom>
          <a:noFill/>
        </p:spPr>
        <p:txBody>
          <a:bodyPr wrap="square" rtlCol="0">
            <a:spAutoFit/>
          </a:bodyPr>
          <a:lstStyle/>
          <a:p>
            <a:pPr algn="ctr"/>
            <a:r>
              <a:rPr lang="en-US" sz="6000" dirty="0" smtClean="0">
                <a:solidFill>
                  <a:srgbClr val="502C5E"/>
                </a:solidFill>
                <a:latin typeface="Californian FB" panose="0207040306080B030204" pitchFamily="18" charset="0"/>
              </a:rPr>
              <a:t>We must never</a:t>
            </a:r>
          </a:p>
          <a:p>
            <a:pPr algn="ctr"/>
            <a:r>
              <a:rPr lang="en-US" sz="6000" dirty="0" smtClean="0">
                <a:solidFill>
                  <a:srgbClr val="502C5E"/>
                </a:solidFill>
                <a:latin typeface="Californian FB" panose="0207040306080B030204" pitchFamily="18" charset="0"/>
              </a:rPr>
              <a:t>forget we are</a:t>
            </a:r>
          </a:p>
          <a:p>
            <a:pPr algn="ctr"/>
            <a:r>
              <a:rPr lang="en-US" sz="6000" b="1" u="sng" dirty="0" smtClean="0">
                <a:solidFill>
                  <a:schemeClr val="accent6">
                    <a:lumMod val="50000"/>
                  </a:schemeClr>
                </a:solidFill>
                <a:latin typeface="Californian FB" panose="0207040306080B030204" pitchFamily="18" charset="0"/>
              </a:rPr>
              <a:t>SINNERS</a:t>
            </a:r>
            <a:r>
              <a:rPr lang="en-US" sz="6000" dirty="0" smtClean="0">
                <a:solidFill>
                  <a:srgbClr val="502C5E"/>
                </a:solidFill>
                <a:latin typeface="Californian FB" panose="0207040306080B030204" pitchFamily="18" charset="0"/>
              </a:rPr>
              <a:t> saved by </a:t>
            </a:r>
          </a:p>
          <a:p>
            <a:pPr algn="ctr"/>
            <a:r>
              <a:rPr lang="en-US" sz="6000" b="1" u="sng" dirty="0" smtClean="0">
                <a:solidFill>
                  <a:schemeClr val="accent6">
                    <a:lumMod val="50000"/>
                  </a:schemeClr>
                </a:solidFill>
                <a:latin typeface="Californian FB" panose="0207040306080B030204" pitchFamily="18" charset="0"/>
              </a:rPr>
              <a:t>GRACE</a:t>
            </a:r>
            <a:r>
              <a:rPr lang="en-US" sz="6000" dirty="0" smtClean="0">
                <a:solidFill>
                  <a:srgbClr val="502C5E"/>
                </a:solidFill>
                <a:latin typeface="Californian FB" panose="0207040306080B030204" pitchFamily="18" charset="0"/>
              </a:rPr>
              <a:t>.</a:t>
            </a:r>
            <a:endParaRPr lang="en-US" sz="6000" dirty="0">
              <a:solidFill>
                <a:srgbClr val="502C5E"/>
              </a:solidFill>
              <a:latin typeface="Californian FB" panose="0207040306080B030204" pitchFamily="18" charset="0"/>
            </a:endParaRPr>
          </a:p>
        </p:txBody>
      </p:sp>
    </p:spTree>
    <p:extLst>
      <p:ext uri="{BB962C8B-B14F-4D97-AF65-F5344CB8AC3E}">
        <p14:creationId xmlns:p14="http://schemas.microsoft.com/office/powerpoint/2010/main" val="2225982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Matthew 9:13</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4093428"/>
          </a:xfrm>
          <a:prstGeom prst="rect">
            <a:avLst/>
          </a:prstGeom>
          <a:solidFill>
            <a:schemeClr val="tx1">
              <a:alpha val="36000"/>
            </a:schemeClr>
          </a:solidFill>
        </p:spPr>
        <p:txBody>
          <a:bodyPr wrap="square" rtlCol="0">
            <a:spAutoFit/>
          </a:bodyPr>
          <a:lstStyle/>
          <a:p>
            <a:pPr algn="ctr"/>
            <a:r>
              <a:rPr lang="en-US" sz="5200" dirty="0" smtClean="0">
                <a:solidFill>
                  <a:srgbClr val="F7DEAE"/>
                </a:solidFill>
                <a:latin typeface="Californian FB" panose="0207040306080B030204" pitchFamily="18" charset="0"/>
              </a:rPr>
              <a:t>13. </a:t>
            </a:r>
            <a:r>
              <a:rPr lang="en-US" sz="5200" dirty="0" smtClean="0">
                <a:solidFill>
                  <a:schemeClr val="bg1"/>
                </a:solidFill>
                <a:latin typeface="Californian FB" panose="0207040306080B030204" pitchFamily="18" charset="0"/>
              </a:rPr>
              <a:t>But go and learn what this means: ‘I desire mercy and not sacrifice.’ For I did not come to call the righteous, but sinners, to repentance.”</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4225496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8411" y="362465"/>
            <a:ext cx="7735330" cy="923330"/>
          </a:xfrm>
          <a:prstGeom prst="rect">
            <a:avLst/>
          </a:prstGeom>
          <a:noFill/>
        </p:spPr>
        <p:txBody>
          <a:bodyPr wrap="square" rtlCol="0">
            <a:spAutoFit/>
          </a:bodyPr>
          <a:lstStyle/>
          <a:p>
            <a:pPr algn="ctr"/>
            <a:r>
              <a:rPr lang="en-US" sz="5400" dirty="0" smtClean="0">
                <a:solidFill>
                  <a:srgbClr val="502C5E"/>
                </a:solidFill>
                <a:latin typeface="Felix Titling" panose="04060505060202020A04" pitchFamily="82" charset="0"/>
              </a:rPr>
              <a:t>Hosea 6:6</a:t>
            </a:r>
            <a:endParaRPr lang="en-US" sz="5400" dirty="0">
              <a:solidFill>
                <a:srgbClr val="502C5E"/>
              </a:solidFill>
              <a:latin typeface="Felix Titling" panose="04060505060202020A04" pitchFamily="82" charset="0"/>
            </a:endParaRPr>
          </a:p>
        </p:txBody>
      </p:sp>
      <p:sp>
        <p:nvSpPr>
          <p:cNvPr id="3" name="TextBox 2"/>
          <p:cNvSpPr txBox="1"/>
          <p:nvPr/>
        </p:nvSpPr>
        <p:spPr>
          <a:xfrm>
            <a:off x="57666" y="1556951"/>
            <a:ext cx="9012194" cy="2492990"/>
          </a:xfrm>
          <a:prstGeom prst="rect">
            <a:avLst/>
          </a:prstGeom>
          <a:solidFill>
            <a:schemeClr val="tx1">
              <a:alpha val="36000"/>
            </a:schemeClr>
          </a:solidFill>
        </p:spPr>
        <p:txBody>
          <a:bodyPr wrap="square" rtlCol="0">
            <a:spAutoFit/>
          </a:bodyPr>
          <a:lstStyle/>
          <a:p>
            <a:pPr algn="ctr"/>
            <a:r>
              <a:rPr lang="en-US" sz="5200" dirty="0">
                <a:solidFill>
                  <a:srgbClr val="F7DEAE"/>
                </a:solidFill>
                <a:latin typeface="Californian FB" panose="0207040306080B030204" pitchFamily="18" charset="0"/>
              </a:rPr>
              <a:t>6</a:t>
            </a:r>
            <a:r>
              <a:rPr lang="en-US" sz="5200" dirty="0" smtClean="0">
                <a:solidFill>
                  <a:srgbClr val="F7DEAE"/>
                </a:solidFill>
                <a:latin typeface="Californian FB" panose="0207040306080B030204" pitchFamily="18" charset="0"/>
              </a:rPr>
              <a:t>. </a:t>
            </a:r>
            <a:r>
              <a:rPr lang="en-US" sz="5200" dirty="0" smtClean="0">
                <a:solidFill>
                  <a:schemeClr val="bg1"/>
                </a:solidFill>
                <a:latin typeface="Californian FB" panose="0207040306080B030204" pitchFamily="18" charset="0"/>
              </a:rPr>
              <a:t>For I desire mercy and not sacrifice, and the knowledge of God more than burnt offerings.</a:t>
            </a:r>
            <a:endParaRPr lang="en-US" sz="5200" dirty="0">
              <a:solidFill>
                <a:srgbClr val="F7DEAE"/>
              </a:solidFill>
              <a:latin typeface="Californian FB" panose="0207040306080B030204" pitchFamily="18" charset="0"/>
            </a:endParaRPr>
          </a:p>
        </p:txBody>
      </p:sp>
    </p:spTree>
    <p:extLst>
      <p:ext uri="{BB962C8B-B14F-4D97-AF65-F5344CB8AC3E}">
        <p14:creationId xmlns:p14="http://schemas.microsoft.com/office/powerpoint/2010/main" val="2197395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TotalTime>
  <Words>543</Words>
  <Application>Microsoft Office PowerPoint</Application>
  <PresentationFormat>On-screen Show (4:3)</PresentationFormat>
  <Paragraphs>52</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Californian FB</vt:lpstr>
      <vt:lpstr>Edwardian Script ITC</vt:lpstr>
      <vt:lpstr>Felix Titling</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7</cp:revision>
  <dcterms:created xsi:type="dcterms:W3CDTF">2017-02-16T16:35:24Z</dcterms:created>
  <dcterms:modified xsi:type="dcterms:W3CDTF">2017-02-16T18:59:14Z</dcterms:modified>
</cp:coreProperties>
</file>