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5" r:id="rId56"/>
    <p:sldId id="314" r:id="rId57"/>
    <p:sldId id="313" r:id="rId58"/>
    <p:sldId id="316" r:id="rId59"/>
    <p:sldId id="317" r:id="rId60"/>
    <p:sldId id="318"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7E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59D04B-FD40-4B61-99C2-EF529C4D54F4}" type="datetimeFigureOut">
              <a:rPr lang="en-US" smtClean="0"/>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354302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59D04B-FD40-4B61-99C2-EF529C4D54F4}" type="datetimeFigureOut">
              <a:rPr lang="en-US" smtClean="0"/>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7623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59D04B-FD40-4B61-99C2-EF529C4D54F4}" type="datetimeFigureOut">
              <a:rPr lang="en-US" smtClean="0"/>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152470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59D04B-FD40-4B61-99C2-EF529C4D54F4}" type="datetimeFigureOut">
              <a:rPr lang="en-US" smtClean="0"/>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415651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9D04B-FD40-4B61-99C2-EF529C4D54F4}" type="datetimeFigureOut">
              <a:rPr lang="en-US" smtClean="0"/>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301084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59D04B-FD40-4B61-99C2-EF529C4D54F4}" type="datetimeFigureOut">
              <a:rPr lang="en-US" smtClean="0"/>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246115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59D04B-FD40-4B61-99C2-EF529C4D54F4}" type="datetimeFigureOut">
              <a:rPr lang="en-US" smtClean="0"/>
              <a:t>2/24/2017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90814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59D04B-FD40-4B61-99C2-EF529C4D54F4}" type="datetimeFigureOut">
              <a:rPr lang="en-US" smtClean="0"/>
              <a:t>2/24/2017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181464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9D04B-FD40-4B61-99C2-EF529C4D54F4}" type="datetimeFigureOut">
              <a:rPr lang="en-US" smtClean="0"/>
              <a:t>2/24/2017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4011182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9D04B-FD40-4B61-99C2-EF529C4D54F4}" type="datetimeFigureOut">
              <a:rPr lang="en-US" smtClean="0"/>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89458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9D04B-FD40-4B61-99C2-EF529C4D54F4}" type="datetimeFigureOut">
              <a:rPr lang="en-US" smtClean="0"/>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63416-ED4A-431A-8573-42CA61C619BB}" type="slidenum">
              <a:rPr lang="en-US" smtClean="0"/>
              <a:t>‹#›</a:t>
            </a:fld>
            <a:endParaRPr lang="en-US"/>
          </a:p>
        </p:txBody>
      </p:sp>
    </p:spTree>
    <p:extLst>
      <p:ext uri="{BB962C8B-B14F-4D97-AF65-F5344CB8AC3E}">
        <p14:creationId xmlns:p14="http://schemas.microsoft.com/office/powerpoint/2010/main" val="3547274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9D04B-FD40-4B61-99C2-EF529C4D54F4}" type="datetimeFigureOut">
              <a:rPr lang="en-US" smtClean="0"/>
              <a:t>2/24/2017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63416-ED4A-431A-8573-42CA61C619BB}" type="slidenum">
              <a:rPr lang="en-US" smtClean="0"/>
              <a:t>‹#›</a:t>
            </a:fld>
            <a:endParaRPr lang="en-US"/>
          </a:p>
        </p:txBody>
      </p:sp>
    </p:spTree>
    <p:extLst>
      <p:ext uri="{BB962C8B-B14F-4D97-AF65-F5344CB8AC3E}">
        <p14:creationId xmlns:p14="http://schemas.microsoft.com/office/powerpoint/2010/main" val="3758460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05" y="1087395"/>
            <a:ext cx="7661189" cy="2554545"/>
          </a:xfrm>
          <a:prstGeom prst="rect">
            <a:avLst/>
          </a:prstGeom>
          <a:noFill/>
        </p:spPr>
        <p:txBody>
          <a:bodyPr wrap="square" rtlCol="0">
            <a:spAutoFit/>
          </a:bodyPr>
          <a:lstStyle/>
          <a:p>
            <a:pPr algn="ctr"/>
            <a:r>
              <a:rPr lang="en-US" sz="8000" dirty="0" smtClean="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rPr>
              <a:t>GETTING</a:t>
            </a:r>
          </a:p>
          <a:p>
            <a:pPr algn="ctr"/>
            <a:r>
              <a:rPr lang="en-US" sz="8000" dirty="0" smtClean="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rPr>
              <a:t>SOIL SAMPLES</a:t>
            </a:r>
            <a:endParaRPr lang="en-US" sz="8000" dirty="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41940"/>
            <a:ext cx="9144000" cy="1434465"/>
          </a:xfrm>
          <a:prstGeom prst="rect">
            <a:avLst/>
          </a:prstGeom>
        </p:spPr>
      </p:pic>
      <p:sp>
        <p:nvSpPr>
          <p:cNvPr id="4" name="TextBox 3"/>
          <p:cNvSpPr txBox="1"/>
          <p:nvPr/>
        </p:nvSpPr>
        <p:spPr>
          <a:xfrm>
            <a:off x="2636108" y="5076405"/>
            <a:ext cx="4810897" cy="646331"/>
          </a:xfrm>
          <a:prstGeom prst="rect">
            <a:avLst/>
          </a:prstGeom>
          <a:noFill/>
        </p:spPr>
        <p:txBody>
          <a:bodyPr wrap="square" rtlCol="0">
            <a:spAutoFit/>
          </a:bodyPr>
          <a:lstStyle/>
          <a:p>
            <a:r>
              <a:rPr lang="en-US" sz="3600" dirty="0" smtClean="0">
                <a:solidFill>
                  <a:schemeClr val="bg1">
                    <a:lumMod val="85000"/>
                  </a:schemeClr>
                </a:solidFill>
                <a:latin typeface="Century Gothic" panose="020B0502020202020204" pitchFamily="34" charset="0"/>
              </a:rPr>
              <a:t>MATTHEW 13:1-23</a:t>
            </a:r>
            <a:endParaRPr lang="en-US" sz="3600" dirty="0">
              <a:solidFill>
                <a:schemeClr val="bg1">
                  <a:lumMod val="85000"/>
                </a:schemeClr>
              </a:solidFill>
              <a:latin typeface="Century Gothic" panose="020B0502020202020204" pitchFamily="34" charset="0"/>
            </a:endParaRPr>
          </a:p>
        </p:txBody>
      </p:sp>
    </p:spTree>
    <p:extLst>
      <p:ext uri="{BB962C8B-B14F-4D97-AF65-F5344CB8AC3E}">
        <p14:creationId xmlns:p14="http://schemas.microsoft.com/office/powerpoint/2010/main" val="1115551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41632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Romans 11:26-27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27.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this is My covenant with them, when I take away their sins.”</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946062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 church is a </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MYSTERY</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until</a:t>
            </a: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r</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evealed here.</a:t>
            </a:r>
          </a:p>
        </p:txBody>
      </p:sp>
    </p:spTree>
    <p:extLst>
      <p:ext uri="{BB962C8B-B14F-4D97-AF65-F5344CB8AC3E}">
        <p14:creationId xmlns:p14="http://schemas.microsoft.com/office/powerpoint/2010/main" val="616011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86232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Israel’s salvation is</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POSTPONED</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t>
            </a:r>
          </a:p>
        </p:txBody>
      </p:sp>
    </p:spTree>
    <p:extLst>
      <p:ext uri="{BB962C8B-B14F-4D97-AF65-F5344CB8AC3E}">
        <p14:creationId xmlns:p14="http://schemas.microsoft.com/office/powerpoint/2010/main" val="2628800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86232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His </a:t>
            </a: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OUTWARD</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endPar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kingdom </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delayed.</a:t>
            </a:r>
          </a:p>
        </p:txBody>
      </p:sp>
    </p:spTree>
    <p:extLst>
      <p:ext uri="{BB962C8B-B14F-4D97-AF65-F5344CB8AC3E}">
        <p14:creationId xmlns:p14="http://schemas.microsoft.com/office/powerpoint/2010/main" val="100465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41632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John 1:11-12</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11.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came to His own, and His own did not receive Him.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700200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John 1:11-12</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12.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as many as received Him, to them He gave the right to become children of God, to those who believe in His name:</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17360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724644"/>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13:11</a:t>
            </a:r>
          </a:p>
          <a:p>
            <a:pPr algn="ctr"/>
            <a:r>
              <a:rPr lang="en-US" sz="52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11. </a:t>
            </a:r>
            <a:r>
              <a:rPr lang="en-US" sz="52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answered and said to them, “Because it has been given to you to know the mysteries of the kingdom of heaven, but to them it has not been given.</a:t>
            </a:r>
            <a:endParaRPr lang="en-US" sz="52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4187341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Cambria Math" panose="02040503050406030204" pitchFamily="18" charset="0"/>
              <a:ea typeface="Cambria Math" panose="02040503050406030204" pitchFamily="18" charset="0"/>
              <a:cs typeface="Ebrima" panose="02000000000000000000" pitchFamily="2" charset="0"/>
            </a:endParaRP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PARABLE:</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means to throw alongside of</a:t>
            </a:r>
          </a:p>
        </p:txBody>
      </p:sp>
    </p:spTree>
    <p:extLst>
      <p:ext uri="{BB962C8B-B14F-4D97-AF65-F5344CB8AC3E}">
        <p14:creationId xmlns:p14="http://schemas.microsoft.com/office/powerpoint/2010/main" val="2151082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41632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13:1-2</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On the same day Jesus went out of the house and sat by the sea.</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352924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13:1-2</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2</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great multitudes were gathered together to Him, so that He got into a boat and sat; and the whole multitude stood on the shore.</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683071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674030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12:24</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24.</a:t>
            </a:r>
            <a:r>
              <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Now when the Pharisees heard it they said, “This fellow does not cast out demons except by Beelzebub, the ruler of the demons.”</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a:p>
            <a:pPr algn="ctr"/>
            <a:endParaRPr lang="en-US" sz="5400" dirty="0" smtClean="0">
              <a:solidFill>
                <a:schemeClr val="bg1">
                  <a:lumMod val="85000"/>
                </a:schemeClr>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468383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12:46-47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46.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While He was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still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talking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to the multitudes, behold, His mother and brothers stood outside, seeking to speak with Him.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0467145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12:46-47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47.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Then one said to Him, “Look, Your mother and Your brothers are standing outside, seeking to speak with You.”</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598080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3</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Then He spoke many things to them in parables, saying: “Behold, a sower went out to sow.</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51158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4.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as he sowed, some seed fell by the wayside; and the birds came and devoured them.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859909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5</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Some fell on stony places, where they did not have much earth; and they immediately sprang up because they had no depth of earth.</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621278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6.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when the sun was up they were scorched, and because they had no root they withered away.</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03307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7</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some fell among thorns, and the thorns sprang up and choked them.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6595373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8.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others fell on good ground and yielded a crop: some a hundredfold, some sixty, some thirty.</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992273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58532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13:3-9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9</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who has ears to hear, let him hear!”</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051538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708981"/>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Only those who</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ACCEPTED</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the King</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could </a:t>
            </a: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UNDERSTAND</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 King.</a:t>
            </a:r>
          </a:p>
        </p:txBody>
      </p:sp>
    </p:spTree>
    <p:extLst>
      <p:ext uri="{BB962C8B-B14F-4D97-AF65-F5344CB8AC3E}">
        <p14:creationId xmlns:p14="http://schemas.microsoft.com/office/powerpoint/2010/main" val="4011850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John 1:11</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11.</a:t>
            </a:r>
            <a:r>
              <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came to His own, and His own did not receive Him.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a:p>
            <a:pPr algn="ctr"/>
            <a:endParaRPr lang="en-US" sz="5400" dirty="0" smtClean="0">
              <a:solidFill>
                <a:schemeClr val="bg1">
                  <a:lumMod val="85000"/>
                </a:schemeClr>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0032436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10.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the disciples came and said to Him, “Why do You speak to them in parables?”</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40466279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724644"/>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2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11. </a:t>
            </a:r>
            <a:r>
              <a:rPr lang="en-US" sz="52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answered and said to them, “Because it has been given to you to know the mysteries of the kingdom of heaven, but to them it has not been given.</a:t>
            </a:r>
            <a:endParaRPr lang="en-US" sz="52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0275264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632311"/>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1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12. </a:t>
            </a:r>
            <a:r>
              <a:rPr lang="en-US" sz="51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whoever has, to him more will be given, and he will have abundance; but whoever does not have, even what he has will be taken away from him.</a:t>
            </a:r>
            <a:endParaRPr lang="en-US" sz="51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2667710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13.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Therefore I speak to them in parables, because seeing they do not see, and hearing they do not hear, nor do they understand.</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626479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447645"/>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49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14. </a:t>
            </a:r>
            <a:r>
              <a:rPr lang="en-US" sz="49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in them the prophecy of Isaiah is fulfilled, which says: ‘Hearing you will hear and shall not understand, and seeing you will see and not perceive;</a:t>
            </a:r>
          </a:p>
        </p:txBody>
      </p:sp>
    </p:spTree>
    <p:extLst>
      <p:ext uri="{BB962C8B-B14F-4D97-AF65-F5344CB8AC3E}">
        <p14:creationId xmlns:p14="http://schemas.microsoft.com/office/powerpoint/2010/main" val="38051431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15.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the hearts of this people have grown dull. Their ears are hard of hearing, and their eyes they have closed, lest they should see with their eyes</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9530096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hear with their ears, lest they should understand with their hearts and turn, so that I should heal them.’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2586540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41632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16.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blessed are your eyes for they see, and your ears for they hear;</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8659609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447645"/>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13:10-17</a:t>
            </a:r>
          </a:p>
          <a:p>
            <a:pPr algn="ctr"/>
            <a:r>
              <a:rPr lang="en-US" sz="49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17. </a:t>
            </a:r>
            <a:r>
              <a:rPr lang="en-US" sz="49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assuredly, I say to you that many prophets and righteous men desired to see what you see, and did not see it, and to hear what you hear, and did not hear it.</a:t>
            </a:r>
            <a:endParaRPr lang="en-US" sz="49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9587782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847207"/>
          </a:xfrm>
          <a:prstGeom prst="rect">
            <a:avLst/>
          </a:prstGeom>
          <a:noFill/>
        </p:spPr>
        <p:txBody>
          <a:bodyPr wrap="square" rtlCol="0">
            <a:spAutoFit/>
          </a:bodyPr>
          <a:lstStyle/>
          <a:p>
            <a:pPr algn="ctr"/>
            <a:endParaRPr lang="en-US" sz="3200" dirty="0" smtClean="0">
              <a:solidFill>
                <a:schemeClr val="bg1">
                  <a:lumMod val="85000"/>
                </a:schemeClr>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Why parables? </a:t>
            </a:r>
          </a:p>
          <a:p>
            <a:pPr algn="ctr"/>
            <a:endParaRPr lang="en-US" sz="28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o </a:t>
            </a: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REVEAL</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meaning to those who receive Him</a:t>
            </a:r>
          </a:p>
        </p:txBody>
      </p:sp>
    </p:spTree>
    <p:extLst>
      <p:ext uri="{BB962C8B-B14F-4D97-AF65-F5344CB8AC3E}">
        <p14:creationId xmlns:p14="http://schemas.microsoft.com/office/powerpoint/2010/main" val="990924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Zechariah 12:10</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10.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I will pour on the house of David and on the inhabitants of Jerusalem the Spirit of grace and supplication; then they will look on Me</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3009697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708981"/>
          </a:xfrm>
          <a:prstGeom prst="rect">
            <a:avLst/>
          </a:prstGeom>
          <a:noFill/>
        </p:spPr>
        <p:txBody>
          <a:bodyPr wrap="square" rtlCol="0">
            <a:spAutoFit/>
          </a:bodyPr>
          <a:lstStyle/>
          <a:p>
            <a:pPr algn="ctr"/>
            <a:endParaRPr lang="en-US" sz="3200" dirty="0" smtClean="0">
              <a:solidFill>
                <a:schemeClr val="bg1">
                  <a:lumMod val="85000"/>
                </a:schemeClr>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Why parables? </a:t>
            </a:r>
          </a:p>
          <a:p>
            <a:pPr algn="ctr"/>
            <a:endParaRPr lang="en-US" sz="28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o </a:t>
            </a: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CONCEAL</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meaning from those who don’t receive Him</a:t>
            </a:r>
          </a:p>
        </p:txBody>
      </p:sp>
    </p:spTree>
    <p:extLst>
      <p:ext uri="{BB962C8B-B14F-4D97-AF65-F5344CB8AC3E}">
        <p14:creationId xmlns:p14="http://schemas.microsoft.com/office/powerpoint/2010/main" val="5228466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John 12:31</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31.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Now is the judgment of this world; now the ruler of this world will be cast out.</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5513753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John 6:37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37.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All that the Father gives Me will come to Me, and the one who comes to Me I will by no means cast out.</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4087670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UNRESPONSIVE</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heart</a:t>
            </a:r>
          </a:p>
        </p:txBody>
      </p:sp>
    </p:spTree>
    <p:extLst>
      <p:ext uri="{BB962C8B-B14F-4D97-AF65-F5344CB8AC3E}">
        <p14:creationId xmlns:p14="http://schemas.microsoft.com/office/powerpoint/2010/main" val="38075345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58532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13:18-19</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18.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“Therefore hear the parable of the sower:</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0818492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724644"/>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13:18-19</a:t>
            </a:r>
          </a:p>
          <a:p>
            <a:pPr algn="ctr"/>
            <a:r>
              <a:rPr lang="en-US" sz="52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19. </a:t>
            </a:r>
            <a:r>
              <a:rPr lang="en-US" sz="52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When anyone hears the word of the kingdom, and does not understand it, then the wicked one comes and snatches away what was sown in his heart.</a:t>
            </a:r>
            <a:endParaRPr lang="en-US" sz="52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7210768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523768"/>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13:18-19</a:t>
            </a:r>
          </a:p>
          <a:p>
            <a:pPr algn="ctr"/>
            <a:r>
              <a:rPr lang="en-US" sz="52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This is he who received seed by the wayside.</a:t>
            </a:r>
            <a:endParaRPr lang="en-US" sz="52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5545752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Psalm 14:1</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The fool has said in his heart, “There is no God.” They are corrupt, they have done abominable works, there is none who does good.</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3528109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SUPERFICIAL</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heart</a:t>
            </a:r>
          </a:p>
        </p:txBody>
      </p:sp>
    </p:spTree>
    <p:extLst>
      <p:ext uri="{BB962C8B-B14F-4D97-AF65-F5344CB8AC3E}">
        <p14:creationId xmlns:p14="http://schemas.microsoft.com/office/powerpoint/2010/main" val="21160929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13:20-21</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20.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he who received the seed on stony places, this is he who hears the word and immediately receives it with joy;</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1370411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Zechariah 12:10</a:t>
            </a:r>
          </a:p>
          <a:p>
            <a:pPr algn="ct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whom they pierced. Yes, they will mourn for Him as one mourns for his only son, and grieve for Him as one grieves for a firstborn.</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3330161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724644"/>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13:20-21</a:t>
            </a:r>
          </a:p>
          <a:p>
            <a:pPr algn="ctr"/>
            <a:r>
              <a:rPr lang="en-US" sz="52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21. </a:t>
            </a:r>
            <a:r>
              <a:rPr lang="en-US" sz="52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yet he has no root in himself, but endures only for a while. For when tribulation or persecution arises because of the word, immediately he stumbles.</a:t>
            </a:r>
            <a:endParaRPr lang="en-US" sz="52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5711419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4247317"/>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 Timothy 3:12</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12.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Let deacons be the husbands of one wife, ruling their children and their own houses well.</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3577691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WORLDLY</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heart</a:t>
            </a:r>
          </a:p>
        </p:txBody>
      </p:sp>
    </p:spTree>
    <p:extLst>
      <p:ext uri="{BB962C8B-B14F-4D97-AF65-F5344CB8AC3E}">
        <p14:creationId xmlns:p14="http://schemas.microsoft.com/office/powerpoint/2010/main" val="12822275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8324" y="387179"/>
            <a:ext cx="8550875" cy="5262979"/>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13:22</a:t>
            </a:r>
          </a:p>
          <a:p>
            <a:pPr algn="ctr"/>
            <a:r>
              <a:rPr lang="en-US" sz="4700" dirty="0">
                <a:solidFill>
                  <a:srgbClr val="FFFF00"/>
                </a:solidFill>
                <a:latin typeface="Cambria Math" panose="02040503050406030204" pitchFamily="18" charset="0"/>
                <a:ea typeface="Cambria Math" panose="02040503050406030204" pitchFamily="18" charset="0"/>
                <a:cs typeface="Ebrima" panose="02000000000000000000" pitchFamily="2" charset="0"/>
              </a:rPr>
              <a:t>2</a:t>
            </a:r>
            <a:r>
              <a:rPr lang="en-US" sz="47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 </a:t>
            </a:r>
            <a:r>
              <a:rPr lang="en-US" sz="47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Now he who received seed among the thorns is he who hears the word, and the cares of this world and the deceitfulness of riches choke the word, and he becomes unfruitful.</a:t>
            </a:r>
            <a:endParaRPr lang="en-US" sz="47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9555768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 John 2:15-16</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15.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Do not love the world or the things in the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world. </a:t>
            </a:r>
            <a:r>
              <a:rPr lang="en-US" sz="54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I</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anyone loves the world, the love of the Father is not in him.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6598348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 John 2:15-16</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16.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all that is in the world – the lust of the flesh, the lust of the eyes, and the pride of life – is not of the Father but is of the world.</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6468587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3785652"/>
          </a:xfrm>
          <a:prstGeom prst="rect">
            <a:avLst/>
          </a:prstGeom>
          <a:noFill/>
        </p:spPr>
        <p:txBody>
          <a:bodyPr wrap="square" rtlCol="0">
            <a:spAutoFit/>
          </a:bodyPr>
          <a:lstStyle/>
          <a:p>
            <a:pPr algn="ctr"/>
            <a:endParaRPr lang="en-US" sz="6000" dirty="0">
              <a:solidFill>
                <a:srgbClr val="9D7E13"/>
              </a:solidFill>
              <a:latin typeface="Ebrima" panose="02000000000000000000" pitchFamily="2" charset="0"/>
              <a:ea typeface="Ebrima" panose="02000000000000000000" pitchFamily="2" charset="0"/>
              <a:cs typeface="Ebrima" panose="02000000000000000000" pitchFamily="2" charset="0"/>
            </a:endParaRPr>
          </a:p>
          <a:p>
            <a:pPr algn="ctr"/>
            <a:r>
              <a:rPr lang="en-US" sz="6000" dirty="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t</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 </a:t>
            </a:r>
          </a:p>
          <a:p>
            <a:pPr algn="ctr"/>
            <a:r>
              <a:rPr lang="en-US" sz="6000" b="1" u="sng"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RESPONSIVE</a:t>
            </a: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 </a:t>
            </a:r>
          </a:p>
          <a:p>
            <a:pPr algn="ctr"/>
            <a:r>
              <a:rPr lang="en-US" sz="60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heart</a:t>
            </a:r>
          </a:p>
        </p:txBody>
      </p:sp>
    </p:spTree>
    <p:extLst>
      <p:ext uri="{BB962C8B-B14F-4D97-AF65-F5344CB8AC3E}">
        <p14:creationId xmlns:p14="http://schemas.microsoft.com/office/powerpoint/2010/main" val="29785335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4227" y="313038"/>
            <a:ext cx="8377881" cy="6201698"/>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Matthew 13:23</a:t>
            </a:r>
          </a:p>
          <a:p>
            <a:pPr algn="ctr"/>
            <a:r>
              <a:rPr lang="en-US" sz="48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23. </a:t>
            </a:r>
            <a:r>
              <a:rPr lang="en-US" sz="48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But he who received seed on the good ground is he who hears the word and understands it, who indeed bears fruit and produces: some a hundredfold, some sixty, some thirty.”</a:t>
            </a:r>
            <a:endParaRPr lang="en-US" sz="48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7552604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Ephesians 2:10</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10.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For we are His workmanship, created in Christ Jesus for good works, which God prepared beforehand that we should walk in them.</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332956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05" y="1087395"/>
            <a:ext cx="7661189" cy="2554545"/>
          </a:xfrm>
          <a:prstGeom prst="rect">
            <a:avLst/>
          </a:prstGeom>
          <a:noFill/>
        </p:spPr>
        <p:txBody>
          <a:bodyPr wrap="square" rtlCol="0">
            <a:spAutoFit/>
          </a:bodyPr>
          <a:lstStyle/>
          <a:p>
            <a:pPr algn="ctr"/>
            <a:r>
              <a:rPr lang="en-US" sz="8000" dirty="0" smtClean="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rPr>
              <a:t>GETTING</a:t>
            </a:r>
          </a:p>
          <a:p>
            <a:pPr algn="ctr"/>
            <a:r>
              <a:rPr lang="en-US" sz="8000" dirty="0" smtClean="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rPr>
              <a:t>SOIL SAMPLES</a:t>
            </a:r>
            <a:endParaRPr lang="en-US" sz="8000" dirty="0">
              <a:solidFill>
                <a:srgbClr val="9D7E13"/>
              </a:solidFill>
              <a:effectLst>
                <a:glow>
                  <a:schemeClr val="accent1">
                    <a:alpha val="40000"/>
                  </a:schemeClr>
                </a:glow>
                <a:outerShdw dist="50800" dir="5400000" algn="ctr" rotWithShape="0">
                  <a:srgbClr val="000000"/>
                </a:outerShdw>
              </a:effectLst>
              <a:latin typeface="Century Gothic" panose="020B0502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41940"/>
            <a:ext cx="9144000" cy="1434465"/>
          </a:xfrm>
          <a:prstGeom prst="rect">
            <a:avLst/>
          </a:prstGeom>
        </p:spPr>
      </p:pic>
      <p:sp>
        <p:nvSpPr>
          <p:cNvPr id="4" name="TextBox 3"/>
          <p:cNvSpPr txBox="1"/>
          <p:nvPr/>
        </p:nvSpPr>
        <p:spPr>
          <a:xfrm>
            <a:off x="2636108" y="5076405"/>
            <a:ext cx="4810897" cy="646331"/>
          </a:xfrm>
          <a:prstGeom prst="rect">
            <a:avLst/>
          </a:prstGeom>
          <a:noFill/>
        </p:spPr>
        <p:txBody>
          <a:bodyPr wrap="square" rtlCol="0">
            <a:spAutoFit/>
          </a:bodyPr>
          <a:lstStyle/>
          <a:p>
            <a:r>
              <a:rPr lang="en-US" sz="3600" dirty="0" smtClean="0">
                <a:solidFill>
                  <a:schemeClr val="bg1">
                    <a:lumMod val="85000"/>
                  </a:schemeClr>
                </a:solidFill>
                <a:latin typeface="Century Gothic" panose="020B0502020202020204" pitchFamily="34" charset="0"/>
              </a:rPr>
              <a:t>MATTHEW 13:1-23</a:t>
            </a:r>
            <a:endParaRPr lang="en-US" sz="3600" dirty="0">
              <a:solidFill>
                <a:schemeClr val="bg1">
                  <a:lumMod val="85000"/>
                </a:schemeClr>
              </a:solidFill>
              <a:latin typeface="Century Gothic" panose="020B0502020202020204" pitchFamily="34" charset="0"/>
            </a:endParaRPr>
          </a:p>
        </p:txBody>
      </p:sp>
    </p:spTree>
    <p:extLst>
      <p:ext uri="{BB962C8B-B14F-4D97-AF65-F5344CB8AC3E}">
        <p14:creationId xmlns:p14="http://schemas.microsoft.com/office/powerpoint/2010/main" val="3256314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909310"/>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Zechariah 14:8-9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8</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in that day it shall be – that living waters shall flow from Jerusalem, half of them toward the eastern sea and half of them toward the western</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34573926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5097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258532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Zechariah 14:8-9</a:t>
            </a:r>
          </a:p>
          <a:p>
            <a:pPr algn="ct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sea; in both summer and winter it shall occur.</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406946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Zechariah 14:8-9</a:t>
            </a:r>
          </a:p>
          <a:p>
            <a:pPr algn="ctr"/>
            <a:r>
              <a:rPr lang="en-US" sz="5400" dirty="0">
                <a:solidFill>
                  <a:srgbClr val="FFFF00"/>
                </a:solidFill>
                <a:latin typeface="Cambria Math" panose="02040503050406030204" pitchFamily="18" charset="0"/>
                <a:ea typeface="Cambria Math" panose="02040503050406030204" pitchFamily="18" charset="0"/>
                <a:cs typeface="Ebrima" panose="02000000000000000000" pitchFamily="2" charset="0"/>
              </a:rPr>
              <a:t>9</a:t>
            </a: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the Lord shall be King over all the earth. In that day it shall be “The Lord is one,” and His name one.</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2984791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9556" y="453081"/>
            <a:ext cx="8188411" cy="5078313"/>
          </a:xfrm>
          <a:prstGeom prst="rect">
            <a:avLst/>
          </a:prstGeom>
          <a:noFill/>
        </p:spPr>
        <p:txBody>
          <a:bodyPr wrap="square" rtlCol="0">
            <a:spAutoFit/>
          </a:bodyPr>
          <a:lstStyle/>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Romans 11:26-27</a:t>
            </a:r>
          </a:p>
          <a:p>
            <a:pPr algn="ctr"/>
            <a:r>
              <a:rPr lang="en-US" sz="5400" dirty="0" smtClean="0">
                <a:solidFill>
                  <a:srgbClr val="FFFF00"/>
                </a:solidFill>
                <a:latin typeface="Cambria Math" panose="02040503050406030204" pitchFamily="18" charset="0"/>
                <a:ea typeface="Cambria Math" panose="02040503050406030204" pitchFamily="18" charset="0"/>
                <a:cs typeface="Ebrima" panose="02000000000000000000" pitchFamily="2" charset="0"/>
              </a:rPr>
              <a:t>26. </a:t>
            </a:r>
            <a:r>
              <a:rPr lang="en-US" sz="5400" dirty="0" smtClean="0">
                <a:solidFill>
                  <a:schemeClr val="bg1">
                    <a:lumMod val="85000"/>
                  </a:schemeClr>
                </a:solidFill>
                <a:latin typeface="Cambria Math" panose="02040503050406030204" pitchFamily="18" charset="0"/>
                <a:ea typeface="Cambria Math" panose="02040503050406030204" pitchFamily="18" charset="0"/>
                <a:cs typeface="Ebrima" panose="02000000000000000000" pitchFamily="2" charset="0"/>
              </a:rPr>
              <a:t>And so all Israel will be saved, as it is written: “The Deliverer will come out of Zion, and He will turn away ungodliness from Jacob;</a:t>
            </a:r>
            <a:endParaRPr lang="en-US" sz="5400" dirty="0" smtClean="0">
              <a:solidFill>
                <a:srgbClr val="9D7E13"/>
              </a:solidFill>
              <a:latin typeface="Cambria Math" panose="02040503050406030204" pitchFamily="18" charset="0"/>
              <a:ea typeface="Cambria Math" panose="02040503050406030204" pitchFamily="18" charset="0"/>
              <a:cs typeface="Ebrima" panose="02000000000000000000" pitchFamily="2" charset="0"/>
            </a:endParaRPr>
          </a:p>
        </p:txBody>
      </p:sp>
    </p:spTree>
    <p:extLst>
      <p:ext uri="{BB962C8B-B14F-4D97-AF65-F5344CB8AC3E}">
        <p14:creationId xmlns:p14="http://schemas.microsoft.com/office/powerpoint/2010/main" val="492719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1392</Words>
  <Application>Microsoft Office PowerPoint</Application>
  <PresentationFormat>On-screen Show (4:3)</PresentationFormat>
  <Paragraphs>140</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Calibri</vt:lpstr>
      <vt:lpstr>Calibri Light</vt:lpstr>
      <vt:lpstr>Cambria Math</vt:lpstr>
      <vt:lpstr>Century Gothic</vt:lpstr>
      <vt:lpstr>Ebrima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12</cp:revision>
  <dcterms:created xsi:type="dcterms:W3CDTF">2017-02-24T14:42:37Z</dcterms:created>
  <dcterms:modified xsi:type="dcterms:W3CDTF">2017-02-24T17:38:13Z</dcterms:modified>
</cp:coreProperties>
</file>