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7" r:id="rId2"/>
    <p:sldId id="365" r:id="rId3"/>
    <p:sldId id="366" r:id="rId4"/>
    <p:sldId id="367" r:id="rId5"/>
    <p:sldId id="327" r:id="rId6"/>
    <p:sldId id="308" r:id="rId7"/>
    <p:sldId id="29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26" r:id="rId26"/>
    <p:sldId id="328" r:id="rId27"/>
    <p:sldId id="368" r:id="rId28"/>
    <p:sldId id="298" r:id="rId29"/>
    <p:sldId id="369" r:id="rId30"/>
    <p:sldId id="299" r:id="rId31"/>
    <p:sldId id="370" r:id="rId32"/>
    <p:sldId id="371" r:id="rId33"/>
    <p:sldId id="372" r:id="rId34"/>
    <p:sldId id="330" r:id="rId35"/>
    <p:sldId id="373" r:id="rId36"/>
    <p:sldId id="329" r:id="rId37"/>
    <p:sldId id="374" r:id="rId38"/>
    <p:sldId id="376" r:id="rId39"/>
    <p:sldId id="27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Seifert" initials="HS" lastIdx="0" clrIdx="0">
    <p:extLst>
      <p:ext uri="{19B8F6BF-5375-455C-9EA6-DF929625EA0E}">
        <p15:presenceInfo xmlns:p15="http://schemas.microsoft.com/office/powerpoint/2012/main" userId="7e674dd7eb6d2f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1608"/>
    <a:srgbClr val="734B11"/>
    <a:srgbClr val="670001"/>
    <a:srgbClr val="FFFF66"/>
    <a:srgbClr val="ECD494"/>
    <a:srgbClr val="FFFF99"/>
    <a:srgbClr val="FFFFCC"/>
    <a:srgbClr val="392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9" autoAdjust="0"/>
    <p:restoredTop sz="94660"/>
  </p:normalViewPr>
  <p:slideViewPr>
    <p:cSldViewPr snapToGrid="0">
      <p:cViewPr varScale="1">
        <p:scale>
          <a:sx n="116" d="100"/>
          <a:sy n="116" d="100"/>
        </p:scale>
        <p:origin x="7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588932-9257-41D5-850A-EE7D4CC09A29}"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303843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588932-9257-41D5-850A-EE7D4CC09A29}"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112902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588932-9257-41D5-850A-EE7D4CC09A29}"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257708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588932-9257-41D5-850A-EE7D4CC09A29}"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182500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88932-9257-41D5-850A-EE7D4CC09A29}"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112106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588932-9257-41D5-850A-EE7D4CC09A29}"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248574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588932-9257-41D5-850A-EE7D4CC09A29}"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195735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588932-9257-41D5-850A-EE7D4CC09A29}"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156909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88932-9257-41D5-850A-EE7D4CC09A29}"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239297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88932-9257-41D5-850A-EE7D4CC09A29}"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32940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88932-9257-41D5-850A-EE7D4CC09A29}"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CF041-39A3-4AD5-B879-0983EA031052}" type="slidenum">
              <a:rPr lang="en-US" smtClean="0"/>
              <a:t>‹#›</a:t>
            </a:fld>
            <a:endParaRPr lang="en-US"/>
          </a:p>
        </p:txBody>
      </p:sp>
    </p:spTree>
    <p:extLst>
      <p:ext uri="{BB962C8B-B14F-4D97-AF65-F5344CB8AC3E}">
        <p14:creationId xmlns:p14="http://schemas.microsoft.com/office/powerpoint/2010/main" val="173130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88932-9257-41D5-850A-EE7D4CC09A29}" type="datetimeFigureOut">
              <a:rPr lang="en-US" smtClean="0"/>
              <a:t>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CF041-39A3-4AD5-B879-0983EA031052}" type="slidenum">
              <a:rPr lang="en-US" smtClean="0"/>
              <a:t>‹#›</a:t>
            </a:fld>
            <a:endParaRPr lang="en-US"/>
          </a:p>
        </p:txBody>
      </p:sp>
    </p:spTree>
    <p:extLst>
      <p:ext uri="{BB962C8B-B14F-4D97-AF65-F5344CB8AC3E}">
        <p14:creationId xmlns:p14="http://schemas.microsoft.com/office/powerpoint/2010/main" val="1777524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65110" y="962558"/>
            <a:ext cx="5163325" cy="1323439"/>
          </a:xfrm>
          <a:prstGeom prst="rect">
            <a:avLst/>
          </a:prstGeom>
          <a:noFill/>
        </p:spPr>
        <p:txBody>
          <a:bodyPr wrap="square" rtlCol="0">
            <a:spAutoFit/>
          </a:bodyPr>
          <a:lstStyle/>
          <a:p>
            <a:pPr algn="ctr"/>
            <a:r>
              <a:rPr lang="en-US" sz="8000" dirty="0" err="1" smtClean="0">
                <a:gradFill>
                  <a:gsLst>
                    <a:gs pos="0">
                      <a:srgbClr val="541608"/>
                    </a:gs>
                    <a:gs pos="100000">
                      <a:srgbClr val="670001"/>
                    </a:gs>
                  </a:gsLst>
                  <a:lin ang="5400000" scaled="1"/>
                </a:gradFill>
                <a:effectLst>
                  <a:outerShdw blurRad="50800" dist="76200" dir="8100000" algn="tr" rotWithShape="0">
                    <a:prstClr val="black">
                      <a:alpha val="40000"/>
                    </a:prstClr>
                  </a:outerShdw>
                </a:effectLst>
                <a:latin typeface="Perpetua Titling MT" panose="02020502060505020804" pitchFamily="18" charset="0"/>
              </a:rPr>
              <a:t>fAITH</a:t>
            </a:r>
            <a:endParaRPr lang="en-US" sz="8000" dirty="0">
              <a:gradFill>
                <a:gsLst>
                  <a:gs pos="0">
                    <a:srgbClr val="541608"/>
                  </a:gs>
                  <a:gs pos="100000">
                    <a:srgbClr val="670001"/>
                  </a:gs>
                </a:gsLst>
                <a:lin ang="5400000" scaled="1"/>
              </a:gradFill>
              <a:effectLst>
                <a:outerShdw blurRad="50800" dist="76200" dir="8100000" algn="tr" rotWithShape="0">
                  <a:prstClr val="black">
                    <a:alpha val="40000"/>
                  </a:prstClr>
                </a:outerShdw>
              </a:effectLst>
              <a:latin typeface="Perpetua Titling MT" panose="02020502060505020804" pitchFamily="18" charset="0"/>
            </a:endParaRPr>
          </a:p>
        </p:txBody>
      </p:sp>
      <p:sp>
        <p:nvSpPr>
          <p:cNvPr id="4" name="TextBox 3"/>
          <p:cNvSpPr txBox="1"/>
          <p:nvPr/>
        </p:nvSpPr>
        <p:spPr>
          <a:xfrm>
            <a:off x="6713838" y="1989891"/>
            <a:ext cx="865870" cy="923330"/>
          </a:xfrm>
          <a:prstGeom prst="rect">
            <a:avLst/>
          </a:prstGeom>
          <a:noFill/>
        </p:spPr>
        <p:txBody>
          <a:bodyPr wrap="square" rtlCol="0">
            <a:spAutoFit/>
          </a:bodyPr>
          <a:lstStyle/>
          <a:p>
            <a:pPr algn="ctr"/>
            <a:r>
              <a:rPr lang="en-US" sz="5400" b="1" dirty="0" smtClean="0">
                <a:solidFill>
                  <a:srgbClr val="670001"/>
                </a:solidFill>
                <a:latin typeface="Californian FB" panose="0207040306080B030204" pitchFamily="18" charset="0"/>
              </a:rPr>
              <a:t>of</a:t>
            </a:r>
            <a:endParaRPr lang="en-US" sz="5400" b="1" dirty="0">
              <a:solidFill>
                <a:srgbClr val="670001"/>
              </a:solidFill>
              <a:latin typeface="Californian FB" panose="0207040306080B030204" pitchFamily="18" charset="0"/>
            </a:endParaRPr>
          </a:p>
        </p:txBody>
      </p:sp>
      <p:sp>
        <p:nvSpPr>
          <p:cNvPr id="6" name="TextBox 5"/>
          <p:cNvSpPr txBox="1"/>
          <p:nvPr/>
        </p:nvSpPr>
        <p:spPr>
          <a:xfrm>
            <a:off x="2990337" y="5484776"/>
            <a:ext cx="5216350" cy="830997"/>
          </a:xfrm>
          <a:prstGeom prst="rect">
            <a:avLst/>
          </a:prstGeom>
          <a:noFill/>
        </p:spPr>
        <p:txBody>
          <a:bodyPr wrap="square" rtlCol="0">
            <a:spAutoFit/>
          </a:bodyPr>
          <a:lstStyle/>
          <a:p>
            <a:pPr algn="ctr"/>
            <a:r>
              <a:rPr lang="en-US" sz="4800" dirty="0" smtClean="0">
                <a:solidFill>
                  <a:srgbClr val="670001"/>
                </a:solidFill>
                <a:latin typeface="Felix Titling" panose="04060505060202020A04" pitchFamily="82" charset="0"/>
              </a:rPr>
              <a:t>Hebrews </a:t>
            </a:r>
            <a:r>
              <a:rPr lang="en-US" sz="4800" dirty="0" smtClean="0">
                <a:solidFill>
                  <a:srgbClr val="670001"/>
                </a:solidFill>
                <a:latin typeface="Felix Titling" panose="04060505060202020A04" pitchFamily="82" charset="0"/>
              </a:rPr>
              <a:t>11:23-29</a:t>
            </a:r>
            <a:endParaRPr lang="en-US" sz="4800" dirty="0" smtClean="0">
              <a:solidFill>
                <a:srgbClr val="670001"/>
              </a:solidFill>
              <a:latin typeface="Felix Titling" panose="04060505060202020A04" pitchFamily="82" charset="0"/>
            </a:endParaRPr>
          </a:p>
        </p:txBody>
      </p:sp>
    </p:spTree>
    <p:extLst>
      <p:ext uri="{BB962C8B-B14F-4D97-AF65-F5344CB8AC3E}">
        <p14:creationId xmlns:p14="http://schemas.microsoft.com/office/powerpoint/2010/main" val="1766783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5724644"/>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1:16-22</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19. </a:t>
            </a:r>
            <a:r>
              <a:rPr lang="en-US" sz="5200" dirty="0" smtClean="0">
                <a:solidFill>
                  <a:srgbClr val="670001"/>
                </a:solidFill>
                <a:latin typeface="Californian FB" panose="0207040306080B030204" pitchFamily="18" charset="0"/>
              </a:rPr>
              <a:t>And the midwives said to Pharaoh, “Because the Hebrew women are not like the Egyptian women; for they are lively and give birth before the midwives come to them.”</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3361431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124206"/>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1:16-22</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20</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Therefore God dealt well with the midwives, and the people multiplied and grew very mighty.</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279122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3323987"/>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1:16-22</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21</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And so it was, because the midwives feared God, that He provided households for them.</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2331981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924425"/>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1:16-22</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22</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So Pharaoh commanded all his people, saying, “Every son who is born you shall cast into the river, and every daughter you shall save alive.”</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3998570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3323987"/>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a:solidFill>
                  <a:srgbClr val="FFFF99"/>
                </a:solidFill>
                <a:latin typeface="Californian FB" panose="0207040306080B030204" pitchFamily="18" charset="0"/>
              </a:rPr>
              <a:t>1</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And a man of the house of Levi went and took as wife a daughter of Levi.</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2004397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3323987"/>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a:solidFill>
                  <a:srgbClr val="FFFF99"/>
                </a:solidFill>
                <a:latin typeface="Californian FB" panose="0207040306080B030204" pitchFamily="18" charset="0"/>
              </a:rPr>
              <a:t>1</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And a man of the house of Levi went and took as wife a daughter of Levi.</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3975727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124206"/>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So the woman conceived and bore a son. And when she saw that he was a beautiful child, she hid him three months.</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1878956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5724644"/>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a:solidFill>
                  <a:srgbClr val="FFFF99"/>
                </a:solidFill>
                <a:latin typeface="Californian FB" panose="0207040306080B030204" pitchFamily="18" charset="0"/>
              </a:rPr>
              <a:t>3</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But when she could no longer hide him, she took an ark of bulrushes for him, daubed it with asphalt and pitch, put the child in it, and laid it in the reeds by the river’s bank.</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3010826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3323987"/>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4</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And his sister stood afar off, to know what would be done to him.</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4147001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5724644"/>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a:solidFill>
                  <a:srgbClr val="FFFF99"/>
                </a:solidFill>
                <a:latin typeface="Californian FB" panose="0207040306080B030204" pitchFamily="18" charset="0"/>
              </a:rPr>
              <a:t>5</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Then the daughter of Pharaoh came down to bathe at the river. And her maidens walked along the riverside; and when she saw the ark among the reeds, she sent her maid to get it.</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1550107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124206"/>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John 5:45-47</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45. </a:t>
            </a:r>
            <a:r>
              <a:rPr lang="en-US" sz="5200" dirty="0" smtClean="0">
                <a:solidFill>
                  <a:srgbClr val="670001"/>
                </a:solidFill>
                <a:latin typeface="Californian FB" panose="0207040306080B030204" pitchFamily="18" charset="0"/>
              </a:rPr>
              <a:t>Do not think that I shall accuse you to the Father; there is one who accuses you – Moses, in whom you trust.</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552937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5724644"/>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6</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And when she opened it, she saw the child, and behold, the baby wept. So she had compassion on him, and said, “This is one of the Hebrews’ children.”</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3185014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924425"/>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a:solidFill>
                  <a:srgbClr val="FFFF99"/>
                </a:solidFill>
                <a:latin typeface="Californian FB" panose="0207040306080B030204" pitchFamily="18" charset="0"/>
              </a:rPr>
              <a:t>7</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Then his sister said to Pharaoh’s daughter, “Shall I go and call a nurse for you from the Hebrew wome</a:t>
            </a:r>
            <a:r>
              <a:rPr lang="en-US" sz="5200" dirty="0" smtClean="0">
                <a:solidFill>
                  <a:srgbClr val="670001"/>
                </a:solidFill>
                <a:latin typeface="Californian FB" panose="0207040306080B030204" pitchFamily="18" charset="0"/>
              </a:rPr>
              <a:t>n, that she may nurse the child for you?”</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925169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3323987"/>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8</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And Pharaoh’s daughter said to her, “Go.” So the maiden went and called the child’s mother.</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2841193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924425"/>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a:solidFill>
                  <a:srgbClr val="FFFF99"/>
                </a:solidFill>
                <a:latin typeface="Californian FB" panose="0207040306080B030204" pitchFamily="18" charset="0"/>
              </a:rPr>
              <a:t>9</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Then Pharaoh’s daughter said to her, “Take this child away and nurse him for me, and I will give you your wages.” So the woman took the child and nursed him.</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2997882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5724644"/>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2:1-10</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10</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And the child grew, and she brought him to Pharaoh’s daughter, and he became her son. So she called his name Moses, saying, “Because I drew him out of the water.”</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818920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42" y="150341"/>
            <a:ext cx="8516895" cy="5677930"/>
          </a:xfrm>
          <a:prstGeom prst="rect">
            <a:avLst/>
          </a:prstGeom>
        </p:spPr>
      </p:pic>
    </p:spTree>
    <p:extLst>
      <p:ext uri="{BB962C8B-B14F-4D97-AF65-F5344CB8AC3E}">
        <p14:creationId xmlns:p14="http://schemas.microsoft.com/office/powerpoint/2010/main" val="1155448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36606"/>
            <a:ext cx="9144000" cy="1938992"/>
          </a:xfrm>
          <a:prstGeom prst="rect">
            <a:avLst/>
          </a:prstGeom>
          <a:solidFill>
            <a:schemeClr val="tx1">
              <a:alpha val="11000"/>
            </a:schemeClr>
          </a:solidFill>
        </p:spPr>
        <p:txBody>
          <a:bodyPr wrap="square" rtlCol="0">
            <a:spAutoFit/>
          </a:bodyPr>
          <a:lstStyle/>
          <a:p>
            <a:pPr algn="ctr"/>
            <a:r>
              <a:rPr lang="en-US" sz="6000" dirty="0" smtClean="0">
                <a:solidFill>
                  <a:srgbClr val="670001"/>
                </a:solidFill>
                <a:latin typeface="Californian FB" panose="0207040306080B030204" pitchFamily="18" charset="0"/>
              </a:rPr>
              <a:t>Faith enables us to</a:t>
            </a:r>
            <a:endParaRPr lang="en-US" sz="6000" dirty="0" smtClean="0">
              <a:solidFill>
                <a:srgbClr val="670001"/>
              </a:solidFill>
              <a:latin typeface="Californian FB" panose="0207040306080B030204" pitchFamily="18" charset="0"/>
            </a:endParaRPr>
          </a:p>
          <a:p>
            <a:pPr algn="ctr"/>
            <a:r>
              <a:rPr lang="en-US" sz="6000" b="1" u="sng" dirty="0" smtClean="0">
                <a:solidFill>
                  <a:srgbClr val="FFFF66"/>
                </a:solidFill>
                <a:latin typeface="Californian FB" panose="0207040306080B030204" pitchFamily="18" charset="0"/>
              </a:rPr>
              <a:t>FACE</a:t>
            </a:r>
            <a:r>
              <a:rPr lang="en-US" sz="6000" dirty="0" smtClean="0">
                <a:solidFill>
                  <a:srgbClr val="FFFF66"/>
                </a:solidFill>
                <a:latin typeface="Californian FB" panose="0207040306080B030204" pitchFamily="18" charset="0"/>
              </a:rPr>
              <a:t> </a:t>
            </a:r>
            <a:r>
              <a:rPr lang="en-US" sz="6000" dirty="0" smtClean="0">
                <a:solidFill>
                  <a:srgbClr val="670001"/>
                </a:solidFill>
                <a:latin typeface="Californian FB" panose="0207040306080B030204" pitchFamily="18" charset="0"/>
              </a:rPr>
              <a:t>tests.</a:t>
            </a:r>
            <a:endParaRPr lang="en-US" sz="6000" b="1" u="sng" dirty="0" smtClean="0">
              <a:solidFill>
                <a:srgbClr val="FFFF66"/>
              </a:solidFill>
              <a:latin typeface="Californian FB" panose="0207040306080B030204" pitchFamily="18" charset="0"/>
            </a:endParaRPr>
          </a:p>
        </p:txBody>
      </p:sp>
    </p:spTree>
    <p:extLst>
      <p:ext uri="{BB962C8B-B14F-4D97-AF65-F5344CB8AC3E}">
        <p14:creationId xmlns:p14="http://schemas.microsoft.com/office/powerpoint/2010/main" val="3344428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36606"/>
            <a:ext cx="9144000" cy="1938992"/>
          </a:xfrm>
          <a:prstGeom prst="rect">
            <a:avLst/>
          </a:prstGeom>
          <a:solidFill>
            <a:schemeClr val="tx1">
              <a:alpha val="11000"/>
            </a:schemeClr>
          </a:solidFill>
        </p:spPr>
        <p:txBody>
          <a:bodyPr wrap="square" rtlCol="0">
            <a:spAutoFit/>
          </a:bodyPr>
          <a:lstStyle/>
          <a:p>
            <a:pPr algn="ctr"/>
            <a:r>
              <a:rPr lang="en-US" sz="6000" dirty="0" smtClean="0">
                <a:solidFill>
                  <a:srgbClr val="670001"/>
                </a:solidFill>
                <a:latin typeface="Californian FB" panose="0207040306080B030204" pitchFamily="18" charset="0"/>
              </a:rPr>
              <a:t>Faith </a:t>
            </a:r>
            <a:r>
              <a:rPr lang="en-US" sz="6000" b="1" u="sng" dirty="0" smtClean="0">
                <a:solidFill>
                  <a:srgbClr val="FFFF66"/>
                </a:solidFill>
                <a:latin typeface="Californian FB" panose="0207040306080B030204" pitchFamily="18" charset="0"/>
              </a:rPr>
              <a:t>CONQUERS</a:t>
            </a:r>
            <a:r>
              <a:rPr lang="en-US" sz="6000" dirty="0" smtClean="0">
                <a:solidFill>
                  <a:srgbClr val="FFFF66"/>
                </a:solidFill>
                <a:latin typeface="Californian FB" panose="0207040306080B030204" pitchFamily="18" charset="0"/>
              </a:rPr>
              <a:t> </a:t>
            </a:r>
          </a:p>
          <a:p>
            <a:pPr algn="ctr"/>
            <a:r>
              <a:rPr lang="en-US" sz="6000" dirty="0" smtClean="0">
                <a:solidFill>
                  <a:srgbClr val="670001"/>
                </a:solidFill>
                <a:latin typeface="Californian FB" panose="0207040306080B030204" pitchFamily="18" charset="0"/>
              </a:rPr>
              <a:t>natural fears.</a:t>
            </a:r>
            <a:endParaRPr lang="en-US" sz="6000" b="1" u="sng" dirty="0" smtClean="0">
              <a:solidFill>
                <a:srgbClr val="FFFF66"/>
              </a:solidFill>
              <a:latin typeface="Californian FB" panose="0207040306080B030204" pitchFamily="18" charset="0"/>
            </a:endParaRPr>
          </a:p>
        </p:txBody>
      </p:sp>
    </p:spTree>
    <p:extLst>
      <p:ext uri="{BB962C8B-B14F-4D97-AF65-F5344CB8AC3E}">
        <p14:creationId xmlns:p14="http://schemas.microsoft.com/office/powerpoint/2010/main" val="4288104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3323987"/>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2 Timothy 1:7</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7</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For God has not given us a spirit of fear, but of power and of love and of a sound mind.</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1709595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36606"/>
            <a:ext cx="9144000" cy="1938992"/>
          </a:xfrm>
          <a:prstGeom prst="rect">
            <a:avLst/>
          </a:prstGeom>
          <a:solidFill>
            <a:schemeClr val="tx1">
              <a:alpha val="11000"/>
            </a:schemeClr>
          </a:solidFill>
        </p:spPr>
        <p:txBody>
          <a:bodyPr wrap="square" rtlCol="0">
            <a:spAutoFit/>
          </a:bodyPr>
          <a:lstStyle/>
          <a:p>
            <a:pPr algn="ctr"/>
            <a:r>
              <a:rPr lang="en-US" sz="6000" dirty="0" smtClean="0">
                <a:solidFill>
                  <a:srgbClr val="670001"/>
                </a:solidFill>
                <a:latin typeface="Californian FB" panose="0207040306080B030204" pitchFamily="18" charset="0"/>
              </a:rPr>
              <a:t>Faith enables us to make </a:t>
            </a:r>
            <a:endParaRPr lang="en-US" sz="6000" b="1" u="sng" dirty="0">
              <a:solidFill>
                <a:srgbClr val="FFFF66"/>
              </a:solidFill>
              <a:latin typeface="Californian FB" panose="0207040306080B030204" pitchFamily="18" charset="0"/>
            </a:endParaRPr>
          </a:p>
          <a:p>
            <a:pPr algn="ctr"/>
            <a:r>
              <a:rPr lang="en-US" sz="6000" b="1" u="sng" dirty="0" smtClean="0">
                <a:solidFill>
                  <a:srgbClr val="FFFF66"/>
                </a:solidFill>
                <a:latin typeface="Californian FB" panose="0207040306080B030204" pitchFamily="18" charset="0"/>
              </a:rPr>
              <a:t>HARD</a:t>
            </a:r>
            <a:r>
              <a:rPr lang="en-US" sz="6000" b="1" dirty="0" smtClean="0">
                <a:solidFill>
                  <a:srgbClr val="FFFF66"/>
                </a:solidFill>
                <a:latin typeface="Californian FB" panose="0207040306080B030204" pitchFamily="18" charset="0"/>
              </a:rPr>
              <a:t> </a:t>
            </a:r>
            <a:r>
              <a:rPr lang="en-US" sz="6000" b="1" u="sng" dirty="0" smtClean="0">
                <a:solidFill>
                  <a:srgbClr val="FFFF66"/>
                </a:solidFill>
                <a:latin typeface="Californian FB" panose="0207040306080B030204" pitchFamily="18" charset="0"/>
              </a:rPr>
              <a:t>CHOICES</a:t>
            </a:r>
            <a:r>
              <a:rPr lang="en-US" sz="6000" dirty="0" smtClean="0">
                <a:solidFill>
                  <a:srgbClr val="670001"/>
                </a:solidFill>
                <a:latin typeface="Californian FB" panose="0207040306080B030204" pitchFamily="18" charset="0"/>
              </a:rPr>
              <a:t>.</a:t>
            </a:r>
            <a:endParaRPr lang="en-US" sz="6000" b="1" u="sng" dirty="0" smtClean="0">
              <a:solidFill>
                <a:srgbClr val="FFFF66"/>
              </a:solidFill>
              <a:latin typeface="Californian FB" panose="0207040306080B030204" pitchFamily="18" charset="0"/>
            </a:endParaRPr>
          </a:p>
        </p:txBody>
      </p:sp>
    </p:spTree>
    <p:extLst>
      <p:ext uri="{BB962C8B-B14F-4D97-AF65-F5344CB8AC3E}">
        <p14:creationId xmlns:p14="http://schemas.microsoft.com/office/powerpoint/2010/main" val="1377193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3323987"/>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John 5:45-47</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46. </a:t>
            </a:r>
            <a:r>
              <a:rPr lang="en-US" sz="5200" dirty="0" smtClean="0">
                <a:solidFill>
                  <a:srgbClr val="670001"/>
                </a:solidFill>
                <a:latin typeface="Californian FB" panose="0207040306080B030204" pitchFamily="18" charset="0"/>
              </a:rPr>
              <a:t>For if you believed Moses, you would believe Me; for he wrote about Me.</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1545586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124206"/>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Hebrews </a:t>
            </a:r>
            <a:r>
              <a:rPr lang="en-US" sz="5400" dirty="0" smtClean="0">
                <a:solidFill>
                  <a:srgbClr val="FFFF99"/>
                </a:solidFill>
                <a:latin typeface="Californian FB" panose="0207040306080B030204" pitchFamily="18" charset="0"/>
              </a:rPr>
              <a:t>11:24-27</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24</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By faith Moses, when he became of age, refused to be called the son of Pharaoh’s daughter,</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1685971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124206"/>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Hebrews </a:t>
            </a:r>
            <a:r>
              <a:rPr lang="en-US" sz="5400" dirty="0" smtClean="0">
                <a:solidFill>
                  <a:srgbClr val="FFFF99"/>
                </a:solidFill>
                <a:latin typeface="Californian FB" panose="0207040306080B030204" pitchFamily="18" charset="0"/>
              </a:rPr>
              <a:t>11:24-27</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25</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choosing rather to suffer affliction with the people of God than to enjoy the passing pleasures of sin,</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2255033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124206"/>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Hebrews </a:t>
            </a:r>
            <a:r>
              <a:rPr lang="en-US" sz="5400" dirty="0" smtClean="0">
                <a:solidFill>
                  <a:srgbClr val="FFFF99"/>
                </a:solidFill>
                <a:latin typeface="Californian FB" panose="0207040306080B030204" pitchFamily="18" charset="0"/>
              </a:rPr>
              <a:t>11:24-27</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26</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esteeming the reproach of Christ greater riches than the treasures in Egypt; for he looked to the reward.</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39464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124206"/>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Hebrews </a:t>
            </a:r>
            <a:r>
              <a:rPr lang="en-US" sz="5400" dirty="0" smtClean="0">
                <a:solidFill>
                  <a:srgbClr val="FFFF99"/>
                </a:solidFill>
                <a:latin typeface="Californian FB" panose="0207040306080B030204" pitchFamily="18" charset="0"/>
              </a:rPr>
              <a:t>11:24-27</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27</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By faith he forsook Egypt, not fearing the wrath of the king; for he endured as seeing Him who is invisible.</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2025573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36606"/>
            <a:ext cx="9144000" cy="1938992"/>
          </a:xfrm>
          <a:prstGeom prst="rect">
            <a:avLst/>
          </a:prstGeom>
          <a:solidFill>
            <a:schemeClr val="tx1">
              <a:alpha val="11000"/>
            </a:schemeClr>
          </a:solidFill>
        </p:spPr>
        <p:txBody>
          <a:bodyPr wrap="square" rtlCol="0">
            <a:spAutoFit/>
          </a:bodyPr>
          <a:lstStyle/>
          <a:p>
            <a:pPr algn="ctr"/>
            <a:r>
              <a:rPr lang="en-US" sz="6000" dirty="0" smtClean="0">
                <a:solidFill>
                  <a:srgbClr val="670001"/>
                </a:solidFill>
                <a:latin typeface="Californian FB" panose="0207040306080B030204" pitchFamily="18" charset="0"/>
              </a:rPr>
              <a:t>Faith empowered him to </a:t>
            </a:r>
            <a:r>
              <a:rPr lang="en-US" sz="6000" b="1" u="sng" dirty="0" smtClean="0">
                <a:solidFill>
                  <a:srgbClr val="FFFF66"/>
                </a:solidFill>
                <a:latin typeface="Californian FB" panose="0207040306080B030204" pitchFamily="18" charset="0"/>
              </a:rPr>
              <a:t>STAND</a:t>
            </a:r>
            <a:r>
              <a:rPr lang="en-US" sz="6000" b="1" dirty="0" smtClean="0">
                <a:solidFill>
                  <a:srgbClr val="FFFF66"/>
                </a:solidFill>
                <a:latin typeface="Californian FB" panose="0207040306080B030204" pitchFamily="18" charset="0"/>
              </a:rPr>
              <a:t> </a:t>
            </a:r>
            <a:r>
              <a:rPr lang="en-US" sz="6000" b="1" u="sng" dirty="0" smtClean="0">
                <a:solidFill>
                  <a:srgbClr val="FFFF66"/>
                </a:solidFill>
                <a:latin typeface="Californian FB" panose="0207040306080B030204" pitchFamily="18" charset="0"/>
              </a:rPr>
              <a:t>FIRM</a:t>
            </a:r>
            <a:r>
              <a:rPr lang="en-US" sz="6000" dirty="0" smtClean="0">
                <a:solidFill>
                  <a:srgbClr val="670001"/>
                </a:solidFill>
                <a:latin typeface="Californian FB" panose="0207040306080B030204" pitchFamily="18" charset="0"/>
              </a:rPr>
              <a:t>.</a:t>
            </a:r>
            <a:endParaRPr lang="en-US" sz="6000" b="1" u="sng" dirty="0" smtClean="0">
              <a:solidFill>
                <a:srgbClr val="FFFF66"/>
              </a:solidFill>
              <a:latin typeface="Californian FB" panose="0207040306080B030204" pitchFamily="18" charset="0"/>
            </a:endParaRPr>
          </a:p>
        </p:txBody>
      </p:sp>
    </p:spTree>
    <p:extLst>
      <p:ext uri="{BB962C8B-B14F-4D97-AF65-F5344CB8AC3E}">
        <p14:creationId xmlns:p14="http://schemas.microsoft.com/office/powerpoint/2010/main" val="1860352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36606"/>
            <a:ext cx="9144000" cy="2862322"/>
          </a:xfrm>
          <a:prstGeom prst="rect">
            <a:avLst/>
          </a:prstGeom>
          <a:solidFill>
            <a:schemeClr val="tx1">
              <a:alpha val="11000"/>
            </a:schemeClr>
          </a:solidFill>
        </p:spPr>
        <p:txBody>
          <a:bodyPr wrap="square" rtlCol="0">
            <a:spAutoFit/>
          </a:bodyPr>
          <a:lstStyle/>
          <a:p>
            <a:pPr algn="ctr"/>
            <a:r>
              <a:rPr lang="en-US" sz="6000" dirty="0" smtClean="0">
                <a:solidFill>
                  <a:srgbClr val="670001"/>
                </a:solidFill>
                <a:latin typeface="Californian FB" panose="0207040306080B030204" pitchFamily="18" charset="0"/>
              </a:rPr>
              <a:t>Faith enables you to </a:t>
            </a:r>
            <a:r>
              <a:rPr lang="en-US" sz="6000" b="1" u="sng" dirty="0" smtClean="0">
                <a:solidFill>
                  <a:srgbClr val="FFFF66"/>
                </a:solidFill>
                <a:latin typeface="Californian FB" panose="0207040306080B030204" pitchFamily="18" charset="0"/>
              </a:rPr>
              <a:t>TRUST</a:t>
            </a:r>
            <a:r>
              <a:rPr lang="en-US" sz="6000" b="1" dirty="0" smtClean="0">
                <a:solidFill>
                  <a:srgbClr val="FFFF66"/>
                </a:solidFill>
                <a:latin typeface="Californian FB" panose="0207040306080B030204" pitchFamily="18" charset="0"/>
              </a:rPr>
              <a:t> </a:t>
            </a:r>
            <a:r>
              <a:rPr lang="en-US" sz="6000" dirty="0" smtClean="0">
                <a:solidFill>
                  <a:srgbClr val="670001"/>
                </a:solidFill>
                <a:latin typeface="Californian FB" panose="0207040306080B030204" pitchFamily="18" charset="0"/>
              </a:rPr>
              <a:t>God in humanly</a:t>
            </a:r>
            <a:r>
              <a:rPr lang="en-US" sz="6000" b="1" dirty="0" smtClean="0">
                <a:solidFill>
                  <a:srgbClr val="FFFF66"/>
                </a:solidFill>
                <a:latin typeface="Californian FB" panose="0207040306080B030204" pitchFamily="18" charset="0"/>
              </a:rPr>
              <a:t> </a:t>
            </a:r>
            <a:r>
              <a:rPr lang="en-US" sz="6000" b="1" u="sng" dirty="0" smtClean="0">
                <a:solidFill>
                  <a:srgbClr val="FFFF66"/>
                </a:solidFill>
                <a:latin typeface="Californian FB" panose="0207040306080B030204" pitchFamily="18" charset="0"/>
              </a:rPr>
              <a:t>IMPOSSIBLE</a:t>
            </a:r>
            <a:r>
              <a:rPr lang="en-US" sz="6000" dirty="0" smtClean="0">
                <a:solidFill>
                  <a:srgbClr val="670001"/>
                </a:solidFill>
                <a:latin typeface="Californian FB" panose="0207040306080B030204" pitchFamily="18" charset="0"/>
              </a:rPr>
              <a:t> situations.</a:t>
            </a:r>
            <a:endParaRPr lang="en-US" sz="6000" b="1" u="sng" dirty="0" smtClean="0">
              <a:solidFill>
                <a:srgbClr val="FFFF66"/>
              </a:solidFill>
              <a:latin typeface="Californian FB" panose="0207040306080B030204" pitchFamily="18" charset="0"/>
            </a:endParaRPr>
          </a:p>
        </p:txBody>
      </p:sp>
    </p:spTree>
    <p:extLst>
      <p:ext uri="{BB962C8B-B14F-4D97-AF65-F5344CB8AC3E}">
        <p14:creationId xmlns:p14="http://schemas.microsoft.com/office/powerpoint/2010/main" val="3707006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124206"/>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Hebrews </a:t>
            </a:r>
            <a:r>
              <a:rPr lang="en-US" sz="5400" dirty="0" smtClean="0">
                <a:solidFill>
                  <a:srgbClr val="FFFF99"/>
                </a:solidFill>
                <a:latin typeface="Californian FB" panose="0207040306080B030204" pitchFamily="18" charset="0"/>
              </a:rPr>
              <a:t>11:28-29</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28</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By faith he kept the Passover and the sprinkling of blood, lest he who destroyed the firstborn should touch them.</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3126997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924425"/>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Hebrews </a:t>
            </a:r>
            <a:r>
              <a:rPr lang="en-US" sz="5400" dirty="0" smtClean="0">
                <a:solidFill>
                  <a:srgbClr val="FFFF99"/>
                </a:solidFill>
                <a:latin typeface="Californian FB" panose="0207040306080B030204" pitchFamily="18" charset="0"/>
              </a:rPr>
              <a:t>11:28-29</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29</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By faith they passed through the Red Sea as by dry land, whereas the Egyptians, attempting to do so, were drowned.</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628336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65110" y="962558"/>
            <a:ext cx="5163325" cy="1323439"/>
          </a:xfrm>
          <a:prstGeom prst="rect">
            <a:avLst/>
          </a:prstGeom>
          <a:noFill/>
        </p:spPr>
        <p:txBody>
          <a:bodyPr wrap="square" rtlCol="0">
            <a:spAutoFit/>
          </a:bodyPr>
          <a:lstStyle/>
          <a:p>
            <a:pPr algn="ctr"/>
            <a:r>
              <a:rPr lang="en-US" sz="8000" dirty="0" err="1" smtClean="0">
                <a:gradFill>
                  <a:gsLst>
                    <a:gs pos="0">
                      <a:srgbClr val="541608"/>
                    </a:gs>
                    <a:gs pos="100000">
                      <a:srgbClr val="670001"/>
                    </a:gs>
                  </a:gsLst>
                  <a:lin ang="5400000" scaled="1"/>
                </a:gradFill>
                <a:effectLst>
                  <a:outerShdw blurRad="50800" dist="76200" dir="8100000" algn="tr" rotWithShape="0">
                    <a:prstClr val="black">
                      <a:alpha val="40000"/>
                    </a:prstClr>
                  </a:outerShdw>
                </a:effectLst>
                <a:latin typeface="Perpetua Titling MT" panose="02020502060505020804" pitchFamily="18" charset="0"/>
              </a:rPr>
              <a:t>fAITH</a:t>
            </a:r>
            <a:endParaRPr lang="en-US" sz="8000" dirty="0">
              <a:gradFill>
                <a:gsLst>
                  <a:gs pos="0">
                    <a:srgbClr val="541608"/>
                  </a:gs>
                  <a:gs pos="100000">
                    <a:srgbClr val="670001"/>
                  </a:gs>
                </a:gsLst>
                <a:lin ang="5400000" scaled="1"/>
              </a:gradFill>
              <a:effectLst>
                <a:outerShdw blurRad="50800" dist="76200" dir="8100000" algn="tr" rotWithShape="0">
                  <a:prstClr val="black">
                    <a:alpha val="40000"/>
                  </a:prstClr>
                </a:outerShdw>
              </a:effectLst>
              <a:latin typeface="Perpetua Titling MT" panose="02020502060505020804" pitchFamily="18" charset="0"/>
            </a:endParaRPr>
          </a:p>
        </p:txBody>
      </p:sp>
      <p:sp>
        <p:nvSpPr>
          <p:cNvPr id="4" name="TextBox 3"/>
          <p:cNvSpPr txBox="1"/>
          <p:nvPr/>
        </p:nvSpPr>
        <p:spPr>
          <a:xfrm>
            <a:off x="6713838" y="1989891"/>
            <a:ext cx="865870" cy="923330"/>
          </a:xfrm>
          <a:prstGeom prst="rect">
            <a:avLst/>
          </a:prstGeom>
          <a:noFill/>
        </p:spPr>
        <p:txBody>
          <a:bodyPr wrap="square" rtlCol="0">
            <a:spAutoFit/>
          </a:bodyPr>
          <a:lstStyle/>
          <a:p>
            <a:pPr algn="ctr"/>
            <a:r>
              <a:rPr lang="en-US" sz="5400" b="1" dirty="0" smtClean="0">
                <a:solidFill>
                  <a:srgbClr val="670001"/>
                </a:solidFill>
                <a:latin typeface="Californian FB" panose="0207040306080B030204" pitchFamily="18" charset="0"/>
              </a:rPr>
              <a:t>of</a:t>
            </a:r>
            <a:endParaRPr lang="en-US" sz="5400" b="1" dirty="0">
              <a:solidFill>
                <a:srgbClr val="670001"/>
              </a:solidFill>
              <a:latin typeface="Californian FB" panose="0207040306080B030204" pitchFamily="18" charset="0"/>
            </a:endParaRPr>
          </a:p>
        </p:txBody>
      </p:sp>
      <p:sp>
        <p:nvSpPr>
          <p:cNvPr id="6" name="TextBox 5"/>
          <p:cNvSpPr txBox="1"/>
          <p:nvPr/>
        </p:nvSpPr>
        <p:spPr>
          <a:xfrm>
            <a:off x="2990337" y="5484776"/>
            <a:ext cx="5216350" cy="830997"/>
          </a:xfrm>
          <a:prstGeom prst="rect">
            <a:avLst/>
          </a:prstGeom>
          <a:noFill/>
        </p:spPr>
        <p:txBody>
          <a:bodyPr wrap="square" rtlCol="0">
            <a:spAutoFit/>
          </a:bodyPr>
          <a:lstStyle/>
          <a:p>
            <a:pPr algn="ctr"/>
            <a:r>
              <a:rPr lang="en-US" sz="4800" dirty="0" smtClean="0">
                <a:solidFill>
                  <a:srgbClr val="670001"/>
                </a:solidFill>
                <a:latin typeface="Felix Titling" panose="04060505060202020A04" pitchFamily="82" charset="0"/>
              </a:rPr>
              <a:t>Hebrews </a:t>
            </a:r>
            <a:r>
              <a:rPr lang="en-US" sz="4800" dirty="0" smtClean="0">
                <a:solidFill>
                  <a:srgbClr val="670001"/>
                </a:solidFill>
                <a:latin typeface="Felix Titling" panose="04060505060202020A04" pitchFamily="82" charset="0"/>
              </a:rPr>
              <a:t>11:23-29</a:t>
            </a:r>
            <a:endParaRPr lang="en-US" sz="4800" dirty="0" smtClean="0">
              <a:solidFill>
                <a:srgbClr val="670001"/>
              </a:solidFill>
              <a:latin typeface="Felix Titling" panose="04060505060202020A04" pitchFamily="82" charset="0"/>
            </a:endParaRPr>
          </a:p>
        </p:txBody>
      </p:sp>
    </p:spTree>
    <p:extLst>
      <p:ext uri="{BB962C8B-B14F-4D97-AF65-F5344CB8AC3E}">
        <p14:creationId xmlns:p14="http://schemas.microsoft.com/office/powerpoint/2010/main" val="2044803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545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3323987"/>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John 5:45-47</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47. </a:t>
            </a:r>
            <a:r>
              <a:rPr lang="en-US" sz="5200" dirty="0" smtClean="0">
                <a:solidFill>
                  <a:srgbClr val="670001"/>
                </a:solidFill>
                <a:latin typeface="Californian FB" panose="0207040306080B030204" pitchFamily="18" charset="0"/>
              </a:rPr>
              <a:t>But if you do not believe his writings, how will you believe My words?”</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2685736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36606"/>
            <a:ext cx="9144000" cy="1938992"/>
          </a:xfrm>
          <a:prstGeom prst="rect">
            <a:avLst/>
          </a:prstGeom>
          <a:solidFill>
            <a:schemeClr val="tx1">
              <a:alpha val="11000"/>
            </a:schemeClr>
          </a:solidFill>
        </p:spPr>
        <p:txBody>
          <a:bodyPr wrap="square" rtlCol="0">
            <a:spAutoFit/>
          </a:bodyPr>
          <a:lstStyle/>
          <a:p>
            <a:pPr algn="ctr"/>
            <a:r>
              <a:rPr lang="en-US" sz="6000" dirty="0" smtClean="0">
                <a:solidFill>
                  <a:srgbClr val="670001"/>
                </a:solidFill>
                <a:latin typeface="Californian FB" panose="0207040306080B030204" pitchFamily="18" charset="0"/>
              </a:rPr>
              <a:t>Faith’s foundation is laid at </a:t>
            </a:r>
            <a:r>
              <a:rPr lang="en-US" sz="6000" b="1" u="sng" dirty="0" smtClean="0">
                <a:solidFill>
                  <a:srgbClr val="FFFF66"/>
                </a:solidFill>
                <a:latin typeface="Californian FB" panose="0207040306080B030204" pitchFamily="18" charset="0"/>
              </a:rPr>
              <a:t>HOME</a:t>
            </a:r>
            <a:r>
              <a:rPr lang="en-US" sz="6000" dirty="0" smtClean="0">
                <a:solidFill>
                  <a:srgbClr val="670001"/>
                </a:solidFill>
                <a:latin typeface="Californian FB" panose="0207040306080B030204" pitchFamily="18" charset="0"/>
              </a:rPr>
              <a:t>.</a:t>
            </a:r>
            <a:endParaRPr lang="en-US" sz="6000" b="1" u="sng" dirty="0" smtClean="0">
              <a:solidFill>
                <a:srgbClr val="FFFF66"/>
              </a:solidFill>
              <a:latin typeface="Californian FB" panose="0207040306080B030204" pitchFamily="18" charset="0"/>
            </a:endParaRPr>
          </a:p>
        </p:txBody>
      </p:sp>
    </p:spTree>
    <p:extLst>
      <p:ext uri="{BB962C8B-B14F-4D97-AF65-F5344CB8AC3E}">
        <p14:creationId xmlns:p14="http://schemas.microsoft.com/office/powerpoint/2010/main" val="3817697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5724644"/>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Hebrews 11:23</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23</a:t>
            </a:r>
            <a:r>
              <a:rPr lang="en-US" sz="5200" dirty="0" smtClean="0">
                <a:solidFill>
                  <a:srgbClr val="FFFF99"/>
                </a:solidFill>
                <a:latin typeface="Californian FB" panose="0207040306080B030204" pitchFamily="18" charset="0"/>
              </a:rPr>
              <a:t>. </a:t>
            </a:r>
            <a:r>
              <a:rPr lang="en-US" sz="5200" dirty="0" smtClean="0">
                <a:solidFill>
                  <a:srgbClr val="670001"/>
                </a:solidFill>
                <a:latin typeface="Californian FB" panose="0207040306080B030204" pitchFamily="18" charset="0"/>
              </a:rPr>
              <a:t>By faith Moses, when he was born, was hidden three months by his parents, because they saw he was a beautiful child; and they were not afraid of the king’s command.</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3585963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5632311"/>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1:16-22</a:t>
            </a:r>
            <a:endParaRPr lang="en-US" sz="5400" dirty="0" smtClean="0">
              <a:solidFill>
                <a:srgbClr val="FFFF99"/>
              </a:solidFill>
              <a:latin typeface="Californian FB" panose="0207040306080B030204" pitchFamily="18" charset="0"/>
            </a:endParaRPr>
          </a:p>
          <a:p>
            <a:pPr algn="ctr"/>
            <a:r>
              <a:rPr lang="en-US" sz="5100" dirty="0" smtClean="0">
                <a:solidFill>
                  <a:srgbClr val="FFFF99"/>
                </a:solidFill>
                <a:latin typeface="Californian FB" panose="0207040306080B030204" pitchFamily="18" charset="0"/>
              </a:rPr>
              <a:t>16. </a:t>
            </a:r>
            <a:r>
              <a:rPr lang="en-US" sz="5100" dirty="0" smtClean="0">
                <a:solidFill>
                  <a:srgbClr val="670001"/>
                </a:solidFill>
                <a:latin typeface="Californian FB" panose="0207040306080B030204" pitchFamily="18" charset="0"/>
              </a:rPr>
              <a:t>and he (the king) said, “When you do the duties of a midwife for the Hebrew women, and see them on the </a:t>
            </a:r>
            <a:r>
              <a:rPr lang="en-US" sz="5100" dirty="0" err="1" smtClean="0">
                <a:solidFill>
                  <a:srgbClr val="670001"/>
                </a:solidFill>
                <a:latin typeface="Californian FB" panose="0207040306080B030204" pitchFamily="18" charset="0"/>
              </a:rPr>
              <a:t>birthstools</a:t>
            </a:r>
            <a:r>
              <a:rPr lang="en-US" sz="5100" dirty="0" smtClean="0">
                <a:solidFill>
                  <a:srgbClr val="670001"/>
                </a:solidFill>
                <a:latin typeface="Californian FB" panose="0207040306080B030204" pitchFamily="18" charset="0"/>
              </a:rPr>
              <a:t>, if it is a son, then you shall kill him; but if it is a daughter, then she shall live.”</a:t>
            </a:r>
            <a:endParaRPr lang="en-US" sz="51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194788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124206"/>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1:16-22</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17. </a:t>
            </a:r>
            <a:r>
              <a:rPr lang="en-US" sz="5200" dirty="0" smtClean="0">
                <a:solidFill>
                  <a:srgbClr val="670001"/>
                </a:solidFill>
                <a:latin typeface="Californian FB" panose="0207040306080B030204" pitchFamily="18" charset="0"/>
              </a:rPr>
              <a:t>But the midwives feared God, and did not do as the king of Egypt commanded them, but saved the male children alive.</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3991966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4757"/>
            <a:ext cx="9144000" cy="4924425"/>
          </a:xfrm>
          <a:prstGeom prst="rect">
            <a:avLst/>
          </a:prstGeom>
          <a:solidFill>
            <a:schemeClr val="tx1">
              <a:alpha val="11000"/>
            </a:schemeClr>
          </a:solidFill>
        </p:spPr>
        <p:txBody>
          <a:bodyPr wrap="square" rtlCol="0">
            <a:spAutoFit/>
          </a:bodyPr>
          <a:lstStyle/>
          <a:p>
            <a:pPr algn="ctr"/>
            <a:r>
              <a:rPr lang="en-US" sz="5400" dirty="0" smtClean="0">
                <a:solidFill>
                  <a:srgbClr val="FFFF99"/>
                </a:solidFill>
                <a:latin typeface="Californian FB" panose="0207040306080B030204" pitchFamily="18" charset="0"/>
              </a:rPr>
              <a:t>Exodus 1:16-22</a:t>
            </a:r>
            <a:endParaRPr lang="en-US" sz="5400" dirty="0" smtClean="0">
              <a:solidFill>
                <a:srgbClr val="FFFF99"/>
              </a:solidFill>
              <a:latin typeface="Californian FB" panose="0207040306080B030204" pitchFamily="18" charset="0"/>
            </a:endParaRPr>
          </a:p>
          <a:p>
            <a:pPr algn="ctr"/>
            <a:r>
              <a:rPr lang="en-US" sz="5200" dirty="0" smtClean="0">
                <a:solidFill>
                  <a:srgbClr val="FFFF99"/>
                </a:solidFill>
                <a:latin typeface="Californian FB" panose="0207040306080B030204" pitchFamily="18" charset="0"/>
              </a:rPr>
              <a:t>18. </a:t>
            </a:r>
            <a:r>
              <a:rPr lang="en-US" sz="5200" dirty="0" smtClean="0">
                <a:solidFill>
                  <a:srgbClr val="670001"/>
                </a:solidFill>
                <a:latin typeface="Californian FB" panose="0207040306080B030204" pitchFamily="18" charset="0"/>
              </a:rPr>
              <a:t>So the king of Egypt called for the midwives and said to them, “Why have you done this thing, and saved the male children alive?”</a:t>
            </a:r>
            <a:endParaRPr lang="en-US" sz="5200" dirty="0">
              <a:solidFill>
                <a:srgbClr val="670001"/>
              </a:solidFill>
              <a:latin typeface="Californian FB" panose="0207040306080B030204" pitchFamily="18" charset="0"/>
            </a:endParaRPr>
          </a:p>
        </p:txBody>
      </p:sp>
    </p:spTree>
    <p:extLst>
      <p:ext uri="{BB962C8B-B14F-4D97-AF65-F5344CB8AC3E}">
        <p14:creationId xmlns:p14="http://schemas.microsoft.com/office/powerpoint/2010/main" val="3491371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TotalTime>
  <Words>946</Words>
  <Application>Microsoft Office PowerPoint</Application>
  <PresentationFormat>On-screen Show (4:3)</PresentationFormat>
  <Paragraphs>73</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Californian FB</vt:lpstr>
      <vt:lpstr>Felix Titling</vt:lpstr>
      <vt:lpstr>Perpetua Titling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36</cp:revision>
  <dcterms:created xsi:type="dcterms:W3CDTF">2016-12-29T19:06:08Z</dcterms:created>
  <dcterms:modified xsi:type="dcterms:W3CDTF">2017-02-02T19:13:53Z</dcterms:modified>
</cp:coreProperties>
</file>