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08" r:id="rId3"/>
    <p:sldId id="317" r:id="rId4"/>
    <p:sldId id="347" r:id="rId5"/>
    <p:sldId id="348" r:id="rId6"/>
    <p:sldId id="349"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2" r:id="rId20"/>
    <p:sldId id="363" r:id="rId21"/>
    <p:sldId id="364" r:id="rId22"/>
    <p:sldId id="365" r:id="rId23"/>
    <p:sldId id="366" r:id="rId24"/>
    <p:sldId id="367" r:id="rId25"/>
    <p:sldId id="368" r:id="rId26"/>
    <p:sldId id="369" r:id="rId27"/>
    <p:sldId id="370" r:id="rId28"/>
    <p:sldId id="371" r:id="rId29"/>
    <p:sldId id="372" r:id="rId30"/>
    <p:sldId id="27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3501"/>
    <a:srgbClr val="670001"/>
    <a:srgbClr val="FFFF66"/>
    <a:srgbClr val="4C0100"/>
    <a:srgbClr val="996633"/>
    <a:srgbClr val="E5DC2B"/>
    <a:srgbClr val="EFD48C"/>
    <a:srgbClr val="F8F200"/>
    <a:srgbClr val="FFFF00"/>
    <a:srgbClr val="ECD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9" autoAdjust="0"/>
    <p:restoredTop sz="94660"/>
  </p:normalViewPr>
  <p:slideViewPr>
    <p:cSldViewPr snapToGrid="0">
      <p:cViewPr varScale="1">
        <p:scale>
          <a:sx n="116" d="100"/>
          <a:sy n="116" d="100"/>
        </p:scale>
        <p:origin x="142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3038435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12902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57708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82500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88932-9257-41D5-850A-EE7D4CC09A29}"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12106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588932-9257-41D5-850A-EE7D4CC09A29}"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48574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588932-9257-41D5-850A-EE7D4CC09A29}" type="datetimeFigureOut">
              <a:rPr lang="en-US" smtClean="0"/>
              <a:t>2/10/2017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95735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588932-9257-41D5-850A-EE7D4CC09A29}" type="datetimeFigureOut">
              <a:rPr lang="en-US" smtClean="0"/>
              <a:t>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56909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88932-9257-41D5-850A-EE7D4CC09A29}" type="datetimeFigureOut">
              <a:rPr lang="en-US" smtClean="0"/>
              <a:t>2/10/2017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39297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8932-9257-41D5-850A-EE7D4CC09A29}"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329403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8932-9257-41D5-850A-EE7D4CC09A29}"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73130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88932-9257-41D5-850A-EE7D4CC09A29}" type="datetimeFigureOut">
              <a:rPr lang="en-US" smtClean="0"/>
              <a:t>2/10/2017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CF041-39A3-4AD5-B879-0983EA031052}" type="slidenum">
              <a:rPr lang="en-US" smtClean="0"/>
              <a:t>‹#›</a:t>
            </a:fld>
            <a:endParaRPr lang="en-US"/>
          </a:p>
        </p:txBody>
      </p:sp>
    </p:spTree>
    <p:extLst>
      <p:ext uri="{BB962C8B-B14F-4D97-AF65-F5344CB8AC3E}">
        <p14:creationId xmlns:p14="http://schemas.microsoft.com/office/powerpoint/2010/main" val="1777524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502879" y="4142009"/>
            <a:ext cx="4588475" cy="1569660"/>
          </a:xfrm>
          <a:prstGeom prst="rect">
            <a:avLst/>
          </a:prstGeom>
          <a:noFill/>
        </p:spPr>
        <p:txBody>
          <a:bodyPr wrap="square" rtlCol="0">
            <a:spAutoFit/>
          </a:bodyPr>
          <a:lstStyle/>
          <a:p>
            <a:pPr algn="ctr"/>
            <a:r>
              <a:rPr lang="en-US" sz="4800" dirty="0" smtClean="0">
                <a:solidFill>
                  <a:srgbClr val="670001"/>
                </a:solidFill>
                <a:latin typeface="Felix Titling" panose="04060505060202020A04" pitchFamily="82" charset="0"/>
              </a:rPr>
              <a:t>Hebrews 11</a:t>
            </a:r>
          </a:p>
          <a:p>
            <a:pPr algn="ctr"/>
            <a:r>
              <a:rPr lang="en-US" sz="4800" dirty="0" smtClean="0">
                <a:solidFill>
                  <a:srgbClr val="670001"/>
                </a:solidFill>
                <a:latin typeface="Felix Titling" panose="04060505060202020A04" pitchFamily="82" charset="0"/>
              </a:rPr>
              <a:t>Judges 2</a:t>
            </a:r>
          </a:p>
        </p:txBody>
      </p:sp>
      <p:sp>
        <p:nvSpPr>
          <p:cNvPr id="9" name="TextBox 8"/>
          <p:cNvSpPr txBox="1"/>
          <p:nvPr/>
        </p:nvSpPr>
        <p:spPr>
          <a:xfrm>
            <a:off x="2719093" y="2098347"/>
            <a:ext cx="6652952" cy="1569660"/>
          </a:xfrm>
          <a:prstGeom prst="rect">
            <a:avLst/>
          </a:prstGeom>
          <a:noFill/>
        </p:spPr>
        <p:txBody>
          <a:bodyPr wrap="square" rtlCol="0">
            <a:spAutoFit/>
          </a:bodyPr>
          <a:lstStyle/>
          <a:p>
            <a:pPr algn="ctr"/>
            <a:r>
              <a:rPr lang="en-US" sz="9600" dirty="0" smtClean="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rPr>
              <a:t>hero</a:t>
            </a:r>
            <a:endParaRPr lang="en-US" sz="9600" dirty="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endParaRPr>
          </a:p>
        </p:txBody>
      </p:sp>
      <p:sp>
        <p:nvSpPr>
          <p:cNvPr id="11" name="TextBox 10"/>
          <p:cNvSpPr txBox="1"/>
          <p:nvPr/>
        </p:nvSpPr>
        <p:spPr>
          <a:xfrm>
            <a:off x="3502879" y="1386644"/>
            <a:ext cx="5085381" cy="1200329"/>
          </a:xfrm>
          <a:prstGeom prst="rect">
            <a:avLst/>
          </a:prstGeom>
          <a:noFill/>
        </p:spPr>
        <p:txBody>
          <a:bodyPr wrap="square" rtlCol="0">
            <a:spAutoFit/>
          </a:bodyPr>
          <a:lstStyle/>
          <a:p>
            <a:pPr algn="ctr"/>
            <a:r>
              <a:rPr lang="en-US" sz="7200" b="1" dirty="0" smtClean="0">
                <a:solidFill>
                  <a:srgbClr val="670001"/>
                </a:solidFill>
                <a:latin typeface="Candara" panose="020E0502030303020204" pitchFamily="34" charset="0"/>
              </a:rPr>
              <a:t>An Unlikely</a:t>
            </a:r>
          </a:p>
        </p:txBody>
      </p:sp>
    </p:spTree>
    <p:extLst>
      <p:ext uri="{BB962C8B-B14F-4D97-AF65-F5344CB8AC3E}">
        <p14:creationId xmlns:p14="http://schemas.microsoft.com/office/powerpoint/2010/main" val="18694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909310"/>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a:solidFill>
                  <a:srgbClr val="FFFF66"/>
                </a:solidFill>
                <a:latin typeface="Cambria Math" panose="02040503050406030204" pitchFamily="18" charset="0"/>
                <a:ea typeface="Cambria Math" panose="02040503050406030204" pitchFamily="18" charset="0"/>
              </a:rPr>
              <a:t>3</a:t>
            </a:r>
            <a:r>
              <a:rPr lang="en-US" sz="5400" dirty="0" smtClean="0">
                <a:solidFill>
                  <a:srgbClr val="FFFF66"/>
                </a:solidFill>
                <a:latin typeface="Cambria Math" panose="02040503050406030204" pitchFamily="18" charset="0"/>
                <a:ea typeface="Cambria Math" panose="02040503050406030204" pitchFamily="18" charset="0"/>
              </a:rPr>
              <a:t>. </a:t>
            </a:r>
            <a:r>
              <a:rPr lang="en-US" sz="5400" dirty="0" smtClean="0">
                <a:solidFill>
                  <a:srgbClr val="670001"/>
                </a:solidFill>
                <a:latin typeface="Cambria Math" panose="02040503050406030204" pitchFamily="18" charset="0"/>
                <a:ea typeface="Cambria Math" panose="02040503050406030204" pitchFamily="18" charset="0"/>
              </a:rPr>
              <a:t>So the king of Jericho sent to Rahab, saying, “Bring out the men who have come to you, who have entered your house, for they have come to search out all the country.”</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201325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078313"/>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smtClean="0">
                <a:solidFill>
                  <a:srgbClr val="FFFF66"/>
                </a:solidFill>
                <a:latin typeface="Cambria Math" panose="02040503050406030204" pitchFamily="18" charset="0"/>
                <a:ea typeface="Cambria Math" panose="02040503050406030204" pitchFamily="18" charset="0"/>
              </a:rPr>
              <a:t>4. </a:t>
            </a:r>
            <a:r>
              <a:rPr lang="en-US" sz="5400" dirty="0" smtClean="0">
                <a:solidFill>
                  <a:srgbClr val="670001"/>
                </a:solidFill>
                <a:latin typeface="Cambria Math" panose="02040503050406030204" pitchFamily="18" charset="0"/>
                <a:ea typeface="Cambria Math" panose="02040503050406030204" pitchFamily="18" charset="0"/>
              </a:rPr>
              <a:t>Then the woman took the two men and hid them. So she said, “Yes, the men came to me, but I did not know where they were from.</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269350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909310"/>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a:solidFill>
                  <a:srgbClr val="FFFF66"/>
                </a:solidFill>
                <a:latin typeface="Cambria Math" panose="02040503050406030204" pitchFamily="18" charset="0"/>
                <a:ea typeface="Cambria Math" panose="02040503050406030204" pitchFamily="18" charset="0"/>
              </a:rPr>
              <a:t>5</a:t>
            </a:r>
            <a:r>
              <a:rPr lang="en-US" sz="5400" dirty="0" smtClean="0">
                <a:solidFill>
                  <a:srgbClr val="FFFF66"/>
                </a:solidFill>
                <a:latin typeface="Cambria Math" panose="02040503050406030204" pitchFamily="18" charset="0"/>
                <a:ea typeface="Cambria Math" panose="02040503050406030204" pitchFamily="18" charset="0"/>
              </a:rPr>
              <a:t>. </a:t>
            </a:r>
            <a:r>
              <a:rPr lang="en-US" sz="5400" dirty="0" smtClean="0">
                <a:solidFill>
                  <a:srgbClr val="670001"/>
                </a:solidFill>
                <a:latin typeface="Cambria Math" panose="02040503050406030204" pitchFamily="18" charset="0"/>
                <a:ea typeface="Cambria Math" panose="02040503050406030204" pitchFamily="18" charset="0"/>
              </a:rPr>
              <a:t>And it happened as the gate was being shut, when it was dark, that the men went out. Where the men went I do not know; pursue them quickly, for you may overtake them.”</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015345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078313"/>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smtClean="0">
                <a:solidFill>
                  <a:srgbClr val="FFFF66"/>
                </a:solidFill>
                <a:latin typeface="Cambria Math" panose="02040503050406030204" pitchFamily="18" charset="0"/>
                <a:ea typeface="Cambria Math" panose="02040503050406030204" pitchFamily="18" charset="0"/>
              </a:rPr>
              <a:t>6. </a:t>
            </a:r>
            <a:r>
              <a:rPr lang="en-US" sz="5400" dirty="0" smtClean="0">
                <a:solidFill>
                  <a:srgbClr val="670001"/>
                </a:solidFill>
                <a:latin typeface="Cambria Math" panose="02040503050406030204" pitchFamily="18" charset="0"/>
                <a:ea typeface="Cambria Math" panose="02040503050406030204" pitchFamily="18" charset="0"/>
              </a:rPr>
              <a:t>(But she had brought them up to the roof and hidden them with the stalks of flax, which she had laid in order on the roof.)</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628553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078313"/>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a:solidFill>
                  <a:srgbClr val="FFFF66"/>
                </a:solidFill>
                <a:latin typeface="Cambria Math" panose="02040503050406030204" pitchFamily="18" charset="0"/>
                <a:ea typeface="Cambria Math" panose="02040503050406030204" pitchFamily="18" charset="0"/>
              </a:rPr>
              <a:t>7</a:t>
            </a:r>
            <a:r>
              <a:rPr lang="en-US" sz="5400" dirty="0" smtClean="0">
                <a:solidFill>
                  <a:srgbClr val="FFFF66"/>
                </a:solidFill>
                <a:latin typeface="Cambria Math" panose="02040503050406030204" pitchFamily="18" charset="0"/>
                <a:ea typeface="Cambria Math" panose="02040503050406030204" pitchFamily="18" charset="0"/>
              </a:rPr>
              <a:t>. </a:t>
            </a:r>
            <a:r>
              <a:rPr lang="en-US" sz="5400" dirty="0" smtClean="0">
                <a:solidFill>
                  <a:srgbClr val="670001"/>
                </a:solidFill>
                <a:latin typeface="Cambria Math" panose="02040503050406030204" pitchFamily="18" charset="0"/>
                <a:ea typeface="Cambria Math" panose="02040503050406030204" pitchFamily="18" charset="0"/>
              </a:rPr>
              <a:t>Then the men pursued them by the road to the Jordan, to the fords. And as soon as those who pursued them had gone out, they shut the gate.</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382505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416320"/>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smtClean="0">
                <a:solidFill>
                  <a:srgbClr val="FFFF66"/>
                </a:solidFill>
                <a:latin typeface="Cambria Math" panose="02040503050406030204" pitchFamily="18" charset="0"/>
                <a:ea typeface="Cambria Math" panose="02040503050406030204" pitchFamily="18" charset="0"/>
              </a:rPr>
              <a:t>8. </a:t>
            </a:r>
            <a:r>
              <a:rPr lang="en-US" sz="5400" dirty="0" smtClean="0">
                <a:solidFill>
                  <a:srgbClr val="670001"/>
                </a:solidFill>
                <a:latin typeface="Cambria Math" panose="02040503050406030204" pitchFamily="18" charset="0"/>
                <a:ea typeface="Cambria Math" panose="02040503050406030204" pitchFamily="18" charset="0"/>
              </a:rPr>
              <a:t>Now before they lay down, she came up to them on the roof,</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197683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200" dirty="0">
                <a:solidFill>
                  <a:srgbClr val="FFFF66"/>
                </a:solidFill>
                <a:latin typeface="Cambria Math" panose="02040503050406030204" pitchFamily="18" charset="0"/>
                <a:ea typeface="Cambria Math" panose="02040503050406030204" pitchFamily="18" charset="0"/>
              </a:rPr>
              <a:t>9</a:t>
            </a:r>
            <a:r>
              <a:rPr lang="en-US" sz="5200" dirty="0" smtClean="0">
                <a:solidFill>
                  <a:srgbClr val="FFFF66"/>
                </a:solidFill>
                <a:latin typeface="Cambria Math" panose="02040503050406030204" pitchFamily="18" charset="0"/>
                <a:ea typeface="Cambria Math" panose="02040503050406030204" pitchFamily="18" charset="0"/>
              </a:rPr>
              <a:t>. </a:t>
            </a:r>
            <a:r>
              <a:rPr lang="en-US" sz="5200" dirty="0" smtClean="0">
                <a:solidFill>
                  <a:srgbClr val="670001"/>
                </a:solidFill>
                <a:latin typeface="Cambria Math" panose="02040503050406030204" pitchFamily="18" charset="0"/>
                <a:ea typeface="Cambria Math" panose="02040503050406030204" pitchFamily="18" charset="0"/>
              </a:rPr>
              <a:t>And said to the men: “I know that the Lord has </a:t>
            </a:r>
            <a:r>
              <a:rPr lang="en-US" sz="5200" dirty="0" smtClean="0">
                <a:solidFill>
                  <a:srgbClr val="670001"/>
                </a:solidFill>
                <a:latin typeface="Cambria Math" panose="02040503050406030204" pitchFamily="18" charset="0"/>
                <a:ea typeface="Cambria Math" panose="02040503050406030204" pitchFamily="18" charset="0"/>
              </a:rPr>
              <a:t>given </a:t>
            </a:r>
            <a:r>
              <a:rPr lang="en-US" sz="5200" dirty="0" smtClean="0">
                <a:solidFill>
                  <a:srgbClr val="670001"/>
                </a:solidFill>
                <a:latin typeface="Cambria Math" panose="02040503050406030204" pitchFamily="18" charset="0"/>
                <a:ea typeface="Cambria Math" panose="02040503050406030204" pitchFamily="18" charset="0"/>
              </a:rPr>
              <a:t>you the land, that the terror of you has fallen on us, and that all the inhabitants of the land are fainthearted because of you.</a:t>
            </a:r>
            <a:endParaRPr lang="en-US" sz="52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942638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909310"/>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smtClean="0">
                <a:solidFill>
                  <a:srgbClr val="FFFF66"/>
                </a:solidFill>
                <a:latin typeface="Cambria Math" panose="02040503050406030204" pitchFamily="18" charset="0"/>
                <a:ea typeface="Cambria Math" panose="02040503050406030204" pitchFamily="18" charset="0"/>
              </a:rPr>
              <a:t>10. </a:t>
            </a:r>
            <a:r>
              <a:rPr lang="en-US" sz="5400" dirty="0" smtClean="0">
                <a:solidFill>
                  <a:srgbClr val="670001"/>
                </a:solidFill>
                <a:latin typeface="Cambria Math" panose="02040503050406030204" pitchFamily="18" charset="0"/>
                <a:ea typeface="Cambria Math" panose="02040503050406030204" pitchFamily="18" charset="0"/>
              </a:rPr>
              <a:t>For we have heard how the Lord dried up the water of the Red Sea for you when </a:t>
            </a:r>
            <a:r>
              <a:rPr lang="en-US" sz="5400" dirty="0" smtClean="0">
                <a:solidFill>
                  <a:srgbClr val="670001"/>
                </a:solidFill>
                <a:latin typeface="Cambria Math" panose="02040503050406030204" pitchFamily="18" charset="0"/>
                <a:ea typeface="Cambria Math" panose="02040503050406030204" pitchFamily="18" charset="0"/>
              </a:rPr>
              <a:t>you </a:t>
            </a:r>
            <a:r>
              <a:rPr lang="en-US" sz="5400" dirty="0" smtClean="0">
                <a:solidFill>
                  <a:srgbClr val="670001"/>
                </a:solidFill>
                <a:latin typeface="Cambria Math" panose="02040503050406030204" pitchFamily="18" charset="0"/>
                <a:ea typeface="Cambria Math" panose="02040503050406030204" pitchFamily="18" charset="0"/>
              </a:rPr>
              <a:t>came out of Egypt, and what you did to the two kings of the Amorites who were on th</a:t>
            </a:r>
            <a:r>
              <a:rPr lang="en-US" sz="5400" dirty="0">
                <a:solidFill>
                  <a:srgbClr val="670001"/>
                </a:solidFill>
                <a:latin typeface="Cambria Math" panose="02040503050406030204" pitchFamily="18" charset="0"/>
                <a:ea typeface="Cambria Math" panose="02040503050406030204" pitchFamily="18" charset="0"/>
              </a:rPr>
              <a:t>e</a:t>
            </a:r>
          </a:p>
        </p:txBody>
      </p:sp>
    </p:spTree>
    <p:extLst>
      <p:ext uri="{BB962C8B-B14F-4D97-AF65-F5344CB8AC3E}">
        <p14:creationId xmlns:p14="http://schemas.microsoft.com/office/powerpoint/2010/main" val="559710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416320"/>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smtClean="0">
                <a:solidFill>
                  <a:srgbClr val="670001"/>
                </a:solidFill>
                <a:latin typeface="Cambria Math" panose="02040503050406030204" pitchFamily="18" charset="0"/>
                <a:ea typeface="Cambria Math" panose="02040503050406030204" pitchFamily="18" charset="0"/>
              </a:rPr>
              <a:t>other side of the Jordan, </a:t>
            </a:r>
            <a:r>
              <a:rPr lang="en-US" sz="5400" dirty="0" err="1" smtClean="0">
                <a:solidFill>
                  <a:srgbClr val="670001"/>
                </a:solidFill>
                <a:latin typeface="Cambria Math" panose="02040503050406030204" pitchFamily="18" charset="0"/>
                <a:ea typeface="Cambria Math" panose="02040503050406030204" pitchFamily="18" charset="0"/>
              </a:rPr>
              <a:t>Sihon</a:t>
            </a:r>
            <a:r>
              <a:rPr lang="en-US" sz="5400" dirty="0">
                <a:solidFill>
                  <a:srgbClr val="670001"/>
                </a:solidFill>
                <a:latin typeface="Cambria Math" panose="02040503050406030204" pitchFamily="18" charset="0"/>
                <a:ea typeface="Cambria Math" panose="02040503050406030204" pitchFamily="18" charset="0"/>
              </a:rPr>
              <a:t> </a:t>
            </a:r>
            <a:r>
              <a:rPr lang="en-US" sz="5400" dirty="0" smtClean="0">
                <a:solidFill>
                  <a:srgbClr val="670001"/>
                </a:solidFill>
                <a:latin typeface="Cambria Math" panose="02040503050406030204" pitchFamily="18" charset="0"/>
                <a:ea typeface="Cambria Math" panose="02040503050406030204" pitchFamily="18" charset="0"/>
              </a:rPr>
              <a:t>and </a:t>
            </a:r>
            <a:r>
              <a:rPr lang="en-US" sz="5400" dirty="0" err="1" smtClean="0">
                <a:solidFill>
                  <a:srgbClr val="670001"/>
                </a:solidFill>
                <a:latin typeface="Cambria Math" panose="02040503050406030204" pitchFamily="18" charset="0"/>
                <a:ea typeface="Cambria Math" panose="02040503050406030204" pitchFamily="18" charset="0"/>
              </a:rPr>
              <a:t>Og</a:t>
            </a:r>
            <a:r>
              <a:rPr lang="en-US" sz="5400" dirty="0" smtClean="0">
                <a:solidFill>
                  <a:srgbClr val="670001"/>
                </a:solidFill>
                <a:latin typeface="Cambria Math" panose="02040503050406030204" pitchFamily="18" charset="0"/>
                <a:ea typeface="Cambria Math" panose="02040503050406030204" pitchFamily="18" charset="0"/>
              </a:rPr>
              <a:t>, whom you utterly destroyed.</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972957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909310"/>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smtClean="0">
                <a:solidFill>
                  <a:srgbClr val="FFFF66"/>
                </a:solidFill>
                <a:latin typeface="Cambria Math" panose="02040503050406030204" pitchFamily="18" charset="0"/>
                <a:ea typeface="Cambria Math" panose="02040503050406030204" pitchFamily="18" charset="0"/>
              </a:rPr>
              <a:t>11. </a:t>
            </a:r>
            <a:r>
              <a:rPr lang="en-US" sz="5400" dirty="0" smtClean="0">
                <a:solidFill>
                  <a:srgbClr val="670001"/>
                </a:solidFill>
                <a:latin typeface="Cambria Math" panose="02040503050406030204" pitchFamily="18" charset="0"/>
                <a:ea typeface="Cambria Math" panose="02040503050406030204" pitchFamily="18" charset="0"/>
              </a:rPr>
              <a:t>And as soon as we heard these things, our hearts melted; neither did there remain any more courage in anyone because of you, for the Lord your God, </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241248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Hebrews 11:30</a:t>
            </a:r>
          </a:p>
          <a:p>
            <a:pPr algn="ctr"/>
            <a:r>
              <a:rPr lang="en-US" sz="5200" dirty="0" smtClean="0">
                <a:solidFill>
                  <a:srgbClr val="FFFF66"/>
                </a:solidFill>
                <a:latin typeface="Cambria Math" panose="02040503050406030204" pitchFamily="18" charset="0"/>
                <a:ea typeface="Cambria Math" panose="02040503050406030204" pitchFamily="18" charset="0"/>
              </a:rPr>
              <a:t>30. </a:t>
            </a:r>
            <a:r>
              <a:rPr lang="en-US" sz="5200" dirty="0" smtClean="0">
                <a:solidFill>
                  <a:srgbClr val="670001"/>
                </a:solidFill>
                <a:latin typeface="Cambria Math" panose="02040503050406030204" pitchFamily="18" charset="0"/>
                <a:ea typeface="Cambria Math" panose="02040503050406030204" pitchFamily="18" charset="0"/>
              </a:rPr>
              <a:t>By faith the walls of Jericho fell down after they were encircled for seven days.</a:t>
            </a:r>
            <a:endParaRPr lang="en-US" sz="52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585963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2585323"/>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smtClean="0">
                <a:solidFill>
                  <a:srgbClr val="670001"/>
                </a:solidFill>
                <a:latin typeface="Cambria Math" panose="02040503050406030204" pitchFamily="18" charset="0"/>
                <a:ea typeface="Cambria Math" panose="02040503050406030204" pitchFamily="18" charset="0"/>
              </a:rPr>
              <a:t>He is God in heaven above and on earth beneath.</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251364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963828"/>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mbria Math" panose="02040503050406030204" pitchFamily="18" charset="0"/>
                <a:ea typeface="Cambria Math" panose="02040503050406030204" pitchFamily="18" charset="0"/>
              </a:rPr>
              <a:t>Rahab was saved for a </a:t>
            </a:r>
            <a:r>
              <a:rPr lang="en-US" sz="6000" b="1" u="sng" dirty="0" smtClean="0">
                <a:solidFill>
                  <a:srgbClr val="443501"/>
                </a:solidFill>
                <a:latin typeface="Cambria Math" panose="02040503050406030204" pitchFamily="18" charset="0"/>
                <a:ea typeface="Cambria Math" panose="02040503050406030204" pitchFamily="18" charset="0"/>
              </a:rPr>
              <a:t>PURPOSE</a:t>
            </a:r>
            <a:r>
              <a:rPr lang="en-US" sz="6000" dirty="0" smtClean="0">
                <a:solidFill>
                  <a:srgbClr val="670001"/>
                </a:solidFill>
                <a:latin typeface="Cambria Math" panose="02040503050406030204" pitchFamily="18" charset="0"/>
                <a:ea typeface="Cambria Math" panose="02040503050406030204" pitchFamily="18" charset="0"/>
              </a:rPr>
              <a:t>.</a:t>
            </a:r>
            <a:endParaRPr lang="en-US" sz="6000" b="1" u="sng" dirty="0" smtClean="0">
              <a:solidFill>
                <a:srgbClr val="FFFF6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663185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909310"/>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Ephesians 2:10</a:t>
            </a:r>
          </a:p>
          <a:p>
            <a:pPr algn="ctr"/>
            <a:r>
              <a:rPr lang="en-US" sz="5400" dirty="0" smtClean="0">
                <a:solidFill>
                  <a:srgbClr val="FFFF66"/>
                </a:solidFill>
                <a:latin typeface="Cambria Math" panose="02040503050406030204" pitchFamily="18" charset="0"/>
                <a:ea typeface="Cambria Math" panose="02040503050406030204" pitchFamily="18" charset="0"/>
              </a:rPr>
              <a:t>10. </a:t>
            </a:r>
            <a:r>
              <a:rPr lang="en-US" sz="5400" dirty="0" smtClean="0">
                <a:solidFill>
                  <a:srgbClr val="670001"/>
                </a:solidFill>
                <a:latin typeface="Cambria Math" panose="02040503050406030204" pitchFamily="18" charset="0"/>
                <a:ea typeface="Cambria Math" panose="02040503050406030204" pitchFamily="18" charset="0"/>
              </a:rPr>
              <a:t>For we are His workmanship, created in Christ Jesus for good works, which God prepared beforehand that we should walk in them.</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474138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963828"/>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mbria Math" panose="02040503050406030204" pitchFamily="18" charset="0"/>
                <a:ea typeface="Cambria Math" panose="02040503050406030204" pitchFamily="18" charset="0"/>
              </a:rPr>
              <a:t>Rahab acted on what she </a:t>
            </a:r>
            <a:r>
              <a:rPr lang="en-US" sz="6000" b="1" u="sng" dirty="0" smtClean="0">
                <a:solidFill>
                  <a:srgbClr val="443501"/>
                </a:solidFill>
                <a:latin typeface="Cambria Math" panose="02040503050406030204" pitchFamily="18" charset="0"/>
                <a:ea typeface="Cambria Math" panose="02040503050406030204" pitchFamily="18" charset="0"/>
              </a:rPr>
              <a:t>DID</a:t>
            </a:r>
            <a:r>
              <a:rPr lang="en-US" sz="6000" b="1" dirty="0" smtClean="0">
                <a:solidFill>
                  <a:srgbClr val="443501"/>
                </a:solidFill>
                <a:latin typeface="Cambria Math" panose="02040503050406030204" pitchFamily="18" charset="0"/>
                <a:ea typeface="Cambria Math" panose="02040503050406030204" pitchFamily="18" charset="0"/>
              </a:rPr>
              <a:t> </a:t>
            </a:r>
            <a:r>
              <a:rPr lang="en-US" sz="6000" b="1" u="sng" dirty="0" smtClean="0">
                <a:solidFill>
                  <a:srgbClr val="443501"/>
                </a:solidFill>
                <a:latin typeface="Cambria Math" panose="02040503050406030204" pitchFamily="18" charset="0"/>
                <a:ea typeface="Cambria Math" panose="02040503050406030204" pitchFamily="18" charset="0"/>
              </a:rPr>
              <a:t>KNOW</a:t>
            </a:r>
            <a:r>
              <a:rPr lang="en-US" sz="6000" dirty="0" smtClean="0">
                <a:solidFill>
                  <a:srgbClr val="670001"/>
                </a:solidFill>
                <a:latin typeface="Cambria Math" panose="02040503050406030204" pitchFamily="18" charset="0"/>
                <a:ea typeface="Cambria Math" panose="02040503050406030204" pitchFamily="18" charset="0"/>
              </a:rPr>
              <a:t>.</a:t>
            </a:r>
            <a:endParaRPr lang="en-US" sz="6000" b="1" u="sng" dirty="0" smtClean="0">
              <a:solidFill>
                <a:srgbClr val="FFFF6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479516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416320"/>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2 Corinthians 3:16</a:t>
            </a:r>
          </a:p>
          <a:p>
            <a:pPr algn="ctr"/>
            <a:r>
              <a:rPr lang="en-US" sz="5400" dirty="0" smtClean="0">
                <a:solidFill>
                  <a:srgbClr val="FFFF66"/>
                </a:solidFill>
                <a:latin typeface="Cambria Math" panose="02040503050406030204" pitchFamily="18" charset="0"/>
                <a:ea typeface="Cambria Math" panose="02040503050406030204" pitchFamily="18" charset="0"/>
              </a:rPr>
              <a:t>16. </a:t>
            </a:r>
            <a:r>
              <a:rPr lang="en-US" sz="5400" dirty="0" smtClean="0">
                <a:solidFill>
                  <a:srgbClr val="670001"/>
                </a:solidFill>
                <a:latin typeface="Cambria Math" panose="02040503050406030204" pitchFamily="18" charset="0"/>
                <a:ea typeface="Cambria Math" panose="02040503050406030204" pitchFamily="18" charset="0"/>
              </a:rPr>
              <a:t>Nevertheless when one turns to the Lord, the veil is taken away.</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5124720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963828"/>
            <a:ext cx="9144000" cy="286232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mbria Math" panose="02040503050406030204" pitchFamily="18" charset="0"/>
                <a:ea typeface="Cambria Math" panose="02040503050406030204" pitchFamily="18" charset="0"/>
              </a:rPr>
              <a:t>God can save </a:t>
            </a:r>
          </a:p>
          <a:p>
            <a:pPr algn="ctr"/>
            <a:r>
              <a:rPr lang="en-US" sz="6000" b="1" u="sng" dirty="0" smtClean="0">
                <a:solidFill>
                  <a:srgbClr val="443501"/>
                </a:solidFill>
                <a:latin typeface="Cambria Math" panose="02040503050406030204" pitchFamily="18" charset="0"/>
                <a:ea typeface="Cambria Math" panose="02040503050406030204" pitchFamily="18" charset="0"/>
              </a:rPr>
              <a:t>ANYONE</a:t>
            </a:r>
            <a:r>
              <a:rPr lang="en-US" sz="6000" b="1" dirty="0" smtClean="0">
                <a:solidFill>
                  <a:srgbClr val="443501"/>
                </a:solidFill>
                <a:latin typeface="Cambria Math" panose="02040503050406030204" pitchFamily="18" charset="0"/>
                <a:ea typeface="Cambria Math" panose="02040503050406030204" pitchFamily="18" charset="0"/>
              </a:rPr>
              <a:t> </a:t>
            </a:r>
            <a:r>
              <a:rPr lang="en-US" sz="6000" dirty="0" smtClean="0">
                <a:solidFill>
                  <a:srgbClr val="670001"/>
                </a:solidFill>
                <a:latin typeface="Cambria Math" panose="02040503050406030204" pitchFamily="18" charset="0"/>
                <a:ea typeface="Cambria Math" panose="02040503050406030204" pitchFamily="18" charset="0"/>
              </a:rPr>
              <a:t>if they </a:t>
            </a:r>
          </a:p>
          <a:p>
            <a:pPr algn="ctr"/>
            <a:r>
              <a:rPr lang="en-US" sz="6000" dirty="0" smtClean="0">
                <a:solidFill>
                  <a:srgbClr val="670001"/>
                </a:solidFill>
                <a:latin typeface="Cambria Math" panose="02040503050406030204" pitchFamily="18" charset="0"/>
                <a:ea typeface="Cambria Math" panose="02040503050406030204" pitchFamily="18" charset="0"/>
              </a:rPr>
              <a:t>will receive salvation.</a:t>
            </a:r>
            <a:endParaRPr lang="en-US" sz="6000" b="1" u="sng" dirty="0" smtClean="0">
              <a:solidFill>
                <a:srgbClr val="FFFF6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074330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963828"/>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mbria Math" panose="02040503050406030204" pitchFamily="18" charset="0"/>
                <a:ea typeface="Cambria Math" panose="02040503050406030204" pitchFamily="18" charset="0"/>
              </a:rPr>
              <a:t>Concern should be your soul’s </a:t>
            </a:r>
            <a:r>
              <a:rPr lang="en-US" sz="6000" b="1" u="sng" dirty="0" smtClean="0">
                <a:solidFill>
                  <a:srgbClr val="443501"/>
                </a:solidFill>
                <a:latin typeface="Cambria Math" panose="02040503050406030204" pitchFamily="18" charset="0"/>
                <a:ea typeface="Cambria Math" panose="02040503050406030204" pitchFamily="18" charset="0"/>
              </a:rPr>
              <a:t>DESTINY</a:t>
            </a:r>
            <a:r>
              <a:rPr lang="en-US" sz="6000" dirty="0" smtClean="0">
                <a:solidFill>
                  <a:srgbClr val="443501"/>
                </a:solidFill>
                <a:latin typeface="Cambria Math" panose="02040503050406030204" pitchFamily="18" charset="0"/>
                <a:ea typeface="Cambria Math" panose="02040503050406030204" pitchFamily="18" charset="0"/>
              </a:rPr>
              <a:t>.</a:t>
            </a:r>
            <a:endParaRPr lang="en-US" sz="6000" b="1" u="sng" dirty="0" smtClean="0">
              <a:solidFill>
                <a:srgbClr val="FFFF6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4110506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963828"/>
            <a:ext cx="9144000" cy="286232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mbria Math" panose="02040503050406030204" pitchFamily="18" charset="0"/>
                <a:ea typeface="Cambria Math" panose="02040503050406030204" pitchFamily="18" charset="0"/>
              </a:rPr>
              <a:t>Faith enables us to turn from approval of </a:t>
            </a:r>
            <a:r>
              <a:rPr lang="en-US" sz="6000" b="1" u="sng" dirty="0" smtClean="0">
                <a:solidFill>
                  <a:srgbClr val="443501"/>
                </a:solidFill>
                <a:latin typeface="Cambria Math" panose="02040503050406030204" pitchFamily="18" charset="0"/>
                <a:ea typeface="Cambria Math" panose="02040503050406030204" pitchFamily="18" charset="0"/>
              </a:rPr>
              <a:t>MEN</a:t>
            </a:r>
            <a:r>
              <a:rPr lang="en-US" sz="6000" dirty="0" smtClean="0">
                <a:solidFill>
                  <a:srgbClr val="443501"/>
                </a:solidFill>
                <a:latin typeface="Cambria Math" panose="02040503050406030204" pitchFamily="18" charset="0"/>
                <a:ea typeface="Cambria Math" panose="02040503050406030204" pitchFamily="18" charset="0"/>
              </a:rPr>
              <a:t> </a:t>
            </a:r>
            <a:r>
              <a:rPr lang="en-US" sz="6000" dirty="0" smtClean="0">
                <a:solidFill>
                  <a:srgbClr val="670001"/>
                </a:solidFill>
                <a:latin typeface="Cambria Math" panose="02040503050406030204" pitchFamily="18" charset="0"/>
                <a:ea typeface="Cambria Math" panose="02040503050406030204" pitchFamily="18" charset="0"/>
              </a:rPr>
              <a:t>to approval of </a:t>
            </a:r>
            <a:r>
              <a:rPr lang="en-US" sz="6000" b="1" u="sng" dirty="0" smtClean="0">
                <a:solidFill>
                  <a:srgbClr val="443501"/>
                </a:solidFill>
                <a:latin typeface="Cambria Math" panose="02040503050406030204" pitchFamily="18" charset="0"/>
                <a:ea typeface="Cambria Math" panose="02040503050406030204" pitchFamily="18" charset="0"/>
              </a:rPr>
              <a:t>GOD</a:t>
            </a:r>
            <a:r>
              <a:rPr lang="en-US" sz="6000" dirty="0" smtClean="0">
                <a:solidFill>
                  <a:srgbClr val="443501"/>
                </a:solidFill>
                <a:latin typeface="Cambria Math" panose="02040503050406030204" pitchFamily="18" charset="0"/>
                <a:ea typeface="Cambria Math" panose="02040503050406030204" pitchFamily="18" charset="0"/>
              </a:rPr>
              <a:t>.</a:t>
            </a:r>
            <a:endParaRPr lang="en-US" sz="6000" b="1" u="sng" dirty="0" smtClean="0">
              <a:solidFill>
                <a:srgbClr val="FFFF6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421746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6030" y="0"/>
            <a:ext cx="6858000" cy="6858000"/>
          </a:xfrm>
          <a:prstGeom prst="rect">
            <a:avLst/>
          </a:prstGeom>
        </p:spPr>
      </p:pic>
    </p:spTree>
    <p:extLst>
      <p:ext uri="{BB962C8B-B14F-4D97-AF65-F5344CB8AC3E}">
        <p14:creationId xmlns:p14="http://schemas.microsoft.com/office/powerpoint/2010/main" val="918718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502879" y="4142009"/>
            <a:ext cx="4588475" cy="1569660"/>
          </a:xfrm>
          <a:prstGeom prst="rect">
            <a:avLst/>
          </a:prstGeom>
          <a:noFill/>
        </p:spPr>
        <p:txBody>
          <a:bodyPr wrap="square" rtlCol="0">
            <a:spAutoFit/>
          </a:bodyPr>
          <a:lstStyle/>
          <a:p>
            <a:pPr algn="ctr"/>
            <a:r>
              <a:rPr lang="en-US" sz="4800" dirty="0" smtClean="0">
                <a:solidFill>
                  <a:srgbClr val="670001"/>
                </a:solidFill>
                <a:latin typeface="Felix Titling" panose="04060505060202020A04" pitchFamily="82" charset="0"/>
              </a:rPr>
              <a:t>Hebrews 11</a:t>
            </a:r>
          </a:p>
          <a:p>
            <a:pPr algn="ctr"/>
            <a:r>
              <a:rPr lang="en-US" sz="4800" dirty="0" smtClean="0">
                <a:solidFill>
                  <a:srgbClr val="670001"/>
                </a:solidFill>
                <a:latin typeface="Felix Titling" panose="04060505060202020A04" pitchFamily="82" charset="0"/>
              </a:rPr>
              <a:t>Judges 2</a:t>
            </a:r>
          </a:p>
        </p:txBody>
      </p:sp>
      <p:sp>
        <p:nvSpPr>
          <p:cNvPr id="9" name="TextBox 8"/>
          <p:cNvSpPr txBox="1"/>
          <p:nvPr/>
        </p:nvSpPr>
        <p:spPr>
          <a:xfrm>
            <a:off x="2719093" y="2098347"/>
            <a:ext cx="6652952" cy="1569660"/>
          </a:xfrm>
          <a:prstGeom prst="rect">
            <a:avLst/>
          </a:prstGeom>
          <a:noFill/>
        </p:spPr>
        <p:txBody>
          <a:bodyPr wrap="square" rtlCol="0">
            <a:spAutoFit/>
          </a:bodyPr>
          <a:lstStyle/>
          <a:p>
            <a:pPr algn="ctr"/>
            <a:r>
              <a:rPr lang="en-US" sz="9600" dirty="0" smtClean="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rPr>
              <a:t>hero</a:t>
            </a:r>
            <a:endParaRPr lang="en-US" sz="9600" dirty="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endParaRPr>
          </a:p>
        </p:txBody>
      </p:sp>
      <p:sp>
        <p:nvSpPr>
          <p:cNvPr id="11" name="TextBox 10"/>
          <p:cNvSpPr txBox="1"/>
          <p:nvPr/>
        </p:nvSpPr>
        <p:spPr>
          <a:xfrm>
            <a:off x="3502879" y="1386644"/>
            <a:ext cx="5085381" cy="1200329"/>
          </a:xfrm>
          <a:prstGeom prst="rect">
            <a:avLst/>
          </a:prstGeom>
          <a:noFill/>
        </p:spPr>
        <p:txBody>
          <a:bodyPr wrap="square" rtlCol="0">
            <a:spAutoFit/>
          </a:bodyPr>
          <a:lstStyle/>
          <a:p>
            <a:pPr algn="ctr"/>
            <a:r>
              <a:rPr lang="en-US" sz="7200" b="1" dirty="0" smtClean="0">
                <a:solidFill>
                  <a:srgbClr val="670001"/>
                </a:solidFill>
                <a:latin typeface="Candara" panose="020E0502030303020204" pitchFamily="34" charset="0"/>
              </a:rPr>
              <a:t>An Unlikely</a:t>
            </a:r>
          </a:p>
        </p:txBody>
      </p:sp>
    </p:spTree>
    <p:extLst>
      <p:ext uri="{BB962C8B-B14F-4D97-AF65-F5344CB8AC3E}">
        <p14:creationId xmlns:p14="http://schemas.microsoft.com/office/powerpoint/2010/main" val="1574560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955590"/>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mbria Math" panose="02040503050406030204" pitchFamily="18" charset="0"/>
                <a:ea typeface="Cambria Math" panose="02040503050406030204" pitchFamily="18" charset="0"/>
              </a:rPr>
              <a:t>God changes workers, but not </a:t>
            </a:r>
            <a:r>
              <a:rPr lang="en-US" sz="6000" b="1" u="sng" dirty="0" smtClean="0">
                <a:solidFill>
                  <a:srgbClr val="443501"/>
                </a:solidFill>
                <a:latin typeface="Cambria Math" panose="02040503050406030204" pitchFamily="18" charset="0"/>
                <a:ea typeface="Cambria Math" panose="02040503050406030204" pitchFamily="18" charset="0"/>
              </a:rPr>
              <a:t>HOW</a:t>
            </a:r>
            <a:r>
              <a:rPr lang="en-US" sz="6000" dirty="0" smtClean="0">
                <a:solidFill>
                  <a:srgbClr val="670001"/>
                </a:solidFill>
                <a:latin typeface="Cambria Math" panose="02040503050406030204" pitchFamily="18" charset="0"/>
                <a:ea typeface="Cambria Math" panose="02040503050406030204" pitchFamily="18" charset="0"/>
              </a:rPr>
              <a:t> He works.</a:t>
            </a:r>
            <a:endParaRPr lang="en-US" sz="6000" b="1" u="sng" dirty="0" smtClean="0">
              <a:solidFill>
                <a:srgbClr val="FFFF6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471268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545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947352"/>
            <a:ext cx="9144000" cy="1015663"/>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mbria Math" panose="02040503050406030204" pitchFamily="18" charset="0"/>
                <a:ea typeface="Cambria Math" panose="02040503050406030204" pitchFamily="18" charset="0"/>
              </a:rPr>
              <a:t>God </a:t>
            </a:r>
            <a:r>
              <a:rPr lang="en-US" sz="6000" b="1" u="sng" dirty="0" smtClean="0">
                <a:solidFill>
                  <a:srgbClr val="443501"/>
                </a:solidFill>
                <a:latin typeface="Cambria Math" panose="02040503050406030204" pitchFamily="18" charset="0"/>
                <a:ea typeface="Cambria Math" panose="02040503050406030204" pitchFamily="18" charset="0"/>
              </a:rPr>
              <a:t>BLESSES</a:t>
            </a:r>
            <a:r>
              <a:rPr lang="en-US" sz="6000" dirty="0" smtClean="0">
                <a:solidFill>
                  <a:srgbClr val="670001"/>
                </a:solidFill>
                <a:latin typeface="Cambria Math" panose="02040503050406030204" pitchFamily="18" charset="0"/>
                <a:ea typeface="Cambria Math" panose="02040503050406030204" pitchFamily="18" charset="0"/>
              </a:rPr>
              <a:t> faith.</a:t>
            </a:r>
            <a:endParaRPr lang="en-US" sz="6000" b="1" u="sng" dirty="0" smtClean="0">
              <a:solidFill>
                <a:srgbClr val="FFFF6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223706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7665" y="955590"/>
            <a:ext cx="9144000" cy="1015663"/>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mbria Math" panose="02040503050406030204" pitchFamily="18" charset="0"/>
                <a:ea typeface="Cambria Math" panose="02040503050406030204" pitchFamily="18" charset="0"/>
              </a:rPr>
              <a:t>God </a:t>
            </a:r>
            <a:r>
              <a:rPr lang="en-US" sz="6000" b="1" u="sng" dirty="0" smtClean="0">
                <a:solidFill>
                  <a:srgbClr val="443501"/>
                </a:solidFill>
                <a:latin typeface="Cambria Math" panose="02040503050406030204" pitchFamily="18" charset="0"/>
                <a:ea typeface="Cambria Math" panose="02040503050406030204" pitchFamily="18" charset="0"/>
              </a:rPr>
              <a:t>JUDGES</a:t>
            </a:r>
            <a:r>
              <a:rPr lang="en-US" sz="6000" dirty="0" smtClean="0">
                <a:solidFill>
                  <a:srgbClr val="670001"/>
                </a:solidFill>
                <a:latin typeface="Cambria Math" panose="02040503050406030204" pitchFamily="18" charset="0"/>
                <a:ea typeface="Cambria Math" panose="02040503050406030204" pitchFamily="18" charset="0"/>
              </a:rPr>
              <a:t> unbelief.</a:t>
            </a:r>
            <a:endParaRPr lang="en-US" sz="6000" b="1" u="sng" dirty="0" smtClean="0">
              <a:solidFill>
                <a:srgbClr val="FFFF6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624835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Hebrews 11:31</a:t>
            </a:r>
          </a:p>
          <a:p>
            <a:pPr algn="ctr"/>
            <a:r>
              <a:rPr lang="en-US" sz="5200" dirty="0" smtClean="0">
                <a:solidFill>
                  <a:srgbClr val="FFFF66"/>
                </a:solidFill>
                <a:latin typeface="Cambria Math" panose="02040503050406030204" pitchFamily="18" charset="0"/>
                <a:ea typeface="Cambria Math" panose="02040503050406030204" pitchFamily="18" charset="0"/>
              </a:rPr>
              <a:t>31. </a:t>
            </a:r>
            <a:r>
              <a:rPr lang="en-US" sz="5200" dirty="0" smtClean="0">
                <a:solidFill>
                  <a:srgbClr val="670001"/>
                </a:solidFill>
                <a:latin typeface="Cambria Math" panose="02040503050406030204" pitchFamily="18" charset="0"/>
                <a:ea typeface="Cambria Math" panose="02040503050406030204" pitchFamily="18" charset="0"/>
              </a:rPr>
              <a:t>By faith the harlot Rahab did not perish with those who did not believe, when she had received the spies with peace.</a:t>
            </a:r>
            <a:endParaRPr lang="en-US" sz="52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59443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909310"/>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a:solidFill>
                  <a:srgbClr val="FFFF66"/>
                </a:solidFill>
                <a:latin typeface="Cambria Math" panose="02040503050406030204" pitchFamily="18" charset="0"/>
                <a:ea typeface="Cambria Math" panose="02040503050406030204" pitchFamily="18" charset="0"/>
              </a:rPr>
              <a:t>1</a:t>
            </a:r>
            <a:r>
              <a:rPr lang="en-US" sz="5400" dirty="0" smtClean="0">
                <a:solidFill>
                  <a:srgbClr val="FFFF66"/>
                </a:solidFill>
                <a:latin typeface="Cambria Math" panose="02040503050406030204" pitchFamily="18" charset="0"/>
                <a:ea typeface="Cambria Math" panose="02040503050406030204" pitchFamily="18" charset="0"/>
              </a:rPr>
              <a:t>. </a:t>
            </a:r>
            <a:r>
              <a:rPr lang="en-US" sz="5400" dirty="0" smtClean="0">
                <a:solidFill>
                  <a:srgbClr val="670001"/>
                </a:solidFill>
                <a:latin typeface="Cambria Math" panose="02040503050406030204" pitchFamily="18" charset="0"/>
                <a:ea typeface="Cambria Math" panose="02040503050406030204" pitchFamily="18" charset="0"/>
              </a:rPr>
              <a:t>Now Joshua the son of Nun sent out two men from Acacia Grove to spy secretly, saying, “Go, view the land, especially Jericho.” So they went, and came to the house</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922773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2585323"/>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smtClean="0">
                <a:solidFill>
                  <a:srgbClr val="670001"/>
                </a:solidFill>
                <a:latin typeface="Cambria Math" panose="02040503050406030204" pitchFamily="18" charset="0"/>
                <a:ea typeface="Cambria Math" panose="02040503050406030204" pitchFamily="18" charset="0"/>
              </a:rPr>
              <a:t>of a harlot named Rahab, and lodged there.</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548824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078313"/>
          </a:xfrm>
          <a:prstGeom prst="rect">
            <a:avLst/>
          </a:prstGeom>
          <a:solidFill>
            <a:schemeClr val="tx1">
              <a:alpha val="11000"/>
            </a:schemeClr>
          </a:solidFill>
        </p:spPr>
        <p:txBody>
          <a:bodyPr wrap="square" rtlCol="0">
            <a:spAutoFit/>
          </a:bodyPr>
          <a:lstStyle/>
          <a:p>
            <a:pPr algn="ctr"/>
            <a:r>
              <a:rPr lang="en-US" sz="5400" dirty="0" smtClean="0">
                <a:solidFill>
                  <a:srgbClr val="FFFF66"/>
                </a:solidFill>
                <a:latin typeface="Cambria Math" panose="02040503050406030204" pitchFamily="18" charset="0"/>
                <a:ea typeface="Cambria Math" panose="02040503050406030204" pitchFamily="18" charset="0"/>
              </a:rPr>
              <a:t>Joshua 2:1-11</a:t>
            </a:r>
          </a:p>
          <a:p>
            <a:pPr algn="ctr"/>
            <a:r>
              <a:rPr lang="en-US" sz="5400" dirty="0" smtClean="0">
                <a:solidFill>
                  <a:srgbClr val="FFFF66"/>
                </a:solidFill>
                <a:latin typeface="Cambria Math" panose="02040503050406030204" pitchFamily="18" charset="0"/>
                <a:ea typeface="Cambria Math" panose="02040503050406030204" pitchFamily="18" charset="0"/>
              </a:rPr>
              <a:t>2. </a:t>
            </a:r>
            <a:r>
              <a:rPr lang="en-US" sz="5400" dirty="0" smtClean="0">
                <a:solidFill>
                  <a:srgbClr val="670001"/>
                </a:solidFill>
                <a:latin typeface="Cambria Math" panose="02040503050406030204" pitchFamily="18" charset="0"/>
                <a:ea typeface="Cambria Math" panose="02040503050406030204" pitchFamily="18" charset="0"/>
              </a:rPr>
              <a:t>And it was told the king of Jericho, saying, “Behold, men have come here tonight from the children of Israel to search out the country.”</a:t>
            </a:r>
            <a:endParaRPr lang="en-US" sz="5400" dirty="0">
              <a:solidFill>
                <a:srgbClr val="67000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719005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TotalTime>
  <Words>631</Words>
  <Application>Microsoft Office PowerPoint</Application>
  <PresentationFormat>On-screen Show (4:3)</PresentationFormat>
  <Paragraphs>54</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Cambria Math</vt:lpstr>
      <vt:lpstr>Candara</vt:lpstr>
      <vt:lpstr>Felix Titling</vt:lpstr>
      <vt:lpstr>Perpetua Titling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35</cp:revision>
  <dcterms:created xsi:type="dcterms:W3CDTF">2016-12-29T19:06:08Z</dcterms:created>
  <dcterms:modified xsi:type="dcterms:W3CDTF">2017-02-10T20:08:55Z</dcterms:modified>
</cp:coreProperties>
</file>