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302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AEB7-AF06-431F-B623-A91F70B1604F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9805-1509-4BDF-80D9-E737C519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2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AEB7-AF06-431F-B623-A91F70B1604F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9805-1509-4BDF-80D9-E737C519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43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AEB7-AF06-431F-B623-A91F70B1604F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9805-1509-4BDF-80D9-E737C519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0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AEB7-AF06-431F-B623-A91F70B1604F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9805-1509-4BDF-80D9-E737C519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58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AEB7-AF06-431F-B623-A91F70B1604F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9805-1509-4BDF-80D9-E737C519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AEB7-AF06-431F-B623-A91F70B1604F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9805-1509-4BDF-80D9-E737C519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8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AEB7-AF06-431F-B623-A91F70B1604F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9805-1509-4BDF-80D9-E737C519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8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AEB7-AF06-431F-B623-A91F70B1604F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9805-1509-4BDF-80D9-E737C519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00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AEB7-AF06-431F-B623-A91F70B1604F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9805-1509-4BDF-80D9-E737C519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4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AEB7-AF06-431F-B623-A91F70B1604F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9805-1509-4BDF-80D9-E737C519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0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AEB7-AF06-431F-B623-A91F70B1604F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29805-1509-4BDF-80D9-E737C519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1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EAEB7-AF06-431F-B623-A91F70B1604F}" type="datetimeFigureOut">
              <a:rPr lang="en-US" smtClean="0"/>
              <a:t>2/24/2017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29805-1509-4BDF-80D9-E737C51934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52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ngdom of Heaven Wheat Worship Motion Backgr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348" y="1001921"/>
            <a:ext cx="7562335" cy="923330"/>
          </a:xfrm>
          <a:prstGeom prst="rect">
            <a:avLst/>
          </a:prstGeom>
          <a:solidFill>
            <a:schemeClr val="tx1">
              <a:lumMod val="85000"/>
              <a:lumOff val="1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Felix Titling" panose="04060505060202020A04" pitchFamily="82" charset="0"/>
              </a:rPr>
              <a:t>A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947348" y="2007711"/>
            <a:ext cx="7562335" cy="923330"/>
          </a:xfrm>
          <a:prstGeom prst="rect">
            <a:avLst/>
          </a:prstGeom>
          <a:solidFill>
            <a:schemeClr val="tx1">
              <a:lumMod val="85000"/>
              <a:lumOff val="1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Powerful</a:t>
            </a:r>
            <a:endParaRPr lang="en-US" sz="2000" b="1" dirty="0" smtClean="0">
              <a:latin typeface="Felix Titling" panose="04060505060202020A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350" y="3013501"/>
            <a:ext cx="7562335" cy="923330"/>
          </a:xfrm>
          <a:prstGeom prst="rect">
            <a:avLst/>
          </a:prstGeom>
          <a:solidFill>
            <a:schemeClr val="tx1">
              <a:lumMod val="85000"/>
              <a:lumOff val="1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Influence</a:t>
            </a:r>
            <a:endParaRPr lang="en-US" sz="2000" b="1" dirty="0" smtClean="0">
              <a:latin typeface="Felix Titling" panose="04060505060202020A04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7347" y="4479022"/>
            <a:ext cx="7562335" cy="769441"/>
          </a:xfrm>
          <a:prstGeom prst="rect">
            <a:avLst/>
          </a:prstGeom>
          <a:solidFill>
            <a:schemeClr val="tx1">
              <a:lumMod val="85000"/>
              <a:lumOff val="1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Matthew </a:t>
            </a:r>
            <a:r>
              <a:rPr lang="en-US" sz="4400" i="1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13:24-43</a:t>
            </a:r>
            <a:endParaRPr lang="en-US" sz="1600" i="1" dirty="0" smtClean="0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973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378565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Last parable focused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on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SOILS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.</a:t>
            </a: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1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378565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This parable focuses on the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HARVEST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 or crop.</a:t>
            </a: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52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464742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endParaRPr lang="en-US" sz="5400" i="1" u="sng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endParaRPr lang="en-US" sz="5400" i="1" u="sng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MUSTARD SEED</a:t>
            </a:r>
          </a:p>
          <a:p>
            <a:pPr algn="ctr"/>
            <a:endParaRPr lang="en-US" sz="5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endParaRPr lang="en-US" sz="5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6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529375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13:31-32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31.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Another parable He put forth to them, saying: “The kingdom of heaven is like a mustard seed, which a man took and sowed in his field,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612475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13:31-32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32.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which indeed is the least of all the seeds; but when it is grown it is greater than the herbs and becomes a tree, so that the birds of the air come and nest in its branches.”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07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378565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Satan’s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OPPOSITION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 cannot stop God.</a:t>
            </a: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97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470898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Grow and one day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provide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SHELTER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 and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PROTECTION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.</a:t>
            </a: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82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470898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 church is actually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a place of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BLESSING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to the world.</a:t>
            </a: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39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381642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endParaRPr lang="en-US" sz="5400" i="1" u="sng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PARABLE OF LEAVEN</a:t>
            </a:r>
          </a:p>
          <a:p>
            <a:pPr algn="ctr"/>
            <a:endParaRPr lang="en-US" sz="5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endParaRPr lang="en-US" sz="5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15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612475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13:33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33.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Another parable He spoke to them: “The Kingdom of heaven is like leaven, which a woman took and hid in three measures of meal till it was all leavened.”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18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483209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endParaRPr lang="en-US" sz="5400" i="1" u="sng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PARABLE OF WHEAT 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&amp; TARES</a:t>
            </a:r>
          </a:p>
          <a:p>
            <a:pPr algn="ctr"/>
            <a:endParaRPr lang="en-US" sz="5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endParaRPr lang="en-US" sz="5400" dirty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2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470898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Point is that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SMALL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 </a:t>
            </a: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hings can have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GREAT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influence.</a:t>
            </a: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09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563231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 influence of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 Kingdom is from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KING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, His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WORD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,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His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PEOPLE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. </a:t>
            </a:r>
            <a:endParaRPr lang="en-US" sz="6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51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378565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 influence will be</a:t>
            </a:r>
          </a:p>
          <a:p>
            <a:pPr algn="ctr"/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POSITIVE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. </a:t>
            </a:r>
            <a:endParaRPr lang="en-US" sz="6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5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470898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Despite Satan,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God’s kingdom will </a:t>
            </a:r>
          </a:p>
          <a:p>
            <a:pPr algn="ctr"/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STAND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 and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GROW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. </a:t>
            </a:r>
            <a:endParaRPr lang="en-US" sz="6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66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446276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1 Corinthians 5:6-8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6.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Your glorying is not good. Do you not know that a little leaven leavens the whole lump?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6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612475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1 Corinthians 5:6-8</a:t>
            </a:r>
          </a:p>
          <a:p>
            <a:pPr algn="ctr"/>
            <a:r>
              <a:rPr lang="en-US" sz="5400" dirty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7</a:t>
            </a:r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Therefore purge out the old leaven, that you may be a new lump, since you truly are unleavened. For indeed Christ, our Passover, was sacrificed for us.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60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612475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1 Corinthians 5:6-8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8.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Therefore let us keep the feast, not with old leaven, nor with the leaven of malice and wickedness, but with the unleavened bread of sincerity and truth.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64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519" y="172995"/>
            <a:ext cx="8847438" cy="470898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 positive influence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of the kingdom comes from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WITHIN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. </a:t>
            </a:r>
            <a:endParaRPr lang="en-US" sz="6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10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0" y="172995"/>
            <a:ext cx="8847438" cy="470898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 influence of </a:t>
            </a:r>
          </a:p>
          <a:p>
            <a:pPr algn="ctr"/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GODLY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 believers is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pervasive and positive.</a:t>
            </a: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54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0" y="172995"/>
            <a:ext cx="8847438" cy="470898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Power of God’s kingdom</a:t>
            </a:r>
          </a:p>
          <a:p>
            <a:pPr algn="ctr"/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IN</a:t>
            </a:r>
            <a:r>
              <a:rPr lang="en-US" sz="6000" b="1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US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 is what makes our witness powerful.</a:t>
            </a: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72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529375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13:24-30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24.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Another parable He put forth to them, saying: “The kingdom of heaven is like a man who sowed good seed in his field;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36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5940088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13:36</a:t>
            </a:r>
          </a:p>
          <a:p>
            <a:pPr algn="ctr"/>
            <a:r>
              <a:rPr lang="en-US" sz="52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36. </a:t>
            </a:r>
            <a:r>
              <a:rPr lang="en-US" sz="52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Then Jesus sent the multitude away and went into the house. And His disciples came to Him, saying, “Explain to us the parable of the tares of the field.”</a:t>
            </a:r>
            <a:endParaRPr lang="en-US" sz="52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3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280" y="172995"/>
            <a:ext cx="8847438" cy="63094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28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What was the purpose of the mustard seed and leaven?</a:t>
            </a:r>
          </a:p>
          <a:p>
            <a:pPr algn="ctr"/>
            <a:endParaRPr lang="en-US" sz="4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o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ENCOURAGE</a:t>
            </a:r>
            <a:r>
              <a:rPr lang="en-US" sz="60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 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 disciples</a:t>
            </a:r>
          </a:p>
          <a:p>
            <a:pPr algn="ctr"/>
            <a:endParaRPr lang="en-US" sz="4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97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519" y="172995"/>
            <a:ext cx="8847438" cy="3785652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God’s kingdom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will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WIN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. </a:t>
            </a:r>
            <a:endParaRPr lang="en-US" sz="6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84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470" y="205946"/>
            <a:ext cx="8847438" cy="3631763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13:37-43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37.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He answered and said to them: “He who sows the good seed is the Son of Man.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5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6" y="131805"/>
            <a:ext cx="8847438" cy="529375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13:37-43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38.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 field is the world, the good seeds are the sons of the kingdom, but the tares are the sons of the wicked one.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98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6" y="189471"/>
            <a:ext cx="8847438" cy="446276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13:37-43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39.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 enemy who sowed them is the devil, the harvest is the end of the age, and the reapers are the angels.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98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6" y="189471"/>
            <a:ext cx="8847438" cy="446276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13:37-43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40.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Therefore as the tares are gathered and burned in the fire, so it will be at the end of this age.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12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6" y="189471"/>
            <a:ext cx="8847438" cy="529375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13:37-43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41.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 Son of Man will send out His angels, and they will gather out of His kingdom all things that offend, and those who practice lawlessness,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84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6" y="189471"/>
            <a:ext cx="8847438" cy="446276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13:37-43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42.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and will cast them into the furnace of fire. There will be wailing and gnashing of teeth. 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1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756" y="189471"/>
            <a:ext cx="8847438" cy="529375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13:37-43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43.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Then the righteous will shine forth as the sun in the kingdom of their Father. He who has ears to hear, let him hear!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58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446276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13:24-30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25.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but while men slept, his enemy came and sowed tares among the wheat and went his way.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47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519" y="172995"/>
            <a:ext cx="8847438" cy="470898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Church age is for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EVANGELISM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 not</a:t>
            </a:r>
          </a:p>
          <a:p>
            <a:pPr algn="ctr"/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JUDGMENT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. </a:t>
            </a:r>
            <a:endParaRPr lang="en-US" sz="6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54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519" y="172995"/>
            <a:ext cx="8847438" cy="563231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We are to be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instruments of </a:t>
            </a:r>
          </a:p>
          <a:p>
            <a:pPr algn="ctr"/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TRUTH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 and </a:t>
            </a:r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GRACE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,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not judgment. </a:t>
            </a:r>
            <a:endParaRPr lang="en-US" sz="6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52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519" y="172995"/>
            <a:ext cx="8847438" cy="4708981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Have hearts of</a:t>
            </a:r>
          </a:p>
          <a:p>
            <a:pPr algn="ctr"/>
            <a:r>
              <a:rPr lang="en-US" sz="6000" b="1" u="sng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COMPASSION</a:t>
            </a:r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, 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not condemnation. </a:t>
            </a:r>
            <a:endParaRPr lang="en-US" sz="60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  <a:p>
            <a:pPr algn="ctr"/>
            <a:endParaRPr lang="en-US" sz="6000" dirty="0" smtClean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14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ngdom of Heaven Wheat Worship Motion Backgrou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348" y="1001921"/>
            <a:ext cx="7562335" cy="923330"/>
          </a:xfrm>
          <a:prstGeom prst="rect">
            <a:avLst/>
          </a:prstGeom>
          <a:solidFill>
            <a:schemeClr val="tx1">
              <a:lumMod val="85000"/>
              <a:lumOff val="1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Felix Titling" panose="04060505060202020A04" pitchFamily="82" charset="0"/>
              </a:rPr>
              <a:t>A</a:t>
            </a:r>
            <a:r>
              <a:rPr lang="en-US" dirty="0" smtClean="0"/>
              <a:t> 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947348" y="2007711"/>
            <a:ext cx="7562335" cy="923330"/>
          </a:xfrm>
          <a:prstGeom prst="rect">
            <a:avLst/>
          </a:prstGeom>
          <a:solidFill>
            <a:schemeClr val="tx1">
              <a:lumMod val="85000"/>
              <a:lumOff val="1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Powerful</a:t>
            </a:r>
            <a:endParaRPr lang="en-US" sz="2000" b="1" dirty="0" smtClean="0">
              <a:latin typeface="Felix Titling" panose="04060505060202020A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7350" y="3013501"/>
            <a:ext cx="7562335" cy="923330"/>
          </a:xfrm>
          <a:prstGeom prst="rect">
            <a:avLst/>
          </a:prstGeom>
          <a:solidFill>
            <a:schemeClr val="tx1">
              <a:lumMod val="85000"/>
              <a:lumOff val="1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Influence</a:t>
            </a:r>
            <a:endParaRPr lang="en-US" sz="2000" b="1" dirty="0" smtClean="0">
              <a:latin typeface="Felix Titling" panose="04060505060202020A04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7347" y="4479022"/>
            <a:ext cx="7562335" cy="769441"/>
          </a:xfrm>
          <a:prstGeom prst="rect">
            <a:avLst/>
          </a:prstGeom>
          <a:solidFill>
            <a:schemeClr val="tx1">
              <a:lumMod val="85000"/>
              <a:lumOff val="15000"/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Matthew </a:t>
            </a:r>
            <a:r>
              <a:rPr lang="en-US" sz="4400" i="1" dirty="0" smtClean="0">
                <a:solidFill>
                  <a:schemeClr val="bg1"/>
                </a:solidFill>
                <a:latin typeface="Felix Titling" panose="04060505060202020A04" pitchFamily="82" charset="0"/>
              </a:rPr>
              <a:t>13:24-43</a:t>
            </a:r>
            <a:endParaRPr lang="en-US" sz="1600" i="1" dirty="0" smtClean="0">
              <a:latin typeface="Felix Titling" panose="04060505060202020A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4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0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446276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13:24-30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26.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But when the grain had sprouted and produced a crop, then the tares also appeared.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529375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13:24-30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27.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So the servants of the owner came and said to him, ‘Sir, did you not sow good seed in your field? How then does it have tares?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47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529375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13:24-30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28.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He said to them, ‘An enemy has done this.’ The servants said to him, ‘Do you want us then to go and gather them up?’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71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05" y="205946"/>
            <a:ext cx="8847438" cy="446276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13:24-30</a:t>
            </a: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29. </a:t>
            </a:r>
            <a:r>
              <a:rPr lang="en-US" sz="5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But he said, ‘No, lest while you gather up the tares you also uproot the wheat with them.</a:t>
            </a:r>
            <a:endParaRPr lang="en-US" sz="54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10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518" y="140043"/>
            <a:ext cx="8847438" cy="6524863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1400" dirty="0" smtClean="0">
              <a:solidFill>
                <a:schemeClr val="bg1"/>
              </a:solidFill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algn="ctr"/>
            <a:r>
              <a:rPr lang="en-US" sz="54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Matthew 13:24-30</a:t>
            </a:r>
          </a:p>
          <a:p>
            <a:pPr algn="ctr"/>
            <a:r>
              <a:rPr lang="en-US" sz="5000" dirty="0" smtClean="0">
                <a:solidFill>
                  <a:srgbClr val="FFF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30. </a:t>
            </a:r>
            <a:r>
              <a:rPr lang="en-US" sz="50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Ebrima" panose="02000000000000000000" pitchFamily="2" charset="0"/>
              </a:rPr>
              <a:t>Let both grow together until the harvest, and at the time of harvest I will say to the reapers, “First gather together the tares and bind them in bundles to burn them, but gather the wheat into my barn.” ’ ”</a:t>
            </a:r>
            <a:endParaRPr lang="en-US" sz="5000" dirty="0">
              <a:solidFill>
                <a:srgbClr val="FFFF00"/>
              </a:solidFill>
              <a:latin typeface="Cambria Math" panose="02040503050406030204" pitchFamily="18" charset="0"/>
              <a:ea typeface="Cambria Math" panose="02040503050406030204" pitchFamily="18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28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</TotalTime>
  <Words>858</Words>
  <Application>Microsoft Office PowerPoint</Application>
  <PresentationFormat>On-screen Show (4:3)</PresentationFormat>
  <Paragraphs>141</Paragraphs>
  <Slides>44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Arial</vt:lpstr>
      <vt:lpstr>Calibri</vt:lpstr>
      <vt:lpstr>Calibri Light</vt:lpstr>
      <vt:lpstr>Cambria Math</vt:lpstr>
      <vt:lpstr>Ebrima</vt:lpstr>
      <vt:lpstr>Felix Titling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Seifert</dc:creator>
  <cp:lastModifiedBy>Heather Seifert</cp:lastModifiedBy>
  <cp:revision>11</cp:revision>
  <dcterms:created xsi:type="dcterms:W3CDTF">2017-02-23T20:52:53Z</dcterms:created>
  <dcterms:modified xsi:type="dcterms:W3CDTF">2017-02-24T19:21:59Z</dcterms:modified>
</cp:coreProperties>
</file>