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412" r:id="rId4"/>
    <p:sldId id="413" r:id="rId5"/>
    <p:sldId id="414" r:id="rId6"/>
    <p:sldId id="415" r:id="rId7"/>
    <p:sldId id="416" r:id="rId8"/>
    <p:sldId id="417" r:id="rId9"/>
    <p:sldId id="418" r:id="rId10"/>
    <p:sldId id="419" r:id="rId11"/>
    <p:sldId id="420" r:id="rId12"/>
    <p:sldId id="421" r:id="rId13"/>
    <p:sldId id="422" r:id="rId14"/>
    <p:sldId id="423" r:id="rId15"/>
    <p:sldId id="424" r:id="rId16"/>
    <p:sldId id="425" r:id="rId17"/>
    <p:sldId id="426" r:id="rId18"/>
    <p:sldId id="268" r:id="rId19"/>
    <p:sldId id="427" r:id="rId20"/>
    <p:sldId id="428" r:id="rId21"/>
    <p:sldId id="429" r:id="rId22"/>
    <p:sldId id="430" r:id="rId23"/>
    <p:sldId id="431" r:id="rId24"/>
    <p:sldId id="432" r:id="rId25"/>
    <p:sldId id="433" r:id="rId26"/>
    <p:sldId id="434" r:id="rId27"/>
    <p:sldId id="435" r:id="rId28"/>
    <p:sldId id="436" r:id="rId29"/>
    <p:sldId id="437" r:id="rId30"/>
    <p:sldId id="438" r:id="rId31"/>
    <p:sldId id="439" r:id="rId32"/>
    <p:sldId id="440" r:id="rId33"/>
    <p:sldId id="441" r:id="rId34"/>
    <p:sldId id="442" r:id="rId35"/>
    <p:sldId id="443" r:id="rId36"/>
    <p:sldId id="444" r:id="rId37"/>
    <p:sldId id="445" r:id="rId38"/>
    <p:sldId id="446" r:id="rId39"/>
    <p:sldId id="447" r:id="rId40"/>
    <p:sldId id="448" r:id="rId41"/>
    <p:sldId id="449" r:id="rId42"/>
    <p:sldId id="280" r:id="rId43"/>
    <p:sldId id="281" r:id="rId4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F438E-BC07-4A36-8320-40FD8D2A17F6}" type="datetimeFigureOut">
              <a:rPr lang="en-US" smtClean="0"/>
              <a:t>10/28/2016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C8B07-87EE-421A-ACE2-E6ADA44CE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111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F438E-BC07-4A36-8320-40FD8D2A17F6}" type="datetimeFigureOut">
              <a:rPr lang="en-US" smtClean="0"/>
              <a:t>10/28/2016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C8B07-87EE-421A-ACE2-E6ADA44CE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284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F438E-BC07-4A36-8320-40FD8D2A17F6}" type="datetimeFigureOut">
              <a:rPr lang="en-US" smtClean="0"/>
              <a:t>10/28/2016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C8B07-87EE-421A-ACE2-E6ADA44CE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704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F438E-BC07-4A36-8320-40FD8D2A17F6}" type="datetimeFigureOut">
              <a:rPr lang="en-US" smtClean="0"/>
              <a:t>10/28/2016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C8B07-87EE-421A-ACE2-E6ADA44CE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180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F438E-BC07-4A36-8320-40FD8D2A17F6}" type="datetimeFigureOut">
              <a:rPr lang="en-US" smtClean="0"/>
              <a:t>10/28/2016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C8B07-87EE-421A-ACE2-E6ADA44CE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240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F438E-BC07-4A36-8320-40FD8D2A17F6}" type="datetimeFigureOut">
              <a:rPr lang="en-US" smtClean="0"/>
              <a:t>10/28/2016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C8B07-87EE-421A-ACE2-E6ADA44CE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049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F438E-BC07-4A36-8320-40FD8D2A17F6}" type="datetimeFigureOut">
              <a:rPr lang="en-US" smtClean="0"/>
              <a:t>10/28/2016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C8B07-87EE-421A-ACE2-E6ADA44CE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361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F438E-BC07-4A36-8320-40FD8D2A17F6}" type="datetimeFigureOut">
              <a:rPr lang="en-US" smtClean="0"/>
              <a:t>10/28/2016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C8B07-87EE-421A-ACE2-E6ADA44CE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139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F438E-BC07-4A36-8320-40FD8D2A17F6}" type="datetimeFigureOut">
              <a:rPr lang="en-US" smtClean="0"/>
              <a:t>10/28/2016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C8B07-87EE-421A-ACE2-E6ADA44CE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820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F438E-BC07-4A36-8320-40FD8D2A17F6}" type="datetimeFigureOut">
              <a:rPr lang="en-US" smtClean="0"/>
              <a:t>10/28/2016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C8B07-87EE-421A-ACE2-E6ADA44CE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031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F438E-BC07-4A36-8320-40FD8D2A17F6}" type="datetimeFigureOut">
              <a:rPr lang="en-US" smtClean="0"/>
              <a:t>10/28/2016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C8B07-87EE-421A-ACE2-E6ADA44CE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25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EF438E-BC07-4A36-8320-40FD8D2A17F6}" type="datetimeFigureOut">
              <a:rPr lang="en-US" smtClean="0"/>
              <a:t>10/28/2016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EC8B07-87EE-421A-ACE2-E6ADA44CE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658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0130" y="4429401"/>
            <a:ext cx="8353168" cy="1323439"/>
          </a:xfrm>
          <a:prstGeom prst="rect">
            <a:avLst/>
          </a:prstGeom>
          <a:solidFill>
            <a:schemeClr val="tx1">
              <a:alpha val="7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8000" dirty="0" smtClean="0">
                <a:solidFill>
                  <a:srgbClr val="FFFF00"/>
                </a:solidFill>
                <a:latin typeface="Britannic Bold" panose="020B0903060703020204" pitchFamily="34" charset="0"/>
              </a:rPr>
              <a:t>Acts </a:t>
            </a:r>
            <a:r>
              <a:rPr lang="en-US" sz="8000" dirty="0" smtClean="0">
                <a:solidFill>
                  <a:srgbClr val="FFFF00"/>
                </a:solidFill>
                <a:latin typeface="Britannic Bold" panose="020B0903060703020204" pitchFamily="34" charset="0"/>
              </a:rPr>
              <a:t>24:1-27</a:t>
            </a:r>
            <a:endParaRPr lang="en-US" sz="8000" dirty="0">
              <a:solidFill>
                <a:srgbClr val="FFFF00"/>
              </a:solidFill>
              <a:latin typeface="Britannic Bold" panose="020B09030607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895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03245" y="261666"/>
            <a:ext cx="8537510" cy="3416320"/>
          </a:xfrm>
          <a:prstGeom prst="rect">
            <a:avLst/>
          </a:prstGeom>
          <a:solidFill>
            <a:schemeClr val="tx1">
              <a:alpha val="7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Acts 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24:1-27 </a:t>
            </a:r>
            <a:endParaRPr lang="en-US" sz="5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</a:endParaRPr>
          </a:p>
          <a:p>
            <a:pPr algn="ctr"/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9. </a:t>
            </a:r>
            <a:r>
              <a:rPr lang="en-US" sz="5400" dirty="0" smtClean="0">
                <a:solidFill>
                  <a:srgbClr val="FFFF00"/>
                </a:solidFill>
                <a:latin typeface="Baskerville Old Face" panose="02020602080505020303" pitchFamily="18" charset="0"/>
              </a:rPr>
              <a:t>And the Jews also assented, maintaining that these things were so.</a:t>
            </a:r>
            <a:endParaRPr lang="en-US" sz="5400" dirty="0" smtClean="0">
              <a:solidFill>
                <a:srgbClr val="FFFF00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5585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87915" y="0"/>
            <a:ext cx="8684236" cy="6740307"/>
          </a:xfrm>
          <a:prstGeom prst="rect">
            <a:avLst/>
          </a:prstGeom>
          <a:solidFill>
            <a:schemeClr val="tx1">
              <a:alpha val="7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Acts 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24:1-27 </a:t>
            </a:r>
            <a:endParaRPr lang="en-US" sz="5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</a:endParaRPr>
          </a:p>
          <a:p>
            <a:pPr algn="ctr"/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10</a:t>
            </a: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. </a:t>
            </a:r>
            <a:r>
              <a:rPr lang="en-US" sz="5400" dirty="0" smtClean="0">
                <a:solidFill>
                  <a:srgbClr val="FFFF00"/>
                </a:solidFill>
                <a:latin typeface="Baskerville Old Face" panose="02020602080505020303" pitchFamily="18" charset="0"/>
              </a:rPr>
              <a:t>Then Paul, after the governor had nodded to him to speak, answered: “Inasmuch as I know that you have been for many years a judge of this nation, I do the more cheerfully answer for myself,</a:t>
            </a:r>
            <a:endParaRPr lang="en-US" sz="5400" dirty="0" smtClean="0">
              <a:solidFill>
                <a:srgbClr val="FFFF00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5602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03245" y="261666"/>
            <a:ext cx="8537510" cy="4247317"/>
          </a:xfrm>
          <a:prstGeom prst="rect">
            <a:avLst/>
          </a:prstGeom>
          <a:solidFill>
            <a:schemeClr val="tx1">
              <a:alpha val="7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Acts 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24:1-27 </a:t>
            </a:r>
            <a:endParaRPr lang="en-US" sz="5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</a:endParaRPr>
          </a:p>
          <a:p>
            <a:pPr algn="ctr"/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11</a:t>
            </a: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. </a:t>
            </a:r>
            <a:r>
              <a:rPr lang="en-US" sz="5400" dirty="0" smtClean="0">
                <a:solidFill>
                  <a:srgbClr val="FFFF00"/>
                </a:solidFill>
                <a:latin typeface="Baskerville Old Face" panose="02020602080505020303" pitchFamily="18" charset="0"/>
              </a:rPr>
              <a:t>because you may ascertain that it is no more than twelve days since I went up to Jerusalem to worship.</a:t>
            </a:r>
            <a:endParaRPr lang="en-US" sz="5400" dirty="0" smtClean="0">
              <a:solidFill>
                <a:srgbClr val="FFFF00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6176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03245" y="261666"/>
            <a:ext cx="8537510" cy="5078313"/>
          </a:xfrm>
          <a:prstGeom prst="rect">
            <a:avLst/>
          </a:prstGeom>
          <a:solidFill>
            <a:schemeClr val="tx1">
              <a:alpha val="7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Acts 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24:1-27 </a:t>
            </a:r>
            <a:endParaRPr lang="en-US" sz="5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</a:endParaRPr>
          </a:p>
          <a:p>
            <a:pPr algn="ctr"/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12</a:t>
            </a: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. </a:t>
            </a:r>
            <a:r>
              <a:rPr lang="en-US" sz="5400" dirty="0" smtClean="0">
                <a:solidFill>
                  <a:srgbClr val="FFFF00"/>
                </a:solidFill>
                <a:latin typeface="Baskerville Old Face" panose="02020602080505020303" pitchFamily="18" charset="0"/>
              </a:rPr>
              <a:t>And they neither found me in the temple disputing with anyone nor inciting the crowd, either in the synagogues or in the city.</a:t>
            </a:r>
            <a:endParaRPr lang="en-US" sz="5400" dirty="0" smtClean="0">
              <a:solidFill>
                <a:srgbClr val="FFFF00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9572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03245" y="261666"/>
            <a:ext cx="8537510" cy="3416320"/>
          </a:xfrm>
          <a:prstGeom prst="rect">
            <a:avLst/>
          </a:prstGeom>
          <a:solidFill>
            <a:schemeClr val="tx1">
              <a:alpha val="7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Acts 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24:1-27 </a:t>
            </a:r>
            <a:endParaRPr lang="en-US" sz="5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</a:endParaRPr>
          </a:p>
          <a:p>
            <a:pPr algn="ctr"/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13</a:t>
            </a: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. </a:t>
            </a:r>
            <a:r>
              <a:rPr lang="en-US" sz="5400" dirty="0" smtClean="0">
                <a:solidFill>
                  <a:srgbClr val="FFFF00"/>
                </a:solidFill>
                <a:latin typeface="Baskerville Old Face" panose="02020602080505020303" pitchFamily="18" charset="0"/>
              </a:rPr>
              <a:t>Nor can they prove the things of which they now accuse me.</a:t>
            </a:r>
            <a:endParaRPr lang="en-US" sz="5400" dirty="0" smtClean="0">
              <a:solidFill>
                <a:srgbClr val="FFFF00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0525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86770" y="0"/>
            <a:ext cx="8537510" cy="6740307"/>
          </a:xfrm>
          <a:prstGeom prst="rect">
            <a:avLst/>
          </a:prstGeom>
          <a:solidFill>
            <a:schemeClr val="tx1">
              <a:alpha val="7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Acts 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24:1-27 </a:t>
            </a:r>
            <a:endParaRPr lang="en-US" sz="5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</a:endParaRPr>
          </a:p>
          <a:p>
            <a:pPr algn="ctr"/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14</a:t>
            </a: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. </a:t>
            </a:r>
            <a:r>
              <a:rPr lang="en-US" sz="5400" dirty="0" smtClean="0">
                <a:solidFill>
                  <a:srgbClr val="FFFF00"/>
                </a:solidFill>
                <a:latin typeface="Baskerville Old Face" panose="02020602080505020303" pitchFamily="18" charset="0"/>
              </a:rPr>
              <a:t>But this I confess to you, that according to the Way which they call a sect, so I worship the God of my fathers, believing all things which are written in the Law and in the Prophets.</a:t>
            </a:r>
            <a:endParaRPr lang="en-US" sz="5400" dirty="0" smtClean="0">
              <a:solidFill>
                <a:srgbClr val="FFFF00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1732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03245" y="261666"/>
            <a:ext cx="8537510" cy="5078313"/>
          </a:xfrm>
          <a:prstGeom prst="rect">
            <a:avLst/>
          </a:prstGeom>
          <a:solidFill>
            <a:schemeClr val="tx1">
              <a:alpha val="7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Acts 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24:1-27 </a:t>
            </a:r>
            <a:endParaRPr lang="en-US" sz="5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</a:endParaRPr>
          </a:p>
          <a:p>
            <a:pPr algn="ctr"/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15</a:t>
            </a: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. </a:t>
            </a:r>
            <a:r>
              <a:rPr lang="en-US" sz="5400" dirty="0" smtClean="0">
                <a:solidFill>
                  <a:srgbClr val="FFFF00"/>
                </a:solidFill>
                <a:latin typeface="Baskerville Old Face" panose="02020602080505020303" pitchFamily="18" charset="0"/>
              </a:rPr>
              <a:t>I have hope in God, which they themselves also accept, that there will be a resurrection of the dead, both of the just and the unjust.</a:t>
            </a:r>
            <a:endParaRPr lang="en-US" sz="5400" dirty="0" smtClean="0">
              <a:solidFill>
                <a:srgbClr val="FFFF00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5016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03245" y="261666"/>
            <a:ext cx="8537510" cy="4247317"/>
          </a:xfrm>
          <a:prstGeom prst="rect">
            <a:avLst/>
          </a:prstGeom>
          <a:solidFill>
            <a:schemeClr val="tx1">
              <a:alpha val="7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Acts 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24:1-27 </a:t>
            </a:r>
            <a:endParaRPr lang="en-US" sz="5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</a:endParaRPr>
          </a:p>
          <a:p>
            <a:pPr algn="ctr"/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16</a:t>
            </a: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. </a:t>
            </a:r>
            <a:r>
              <a:rPr lang="en-US" sz="5400" dirty="0" smtClean="0">
                <a:solidFill>
                  <a:srgbClr val="FFFF00"/>
                </a:solidFill>
                <a:latin typeface="Baskerville Old Face" panose="02020602080505020303" pitchFamily="18" charset="0"/>
              </a:rPr>
              <a:t>This being so, I myself always strive to have a conscience without offense toward God and men.</a:t>
            </a:r>
            <a:endParaRPr lang="en-US" sz="5400" dirty="0" smtClean="0">
              <a:solidFill>
                <a:srgbClr val="FFFF00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4224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03245" y="278381"/>
            <a:ext cx="8537510" cy="1938992"/>
          </a:xfrm>
          <a:prstGeom prst="rect">
            <a:avLst/>
          </a:prstGeom>
          <a:solidFill>
            <a:schemeClr val="tx1">
              <a:alpha val="7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rgbClr val="FFFF00"/>
                </a:solidFill>
                <a:latin typeface="Baskerville Old Face" panose="02020602080505020303" pitchFamily="18" charset="0"/>
              </a:rPr>
              <a:t>Our conscience is not the</a:t>
            </a:r>
          </a:p>
          <a:p>
            <a:pPr algn="ctr"/>
            <a:r>
              <a:rPr lang="en-US" sz="6000" b="1" u="sng" dirty="0" smtClean="0">
                <a:solidFill>
                  <a:schemeClr val="bg1"/>
                </a:solidFill>
                <a:latin typeface="Baskerville Old Face" panose="02020602080505020303" pitchFamily="18" charset="0"/>
              </a:rPr>
              <a:t>VOICE</a:t>
            </a:r>
            <a:r>
              <a:rPr lang="en-US" sz="6000" dirty="0" smtClean="0">
                <a:solidFill>
                  <a:srgbClr val="FFFF00"/>
                </a:solidFill>
                <a:latin typeface="Baskerville Old Face" panose="02020602080505020303" pitchFamily="18" charset="0"/>
              </a:rPr>
              <a:t> of God.</a:t>
            </a:r>
            <a:endParaRPr lang="en-US" sz="6000" dirty="0" smtClean="0">
              <a:solidFill>
                <a:srgbClr val="FFFF00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3477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03245" y="278381"/>
            <a:ext cx="8537510" cy="1938992"/>
          </a:xfrm>
          <a:prstGeom prst="rect">
            <a:avLst/>
          </a:prstGeom>
          <a:solidFill>
            <a:schemeClr val="tx1">
              <a:alpha val="7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rgbClr val="FFFF00"/>
                </a:solidFill>
                <a:latin typeface="Baskerville Old Face" panose="02020602080505020303" pitchFamily="18" charset="0"/>
              </a:rPr>
              <a:t>Our conscience is not </a:t>
            </a:r>
            <a:r>
              <a:rPr lang="en-US" sz="6000" b="1" u="sng" dirty="0" smtClean="0">
                <a:solidFill>
                  <a:schemeClr val="bg1"/>
                </a:solidFill>
                <a:latin typeface="Baskerville Old Face" panose="02020602080505020303" pitchFamily="18" charset="0"/>
              </a:rPr>
              <a:t>INFALLIBLE</a:t>
            </a:r>
            <a:r>
              <a:rPr lang="en-US" sz="6000" dirty="0" smtClean="0">
                <a:solidFill>
                  <a:srgbClr val="FFFF00"/>
                </a:solidFill>
                <a:latin typeface="Baskerville Old Face" panose="02020602080505020303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07351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03245" y="261666"/>
            <a:ext cx="8537510" cy="5909310"/>
          </a:xfrm>
          <a:prstGeom prst="rect">
            <a:avLst/>
          </a:prstGeom>
          <a:solidFill>
            <a:schemeClr val="tx1">
              <a:alpha val="7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Acts 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24:1-27 </a:t>
            </a:r>
            <a:endParaRPr lang="en-US" sz="5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</a:endParaRPr>
          </a:p>
          <a:p>
            <a:pPr algn="ctr"/>
            <a:r>
              <a:rPr lang="en-US" sz="5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1</a:t>
            </a: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. </a:t>
            </a:r>
            <a:r>
              <a:rPr lang="en-US" sz="5400" dirty="0" smtClean="0">
                <a:solidFill>
                  <a:srgbClr val="FFFF00"/>
                </a:solidFill>
                <a:latin typeface="Baskerville Old Face" panose="02020602080505020303" pitchFamily="18" charset="0"/>
              </a:rPr>
              <a:t>Now after five days Ananias the high priest came down with the elders and a certain orator named </a:t>
            </a:r>
            <a:r>
              <a:rPr lang="en-US" sz="5400" dirty="0" err="1" smtClean="0">
                <a:solidFill>
                  <a:srgbClr val="FFFF00"/>
                </a:solidFill>
                <a:latin typeface="Baskerville Old Face" panose="02020602080505020303" pitchFamily="18" charset="0"/>
              </a:rPr>
              <a:t>Tertullus</a:t>
            </a:r>
            <a:r>
              <a:rPr lang="en-US" sz="5400" dirty="0" smtClean="0">
                <a:solidFill>
                  <a:srgbClr val="FFFF00"/>
                </a:solidFill>
                <a:latin typeface="Baskerville Old Face" panose="02020602080505020303" pitchFamily="18" charset="0"/>
              </a:rPr>
              <a:t>. These gave evidence to the governor against Paul.</a:t>
            </a:r>
            <a:endParaRPr lang="en-US" sz="5400" dirty="0" smtClean="0">
              <a:solidFill>
                <a:srgbClr val="FFFF00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6724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03245" y="278381"/>
            <a:ext cx="8537510" cy="2862322"/>
          </a:xfrm>
          <a:prstGeom prst="rect">
            <a:avLst/>
          </a:prstGeom>
          <a:solidFill>
            <a:schemeClr val="tx1">
              <a:alpha val="7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rgbClr val="FFFF00"/>
                </a:solidFill>
                <a:latin typeface="Baskerville Old Face" panose="02020602080505020303" pitchFamily="18" charset="0"/>
              </a:rPr>
              <a:t>Our conscience can be damaged and </a:t>
            </a:r>
          </a:p>
          <a:p>
            <a:pPr algn="ctr"/>
            <a:r>
              <a:rPr lang="en-US" sz="6000" b="1" u="sng" dirty="0" smtClean="0">
                <a:solidFill>
                  <a:schemeClr val="bg1"/>
                </a:solidFill>
                <a:latin typeface="Baskerville Old Face" panose="02020602080505020303" pitchFamily="18" charset="0"/>
              </a:rPr>
              <a:t>DESTROYED</a:t>
            </a:r>
            <a:r>
              <a:rPr lang="en-US" sz="6000" dirty="0" smtClean="0">
                <a:solidFill>
                  <a:srgbClr val="FFFF00"/>
                </a:solidFill>
                <a:latin typeface="Baskerville Old Face" panose="02020602080505020303" pitchFamily="18" charset="0"/>
              </a:rPr>
              <a:t>.</a:t>
            </a:r>
            <a:endParaRPr lang="en-US" sz="6000" dirty="0" smtClean="0">
              <a:solidFill>
                <a:srgbClr val="FFFF00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3587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03245" y="278381"/>
            <a:ext cx="8537510" cy="1938992"/>
          </a:xfrm>
          <a:prstGeom prst="rect">
            <a:avLst/>
          </a:prstGeom>
          <a:solidFill>
            <a:schemeClr val="tx1">
              <a:alpha val="7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rgbClr val="FFFF00"/>
                </a:solidFill>
                <a:latin typeface="Baskerville Old Face" panose="02020602080505020303" pitchFamily="18" charset="0"/>
              </a:rPr>
              <a:t>Our conscience can be</a:t>
            </a:r>
          </a:p>
          <a:p>
            <a:pPr algn="ctr"/>
            <a:r>
              <a:rPr lang="en-US" sz="6000" b="1" u="sng" dirty="0" smtClean="0">
                <a:solidFill>
                  <a:schemeClr val="bg1"/>
                </a:solidFill>
                <a:latin typeface="Baskerville Old Face" panose="02020602080505020303" pitchFamily="18" charset="0"/>
              </a:rPr>
              <a:t>WEAK</a:t>
            </a:r>
            <a:r>
              <a:rPr lang="en-US" sz="6000" dirty="0" smtClean="0">
                <a:solidFill>
                  <a:srgbClr val="FFFF00"/>
                </a:solidFill>
                <a:latin typeface="Baskerville Old Face" panose="02020602080505020303" pitchFamily="18" charset="0"/>
              </a:rPr>
              <a:t> or wounded.</a:t>
            </a:r>
            <a:endParaRPr lang="en-US" sz="6000" dirty="0" smtClean="0">
              <a:solidFill>
                <a:srgbClr val="FFFF00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3083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03245" y="278381"/>
            <a:ext cx="8537510" cy="1938992"/>
          </a:xfrm>
          <a:prstGeom prst="rect">
            <a:avLst/>
          </a:prstGeom>
          <a:solidFill>
            <a:schemeClr val="tx1">
              <a:alpha val="7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rgbClr val="FFFF00"/>
                </a:solidFill>
                <a:latin typeface="Baskerville Old Face" panose="02020602080505020303" pitchFamily="18" charset="0"/>
              </a:rPr>
              <a:t>Our conscience can be</a:t>
            </a:r>
          </a:p>
          <a:p>
            <a:pPr algn="ctr"/>
            <a:r>
              <a:rPr lang="en-US" sz="6000" b="1" u="sng" dirty="0" smtClean="0">
                <a:solidFill>
                  <a:schemeClr val="bg1"/>
                </a:solidFill>
                <a:latin typeface="Baskerville Old Face" panose="02020602080505020303" pitchFamily="18" charset="0"/>
              </a:rPr>
              <a:t>DEFILED</a:t>
            </a:r>
            <a:r>
              <a:rPr lang="en-US" sz="6000" dirty="0" smtClean="0">
                <a:solidFill>
                  <a:srgbClr val="FFFF00"/>
                </a:solidFill>
                <a:latin typeface="Baskerville Old Face" panose="02020602080505020303" pitchFamily="18" charset="0"/>
              </a:rPr>
              <a:t>.</a:t>
            </a:r>
            <a:endParaRPr lang="en-US" sz="6000" dirty="0" smtClean="0">
              <a:solidFill>
                <a:srgbClr val="FFFF00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2977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03245" y="278381"/>
            <a:ext cx="8537510" cy="1938992"/>
          </a:xfrm>
          <a:prstGeom prst="rect">
            <a:avLst/>
          </a:prstGeom>
          <a:solidFill>
            <a:schemeClr val="tx1">
              <a:alpha val="7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rgbClr val="FFFF00"/>
                </a:solidFill>
                <a:latin typeface="Baskerville Old Face" panose="02020602080505020303" pitchFamily="18" charset="0"/>
              </a:rPr>
              <a:t>Our conscience can be</a:t>
            </a:r>
          </a:p>
          <a:p>
            <a:pPr algn="ctr"/>
            <a:r>
              <a:rPr lang="en-US" sz="6000" b="1" u="sng" dirty="0" smtClean="0">
                <a:solidFill>
                  <a:schemeClr val="bg1"/>
                </a:solidFill>
                <a:latin typeface="Baskerville Old Face" panose="02020602080505020303" pitchFamily="18" charset="0"/>
              </a:rPr>
              <a:t>SEARED</a:t>
            </a:r>
            <a:r>
              <a:rPr lang="en-US" sz="6000" dirty="0" smtClean="0">
                <a:solidFill>
                  <a:srgbClr val="FFFF00"/>
                </a:solidFill>
                <a:latin typeface="Baskerville Old Face" panose="02020602080505020303" pitchFamily="18" charset="0"/>
              </a:rPr>
              <a:t>.</a:t>
            </a:r>
            <a:endParaRPr lang="en-US" sz="6000" dirty="0" smtClean="0">
              <a:solidFill>
                <a:srgbClr val="FFFF00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6256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03245" y="278381"/>
            <a:ext cx="8537510" cy="2862322"/>
          </a:xfrm>
          <a:prstGeom prst="rect">
            <a:avLst/>
          </a:prstGeom>
          <a:solidFill>
            <a:schemeClr val="tx1">
              <a:alpha val="7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rgbClr val="FFFF00"/>
                </a:solidFill>
                <a:latin typeface="Baskerville Old Face" panose="02020602080505020303" pitchFamily="18" charset="0"/>
              </a:rPr>
              <a:t>Our consciences must be</a:t>
            </a:r>
          </a:p>
          <a:p>
            <a:pPr algn="ctr"/>
            <a:r>
              <a:rPr lang="en-US" sz="6000" dirty="0" smtClean="0">
                <a:solidFill>
                  <a:srgbClr val="FFFF00"/>
                </a:solidFill>
                <a:latin typeface="Baskerville Old Face" panose="02020602080505020303" pitchFamily="18" charset="0"/>
              </a:rPr>
              <a:t>exposed to</a:t>
            </a:r>
          </a:p>
          <a:p>
            <a:pPr algn="ctr"/>
            <a:r>
              <a:rPr lang="en-US" sz="6000" b="1" u="sng" dirty="0" smtClean="0">
                <a:solidFill>
                  <a:schemeClr val="bg1"/>
                </a:solidFill>
                <a:latin typeface="Baskerville Old Face" panose="02020602080505020303" pitchFamily="18" charset="0"/>
              </a:rPr>
              <a:t>BIBLICAL</a:t>
            </a:r>
            <a:r>
              <a:rPr lang="en-US" sz="6000" dirty="0" smtClean="0">
                <a:solidFill>
                  <a:srgbClr val="FFFF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6000" b="1" u="sng" dirty="0" smtClean="0">
                <a:solidFill>
                  <a:schemeClr val="bg1"/>
                </a:solidFill>
                <a:latin typeface="Baskerville Old Face" panose="02020602080505020303" pitchFamily="18" charset="0"/>
              </a:rPr>
              <a:t>TRUTH</a:t>
            </a:r>
            <a:r>
              <a:rPr lang="en-US" sz="6000" dirty="0" smtClean="0">
                <a:solidFill>
                  <a:srgbClr val="FFFF00"/>
                </a:solidFill>
                <a:latin typeface="Baskerville Old Face" panose="02020602080505020303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13377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03245" y="261666"/>
            <a:ext cx="8537510" cy="3416320"/>
          </a:xfrm>
          <a:prstGeom prst="rect">
            <a:avLst/>
          </a:prstGeom>
          <a:solidFill>
            <a:schemeClr val="tx1">
              <a:alpha val="7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Acts 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24:1-27 </a:t>
            </a:r>
            <a:endParaRPr lang="en-US" sz="5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</a:endParaRPr>
          </a:p>
          <a:p>
            <a:pPr algn="ctr"/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17</a:t>
            </a: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. </a:t>
            </a:r>
            <a:r>
              <a:rPr lang="en-US" sz="5400" dirty="0" smtClean="0">
                <a:solidFill>
                  <a:srgbClr val="FFFF00"/>
                </a:solidFill>
                <a:latin typeface="Baskerville Old Face" panose="02020602080505020303" pitchFamily="18" charset="0"/>
              </a:rPr>
              <a:t>Now after many years I came to bring alms and offerings to my nation,</a:t>
            </a:r>
            <a:endParaRPr lang="en-US" sz="5400" dirty="0" smtClean="0">
              <a:solidFill>
                <a:srgbClr val="FFFF00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9461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03245" y="261666"/>
            <a:ext cx="8537510" cy="4247317"/>
          </a:xfrm>
          <a:prstGeom prst="rect">
            <a:avLst/>
          </a:prstGeom>
          <a:solidFill>
            <a:schemeClr val="tx1">
              <a:alpha val="7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Acts 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24:1-27 </a:t>
            </a:r>
            <a:endParaRPr lang="en-US" sz="5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</a:endParaRPr>
          </a:p>
          <a:p>
            <a:pPr algn="ctr"/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18</a:t>
            </a: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. </a:t>
            </a:r>
            <a:r>
              <a:rPr lang="en-US" sz="5400" dirty="0" smtClean="0">
                <a:solidFill>
                  <a:srgbClr val="FFFF00"/>
                </a:solidFill>
                <a:latin typeface="Baskerville Old Face" panose="02020602080505020303" pitchFamily="18" charset="0"/>
              </a:rPr>
              <a:t>in the midst of which some Jews from Asia found me purified in the temple, neither with a mob nor with tumult.</a:t>
            </a:r>
            <a:endParaRPr lang="en-US" sz="5400" dirty="0" smtClean="0">
              <a:solidFill>
                <a:srgbClr val="FFFF00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4958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03245" y="261666"/>
            <a:ext cx="8537510" cy="3416320"/>
          </a:xfrm>
          <a:prstGeom prst="rect">
            <a:avLst/>
          </a:prstGeom>
          <a:solidFill>
            <a:schemeClr val="tx1">
              <a:alpha val="7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Acts 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24:1-27 </a:t>
            </a:r>
            <a:endParaRPr lang="en-US" sz="5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</a:endParaRPr>
          </a:p>
          <a:p>
            <a:pPr algn="ctr"/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19</a:t>
            </a: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. </a:t>
            </a:r>
            <a:r>
              <a:rPr lang="en-US" sz="5400" dirty="0" smtClean="0">
                <a:solidFill>
                  <a:srgbClr val="FFFF00"/>
                </a:solidFill>
                <a:latin typeface="Baskerville Old Face" panose="02020602080505020303" pitchFamily="18" charset="0"/>
              </a:rPr>
              <a:t>They ought to have been here before you to object if they had anything against me.</a:t>
            </a:r>
            <a:endParaRPr lang="en-US" sz="5400" dirty="0" smtClean="0">
              <a:solidFill>
                <a:srgbClr val="FFFF00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5902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03245" y="261666"/>
            <a:ext cx="8537510" cy="5078313"/>
          </a:xfrm>
          <a:prstGeom prst="rect">
            <a:avLst/>
          </a:prstGeom>
          <a:solidFill>
            <a:schemeClr val="tx1">
              <a:alpha val="7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Acts 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24:1-27 </a:t>
            </a:r>
            <a:endParaRPr lang="en-US" sz="5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</a:endParaRPr>
          </a:p>
          <a:p>
            <a:pPr algn="ctr"/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20. </a:t>
            </a:r>
            <a:r>
              <a:rPr lang="en-US" sz="5400" dirty="0" smtClean="0">
                <a:solidFill>
                  <a:srgbClr val="FFFF00"/>
                </a:solidFill>
                <a:latin typeface="Baskerville Old Face" panose="02020602080505020303" pitchFamily="18" charset="0"/>
              </a:rPr>
              <a:t>Or else let those who are here themselves say if they found any wrongdoing in me while I stood before the council,</a:t>
            </a:r>
            <a:endParaRPr lang="en-US" sz="5400" dirty="0" smtClean="0">
              <a:solidFill>
                <a:srgbClr val="FFFF00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1948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03245" y="261666"/>
            <a:ext cx="8537510" cy="5909310"/>
          </a:xfrm>
          <a:prstGeom prst="rect">
            <a:avLst/>
          </a:prstGeom>
          <a:solidFill>
            <a:schemeClr val="tx1">
              <a:alpha val="7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Acts 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24:1-27 </a:t>
            </a:r>
            <a:endParaRPr lang="en-US" sz="5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</a:endParaRPr>
          </a:p>
          <a:p>
            <a:pPr algn="ctr"/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21. </a:t>
            </a:r>
            <a:r>
              <a:rPr lang="en-US" sz="5400" dirty="0" smtClean="0">
                <a:solidFill>
                  <a:srgbClr val="FFFF00"/>
                </a:solidFill>
                <a:latin typeface="Baskerville Old Face" panose="02020602080505020303" pitchFamily="18" charset="0"/>
              </a:rPr>
              <a:t>unless it is for this one statement which I cried out, standing among them, ‘Concerning the resurrection of the dead I am being judged by you this day.’”</a:t>
            </a:r>
            <a:endParaRPr lang="en-US" sz="5400" dirty="0" smtClean="0">
              <a:solidFill>
                <a:srgbClr val="FFFF00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5141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95007" y="0"/>
            <a:ext cx="8537510" cy="6740307"/>
          </a:xfrm>
          <a:prstGeom prst="rect">
            <a:avLst/>
          </a:prstGeom>
          <a:solidFill>
            <a:schemeClr val="tx1">
              <a:alpha val="7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Acts 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24:1-27 </a:t>
            </a:r>
            <a:endParaRPr lang="en-US" sz="5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</a:endParaRPr>
          </a:p>
          <a:p>
            <a:pPr algn="ctr"/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2. </a:t>
            </a:r>
            <a:r>
              <a:rPr lang="en-US" sz="5400" dirty="0" smtClean="0">
                <a:solidFill>
                  <a:srgbClr val="FFFF00"/>
                </a:solidFill>
                <a:latin typeface="Baskerville Old Face" panose="02020602080505020303" pitchFamily="18" charset="0"/>
              </a:rPr>
              <a:t>And when he was called upon, </a:t>
            </a:r>
            <a:r>
              <a:rPr lang="en-US" sz="5400" dirty="0" err="1" smtClean="0">
                <a:solidFill>
                  <a:srgbClr val="FFFF00"/>
                </a:solidFill>
                <a:latin typeface="Baskerville Old Face" panose="02020602080505020303" pitchFamily="18" charset="0"/>
              </a:rPr>
              <a:t>Tertullus</a:t>
            </a:r>
            <a:r>
              <a:rPr lang="en-US" sz="5400" dirty="0" smtClean="0">
                <a:solidFill>
                  <a:srgbClr val="FFFF00"/>
                </a:solidFill>
                <a:latin typeface="Baskerville Old Face" panose="02020602080505020303" pitchFamily="18" charset="0"/>
              </a:rPr>
              <a:t> began his accusation, saying: “Seeing that through you we enjoy great peace, and prosperity is being brought to this nation by your foresight,</a:t>
            </a:r>
            <a:endParaRPr lang="en-US" sz="5400" dirty="0" smtClean="0">
              <a:solidFill>
                <a:srgbClr val="FFFF00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7294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14184" y="0"/>
            <a:ext cx="8781535" cy="6740307"/>
          </a:xfrm>
          <a:prstGeom prst="rect">
            <a:avLst/>
          </a:prstGeom>
          <a:solidFill>
            <a:schemeClr val="tx1">
              <a:alpha val="7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Acts 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24:1-27 </a:t>
            </a:r>
            <a:endParaRPr lang="en-US" sz="5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</a:endParaRPr>
          </a:p>
          <a:p>
            <a:pPr algn="ctr"/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22. </a:t>
            </a:r>
            <a:r>
              <a:rPr lang="en-US" sz="5400" dirty="0" smtClean="0">
                <a:solidFill>
                  <a:srgbClr val="FFFF00"/>
                </a:solidFill>
                <a:latin typeface="Baskerville Old Face" panose="02020602080505020303" pitchFamily="18" charset="0"/>
              </a:rPr>
              <a:t>But when Felix heard these things, having more accurate knowledge of the Way, he adjourned the proceedings and said, “When </a:t>
            </a:r>
            <a:r>
              <a:rPr lang="en-US" sz="5400" dirty="0" err="1" smtClean="0">
                <a:solidFill>
                  <a:srgbClr val="FFFF00"/>
                </a:solidFill>
                <a:latin typeface="Baskerville Old Face" panose="02020602080505020303" pitchFamily="18" charset="0"/>
              </a:rPr>
              <a:t>Lysias</a:t>
            </a:r>
            <a:r>
              <a:rPr lang="en-US" sz="5400" dirty="0" smtClean="0">
                <a:solidFill>
                  <a:srgbClr val="FFFF00"/>
                </a:solidFill>
                <a:latin typeface="Baskerville Old Face" panose="02020602080505020303" pitchFamily="18" charset="0"/>
              </a:rPr>
              <a:t> the commander comes down, I will make a decision on your case.”</a:t>
            </a:r>
            <a:endParaRPr lang="en-US" sz="5400" dirty="0" smtClean="0">
              <a:solidFill>
                <a:srgbClr val="FFFF00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3946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03245" y="261666"/>
            <a:ext cx="8537510" cy="5909310"/>
          </a:xfrm>
          <a:prstGeom prst="rect">
            <a:avLst/>
          </a:prstGeom>
          <a:solidFill>
            <a:schemeClr val="tx1">
              <a:alpha val="7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Acts 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24:1-27 </a:t>
            </a:r>
            <a:endParaRPr lang="en-US" sz="5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</a:endParaRPr>
          </a:p>
          <a:p>
            <a:pPr algn="ctr"/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23. </a:t>
            </a:r>
            <a:r>
              <a:rPr lang="en-US" sz="5400" dirty="0" smtClean="0">
                <a:solidFill>
                  <a:srgbClr val="FFFF00"/>
                </a:solidFill>
                <a:latin typeface="Baskerville Old Face" panose="02020602080505020303" pitchFamily="18" charset="0"/>
              </a:rPr>
              <a:t>So he commanded the centurion to keep Paul and to let him have liberty, and told him not to forbid any of his friends to provide for or visit him.</a:t>
            </a:r>
            <a:endParaRPr lang="en-US" sz="5400" dirty="0" smtClean="0">
              <a:solidFill>
                <a:srgbClr val="FFFF00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6862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03245" y="261666"/>
            <a:ext cx="8537510" cy="5078313"/>
          </a:xfrm>
          <a:prstGeom prst="rect">
            <a:avLst/>
          </a:prstGeom>
          <a:solidFill>
            <a:schemeClr val="tx1">
              <a:alpha val="7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Acts 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24:1-27 </a:t>
            </a:r>
            <a:endParaRPr lang="en-US" sz="5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</a:endParaRPr>
          </a:p>
          <a:p>
            <a:pPr algn="ctr"/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24. </a:t>
            </a:r>
            <a:r>
              <a:rPr lang="en-US" sz="5400" dirty="0" smtClean="0">
                <a:solidFill>
                  <a:srgbClr val="FFFF00"/>
                </a:solidFill>
                <a:latin typeface="Baskerville Old Face" panose="02020602080505020303" pitchFamily="18" charset="0"/>
              </a:rPr>
              <a:t>And after some days, when Felix came with his wife Drusilla, who was Jewish, he sent for Paul and heard him concerning the faith in Christ.</a:t>
            </a:r>
            <a:endParaRPr lang="en-US" sz="5400" dirty="0" smtClean="0">
              <a:solidFill>
                <a:srgbClr val="FFFF00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1583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11482" y="0"/>
            <a:ext cx="8537510" cy="6740307"/>
          </a:xfrm>
          <a:prstGeom prst="rect">
            <a:avLst/>
          </a:prstGeom>
          <a:solidFill>
            <a:schemeClr val="tx1">
              <a:alpha val="7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Acts 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24:1-27 </a:t>
            </a:r>
            <a:endParaRPr lang="en-US" sz="5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</a:endParaRPr>
          </a:p>
          <a:p>
            <a:pPr algn="ctr"/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25. </a:t>
            </a:r>
            <a:r>
              <a:rPr lang="en-US" sz="5400" dirty="0" smtClean="0">
                <a:solidFill>
                  <a:srgbClr val="FFFF00"/>
                </a:solidFill>
                <a:latin typeface="Baskerville Old Face" panose="02020602080505020303" pitchFamily="18" charset="0"/>
              </a:rPr>
              <a:t>Now as he reasoned about righteousness, self-control, and the judgment to come, Felix was afraid and answered, “Go away for now; when I have a convenient time I will call for you.”</a:t>
            </a:r>
            <a:endParaRPr lang="en-US" sz="5400" dirty="0" smtClean="0">
              <a:solidFill>
                <a:srgbClr val="FFFF00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0467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03245" y="261666"/>
            <a:ext cx="8537510" cy="5909310"/>
          </a:xfrm>
          <a:prstGeom prst="rect">
            <a:avLst/>
          </a:prstGeom>
          <a:solidFill>
            <a:schemeClr val="tx1">
              <a:alpha val="7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Acts 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24:1-27 </a:t>
            </a:r>
            <a:endParaRPr lang="en-US" sz="5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</a:endParaRPr>
          </a:p>
          <a:p>
            <a:pPr algn="ctr"/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26. </a:t>
            </a:r>
            <a:r>
              <a:rPr lang="en-US" sz="5400" dirty="0" smtClean="0">
                <a:solidFill>
                  <a:srgbClr val="FFFF00"/>
                </a:solidFill>
                <a:latin typeface="Baskerville Old Face" panose="02020602080505020303" pitchFamily="18" charset="0"/>
              </a:rPr>
              <a:t>Meanwhile he also hoped that money would be given him by Paul, that he might release him. Therefore he sent for him more often and conversed with him.</a:t>
            </a:r>
            <a:endParaRPr lang="en-US" sz="5400" dirty="0" smtClean="0">
              <a:solidFill>
                <a:srgbClr val="FFFF00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9824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03245" y="261666"/>
            <a:ext cx="8537510" cy="4247317"/>
          </a:xfrm>
          <a:prstGeom prst="rect">
            <a:avLst/>
          </a:prstGeom>
          <a:solidFill>
            <a:schemeClr val="tx1">
              <a:alpha val="7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Acts 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24:1-27 </a:t>
            </a:r>
            <a:endParaRPr lang="en-US" sz="5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</a:endParaRPr>
          </a:p>
          <a:p>
            <a:pPr algn="ctr"/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27. </a:t>
            </a:r>
            <a:r>
              <a:rPr lang="en-US" sz="5400" dirty="0" smtClean="0">
                <a:solidFill>
                  <a:srgbClr val="FFFF00"/>
                </a:solidFill>
                <a:latin typeface="Baskerville Old Face" panose="02020602080505020303" pitchFamily="18" charset="0"/>
              </a:rPr>
              <a:t>But after two years </a:t>
            </a:r>
            <a:r>
              <a:rPr lang="en-US" sz="5400" dirty="0" err="1" smtClean="0">
                <a:solidFill>
                  <a:srgbClr val="FFFF00"/>
                </a:solidFill>
                <a:latin typeface="Baskerville Old Face" panose="02020602080505020303" pitchFamily="18" charset="0"/>
              </a:rPr>
              <a:t>Porcius</a:t>
            </a:r>
            <a:r>
              <a:rPr lang="en-US" sz="5400" dirty="0" smtClean="0">
                <a:solidFill>
                  <a:srgbClr val="FFFF00"/>
                </a:solidFill>
                <a:latin typeface="Baskerville Old Face" panose="02020602080505020303" pitchFamily="18" charset="0"/>
              </a:rPr>
              <a:t> Festus succeeded Felix; and Felix, wanting to do the Jews a favor, left Paul bound.</a:t>
            </a:r>
            <a:endParaRPr lang="en-US" sz="5400" dirty="0" smtClean="0">
              <a:solidFill>
                <a:srgbClr val="FFFF00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2997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03245" y="278381"/>
            <a:ext cx="8537510" cy="3785652"/>
          </a:xfrm>
          <a:prstGeom prst="rect">
            <a:avLst/>
          </a:prstGeom>
          <a:solidFill>
            <a:schemeClr val="tx1">
              <a:alpha val="7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rgbClr val="FFFF00"/>
                </a:solidFill>
                <a:latin typeface="Baskerville Old Face" panose="02020602080505020303" pitchFamily="18" charset="0"/>
              </a:rPr>
              <a:t>Our consciences can be cleansed only by forgiveness of sin and Christ’s </a:t>
            </a:r>
            <a:r>
              <a:rPr lang="en-US" sz="6000" b="1" u="sng" dirty="0" smtClean="0">
                <a:solidFill>
                  <a:schemeClr val="bg1"/>
                </a:solidFill>
                <a:latin typeface="Baskerville Old Face" panose="02020602080505020303" pitchFamily="18" charset="0"/>
              </a:rPr>
              <a:t>ATONING</a:t>
            </a:r>
            <a:r>
              <a:rPr lang="en-US" sz="6000" dirty="0" smtClean="0">
                <a:solidFill>
                  <a:srgbClr val="FFFF00"/>
                </a:solidFill>
                <a:latin typeface="Baskerville Old Face" panose="02020602080505020303" pitchFamily="18" charset="0"/>
              </a:rPr>
              <a:t> work.</a:t>
            </a:r>
            <a:endParaRPr lang="en-US" sz="6000" dirty="0" smtClean="0">
              <a:solidFill>
                <a:srgbClr val="FFFF00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6235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95007" y="0"/>
            <a:ext cx="8537510" cy="6740307"/>
          </a:xfrm>
          <a:prstGeom prst="rect">
            <a:avLst/>
          </a:prstGeom>
          <a:solidFill>
            <a:schemeClr val="tx1">
              <a:alpha val="7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2 Corinthians 6:2</a:t>
            </a:r>
            <a:endParaRPr lang="en-US" sz="5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</a:endParaRPr>
          </a:p>
          <a:p>
            <a:pPr algn="ctr"/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2. </a:t>
            </a:r>
            <a:r>
              <a:rPr lang="en-US" sz="5400" dirty="0" smtClean="0">
                <a:solidFill>
                  <a:srgbClr val="FFFF00"/>
                </a:solidFill>
                <a:latin typeface="Baskerville Old Face" panose="02020602080505020303" pitchFamily="18" charset="0"/>
              </a:rPr>
              <a:t>For He says: “In an acceptable time I have heard you, and in the day of salvation I have helped you.” Behold, now is the accepted time; behold, now is the day of salvation.</a:t>
            </a:r>
            <a:endParaRPr lang="en-US" sz="5400" dirty="0" smtClean="0">
              <a:solidFill>
                <a:srgbClr val="FFFF00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893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03245" y="261666"/>
            <a:ext cx="8537510" cy="5078313"/>
          </a:xfrm>
          <a:prstGeom prst="rect">
            <a:avLst/>
          </a:prstGeom>
          <a:solidFill>
            <a:schemeClr val="tx1">
              <a:alpha val="7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Hebrews 10:26-27</a:t>
            </a:r>
            <a:endParaRPr lang="en-US" sz="5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</a:endParaRPr>
          </a:p>
          <a:p>
            <a:pPr algn="ctr"/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26. </a:t>
            </a:r>
            <a:r>
              <a:rPr lang="en-US" sz="5400" dirty="0" smtClean="0">
                <a:solidFill>
                  <a:srgbClr val="FFFF00"/>
                </a:solidFill>
                <a:latin typeface="Baskerville Old Face" panose="02020602080505020303" pitchFamily="18" charset="0"/>
              </a:rPr>
              <a:t>For if we sin willfully after we have received the knowledge of the truth, there no longer remains a sacrifice for sins,</a:t>
            </a:r>
            <a:endParaRPr lang="en-US" sz="5400" dirty="0" smtClean="0">
              <a:solidFill>
                <a:srgbClr val="FFFF00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1690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03245" y="261666"/>
            <a:ext cx="8537510" cy="4247317"/>
          </a:xfrm>
          <a:prstGeom prst="rect">
            <a:avLst/>
          </a:prstGeom>
          <a:solidFill>
            <a:schemeClr val="tx1">
              <a:alpha val="7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Hebrews 10:26-27</a:t>
            </a:r>
            <a:endParaRPr lang="en-US" sz="5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</a:endParaRPr>
          </a:p>
          <a:p>
            <a:pPr algn="ctr"/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27. </a:t>
            </a:r>
            <a:r>
              <a:rPr lang="en-US" sz="5400" dirty="0" smtClean="0">
                <a:solidFill>
                  <a:srgbClr val="FFFF00"/>
                </a:solidFill>
                <a:latin typeface="Baskerville Old Face" panose="02020602080505020303" pitchFamily="18" charset="0"/>
              </a:rPr>
              <a:t>but a certain fearful expectation of judgment, and fiery indignation which will devour the adversaries. </a:t>
            </a:r>
            <a:endParaRPr lang="en-US" sz="5400" dirty="0" smtClean="0">
              <a:solidFill>
                <a:srgbClr val="FFFF00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3469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03245" y="261666"/>
            <a:ext cx="8537510" cy="3416320"/>
          </a:xfrm>
          <a:prstGeom prst="rect">
            <a:avLst/>
          </a:prstGeom>
          <a:solidFill>
            <a:schemeClr val="tx1">
              <a:alpha val="7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Acts 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24:1-27 </a:t>
            </a:r>
            <a:endParaRPr lang="en-US" sz="5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</a:endParaRPr>
          </a:p>
          <a:p>
            <a:pPr algn="ctr"/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3. </a:t>
            </a:r>
            <a:r>
              <a:rPr lang="en-US" sz="5400" dirty="0" smtClean="0">
                <a:solidFill>
                  <a:srgbClr val="FFFF00"/>
                </a:solidFill>
                <a:latin typeface="Baskerville Old Face" panose="02020602080505020303" pitchFamily="18" charset="0"/>
              </a:rPr>
              <a:t>we accept it always and in all places, most noble Felix, with all thankfulness.</a:t>
            </a:r>
            <a:endParaRPr lang="en-US" sz="5400" dirty="0" smtClean="0">
              <a:solidFill>
                <a:srgbClr val="FFFF00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4289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03245" y="261666"/>
            <a:ext cx="8537510" cy="3416320"/>
          </a:xfrm>
          <a:prstGeom prst="rect">
            <a:avLst/>
          </a:prstGeom>
          <a:solidFill>
            <a:schemeClr val="tx1">
              <a:alpha val="7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Hebrews 3:7-8</a:t>
            </a:r>
            <a:endParaRPr lang="en-US" sz="5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</a:endParaRPr>
          </a:p>
          <a:p>
            <a:pPr algn="ctr"/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7. </a:t>
            </a:r>
            <a:r>
              <a:rPr lang="en-US" sz="5400" dirty="0" smtClean="0">
                <a:solidFill>
                  <a:srgbClr val="FFFF00"/>
                </a:solidFill>
                <a:latin typeface="Baskerville Old Face" panose="02020602080505020303" pitchFamily="18" charset="0"/>
              </a:rPr>
              <a:t>Therefore, as the Holy Spirit says: “Today, if you will hear His voice,</a:t>
            </a:r>
            <a:endParaRPr lang="en-US" sz="5400" dirty="0" smtClean="0">
              <a:solidFill>
                <a:srgbClr val="FFFF00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366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03245" y="261666"/>
            <a:ext cx="8537510" cy="2585323"/>
          </a:xfrm>
          <a:prstGeom prst="rect">
            <a:avLst/>
          </a:prstGeom>
          <a:solidFill>
            <a:schemeClr val="tx1">
              <a:alpha val="7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Hebrews 3:7-8</a:t>
            </a:r>
            <a:endParaRPr lang="en-US" sz="5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</a:endParaRPr>
          </a:p>
          <a:p>
            <a:pPr algn="ctr"/>
            <a:r>
              <a:rPr lang="en-US" sz="5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8</a:t>
            </a: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. </a:t>
            </a:r>
            <a:r>
              <a:rPr lang="en-US" sz="5400" dirty="0" smtClean="0">
                <a:solidFill>
                  <a:srgbClr val="FFFF00"/>
                </a:solidFill>
                <a:latin typeface="Baskerville Old Face" panose="02020602080505020303" pitchFamily="18" charset="0"/>
              </a:rPr>
              <a:t>Do not harden your hearts as in…..the wilderness,</a:t>
            </a:r>
            <a:endParaRPr lang="en-US" sz="5400" dirty="0" smtClean="0">
              <a:solidFill>
                <a:srgbClr val="FFFF00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537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69556" y="4437638"/>
            <a:ext cx="8279027" cy="1323439"/>
          </a:xfrm>
          <a:prstGeom prst="rect">
            <a:avLst/>
          </a:prstGeom>
          <a:solidFill>
            <a:schemeClr val="tx1">
              <a:alpha val="7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8000" dirty="0" smtClean="0">
                <a:solidFill>
                  <a:srgbClr val="FFFF00"/>
                </a:solidFill>
                <a:latin typeface="Britannic Bold" panose="020B0903060703020204" pitchFamily="34" charset="0"/>
              </a:rPr>
              <a:t>Acts </a:t>
            </a:r>
            <a:r>
              <a:rPr lang="en-US" sz="8000" dirty="0" smtClean="0">
                <a:solidFill>
                  <a:srgbClr val="FFFF00"/>
                </a:solidFill>
                <a:latin typeface="Britannic Bold" panose="020B0903060703020204" pitchFamily="34" charset="0"/>
              </a:rPr>
              <a:t>24:1-27</a:t>
            </a:r>
            <a:endParaRPr lang="en-US" sz="8000" dirty="0">
              <a:solidFill>
                <a:srgbClr val="FFFF00"/>
              </a:solidFill>
              <a:latin typeface="Britannic Bold" panose="020B09030607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0760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38191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03245" y="261666"/>
            <a:ext cx="8537510" cy="4247317"/>
          </a:xfrm>
          <a:prstGeom prst="rect">
            <a:avLst/>
          </a:prstGeom>
          <a:solidFill>
            <a:schemeClr val="tx1">
              <a:alpha val="7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Acts 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24:1-27 </a:t>
            </a:r>
            <a:endParaRPr lang="en-US" sz="5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</a:endParaRPr>
          </a:p>
          <a:p>
            <a:pPr algn="ctr"/>
            <a:r>
              <a:rPr lang="en-US" sz="5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4</a:t>
            </a: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. </a:t>
            </a:r>
            <a:r>
              <a:rPr lang="en-US" sz="5400" dirty="0" smtClean="0">
                <a:solidFill>
                  <a:srgbClr val="FFFF00"/>
                </a:solidFill>
                <a:latin typeface="Baskerville Old Face" panose="02020602080505020303" pitchFamily="18" charset="0"/>
              </a:rPr>
              <a:t>Nevertheless, not to be tedious to you any further, I beg you to hear, by your courtesy, a few words from us.</a:t>
            </a:r>
            <a:endParaRPr lang="en-US" sz="5400" dirty="0" smtClean="0">
              <a:solidFill>
                <a:srgbClr val="FFFF00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9865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03245" y="261666"/>
            <a:ext cx="8537510" cy="5909310"/>
          </a:xfrm>
          <a:prstGeom prst="rect">
            <a:avLst/>
          </a:prstGeom>
          <a:solidFill>
            <a:schemeClr val="tx1">
              <a:alpha val="7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Acts 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24:1-27 </a:t>
            </a:r>
            <a:endParaRPr lang="en-US" sz="5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</a:endParaRPr>
          </a:p>
          <a:p>
            <a:pPr algn="ctr"/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5. </a:t>
            </a:r>
            <a:r>
              <a:rPr lang="en-US" sz="5400" dirty="0" smtClean="0">
                <a:solidFill>
                  <a:srgbClr val="FFFF00"/>
                </a:solidFill>
                <a:latin typeface="Baskerville Old Face" panose="02020602080505020303" pitchFamily="18" charset="0"/>
              </a:rPr>
              <a:t>For we have found this man a plague, a creator of dissension among all the Jews throughout the world, and a ringleader of the sect of the Nazarenes.</a:t>
            </a:r>
            <a:endParaRPr lang="en-US" sz="5400" dirty="0" smtClean="0">
              <a:solidFill>
                <a:srgbClr val="FFFF00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1391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03245" y="261666"/>
            <a:ext cx="8537510" cy="4247317"/>
          </a:xfrm>
          <a:prstGeom prst="rect">
            <a:avLst/>
          </a:prstGeom>
          <a:solidFill>
            <a:schemeClr val="tx1">
              <a:alpha val="7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Acts 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24:1-27 </a:t>
            </a:r>
            <a:endParaRPr lang="en-US" sz="5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</a:endParaRPr>
          </a:p>
          <a:p>
            <a:pPr algn="ctr"/>
            <a:r>
              <a:rPr lang="en-US" sz="5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6</a:t>
            </a: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. </a:t>
            </a:r>
            <a:r>
              <a:rPr lang="en-US" sz="5400" dirty="0" smtClean="0">
                <a:solidFill>
                  <a:srgbClr val="FFFF00"/>
                </a:solidFill>
                <a:latin typeface="Baskerville Old Face" panose="02020602080505020303" pitchFamily="18" charset="0"/>
              </a:rPr>
              <a:t>He even tried to profane th</a:t>
            </a:r>
            <a:r>
              <a:rPr lang="en-US" sz="5400" dirty="0" smtClean="0">
                <a:solidFill>
                  <a:srgbClr val="FFFF00"/>
                </a:solidFill>
                <a:latin typeface="Baskerville Old Face" panose="02020602080505020303" pitchFamily="18" charset="0"/>
              </a:rPr>
              <a:t>e temple, and we seized him, and wanted to judge him according to our law.</a:t>
            </a:r>
            <a:endParaRPr lang="en-US" sz="5400" dirty="0" smtClean="0">
              <a:solidFill>
                <a:srgbClr val="FFFF00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3373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03245" y="261666"/>
            <a:ext cx="8537510" cy="4247317"/>
          </a:xfrm>
          <a:prstGeom prst="rect">
            <a:avLst/>
          </a:prstGeom>
          <a:solidFill>
            <a:schemeClr val="tx1">
              <a:alpha val="7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Acts 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24:1-27 </a:t>
            </a:r>
            <a:endParaRPr lang="en-US" sz="5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</a:endParaRPr>
          </a:p>
          <a:p>
            <a:pPr algn="ctr"/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7. </a:t>
            </a:r>
            <a:r>
              <a:rPr lang="en-US" sz="5400" dirty="0" smtClean="0">
                <a:solidFill>
                  <a:srgbClr val="FFFF00"/>
                </a:solidFill>
                <a:latin typeface="Baskerville Old Face" panose="02020602080505020303" pitchFamily="18" charset="0"/>
              </a:rPr>
              <a:t>But the commander </a:t>
            </a:r>
            <a:r>
              <a:rPr lang="en-US" sz="5400" dirty="0" err="1" smtClean="0">
                <a:solidFill>
                  <a:srgbClr val="FFFF00"/>
                </a:solidFill>
                <a:latin typeface="Baskerville Old Face" panose="02020602080505020303" pitchFamily="18" charset="0"/>
              </a:rPr>
              <a:t>Lysias</a:t>
            </a:r>
            <a:r>
              <a:rPr lang="en-US" sz="5400" dirty="0" smtClean="0">
                <a:solidFill>
                  <a:srgbClr val="FFFF00"/>
                </a:solidFill>
                <a:latin typeface="Baskerville Old Face" panose="02020602080505020303" pitchFamily="18" charset="0"/>
              </a:rPr>
              <a:t> came by and with great violence took him out of our hands, </a:t>
            </a:r>
            <a:endParaRPr lang="en-US" sz="5400" dirty="0" smtClean="0">
              <a:solidFill>
                <a:srgbClr val="FFFF00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509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03245" y="261666"/>
            <a:ext cx="8537510" cy="5078313"/>
          </a:xfrm>
          <a:prstGeom prst="rect">
            <a:avLst/>
          </a:prstGeom>
          <a:solidFill>
            <a:schemeClr val="tx1">
              <a:alpha val="7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Acts 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24:1-27 </a:t>
            </a:r>
            <a:endParaRPr lang="en-US" sz="5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</a:endParaRPr>
          </a:p>
          <a:p>
            <a:pPr algn="ctr"/>
            <a:r>
              <a:rPr lang="en-US" sz="5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8</a:t>
            </a: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. </a:t>
            </a:r>
            <a:r>
              <a:rPr lang="en-US" sz="5400" dirty="0" smtClean="0">
                <a:solidFill>
                  <a:srgbClr val="FFFF00"/>
                </a:solidFill>
                <a:latin typeface="Baskerville Old Face" panose="02020602080505020303" pitchFamily="18" charset="0"/>
              </a:rPr>
              <a:t>commanding his accusers to come to you. By examining him yourself you may ascertain all these things of which we accuse him.”</a:t>
            </a:r>
            <a:endParaRPr lang="en-US" sz="5400" dirty="0" smtClean="0">
              <a:solidFill>
                <a:srgbClr val="FFFF00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3264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1136</TotalTime>
  <Words>1026</Words>
  <Application>Microsoft Office PowerPoint</Application>
  <PresentationFormat>On-screen Show (4:3)</PresentationFormat>
  <Paragraphs>81</Paragraphs>
  <Slides>43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9" baseType="lpstr">
      <vt:lpstr>Arial</vt:lpstr>
      <vt:lpstr>Baskerville Old Face</vt:lpstr>
      <vt:lpstr>Britannic Bold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Heather Seifert</dc:creator>
  <cp:lastModifiedBy>Heather Seifert</cp:lastModifiedBy>
  <cp:revision>66</cp:revision>
  <dcterms:created xsi:type="dcterms:W3CDTF">2016-09-02T15:54:17Z</dcterms:created>
  <dcterms:modified xsi:type="dcterms:W3CDTF">2016-10-28T18:23:22Z</dcterms:modified>
</cp:coreProperties>
</file>