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3" d="100"/>
          <a:sy n="73" d="100"/>
        </p:scale>
        <p:origin x="-128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9/3/2016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886111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9/3/2016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516284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9/3/2016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1519704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9/3/2016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3335180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EF438E-BC07-4A36-8320-40FD8D2A17F6}" type="datetimeFigureOut">
              <a:rPr lang="en-US" smtClean="0"/>
              <a:t>9/3/2016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642240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EF438E-BC07-4A36-8320-40FD8D2A17F6}" type="datetimeFigureOut">
              <a:rPr lang="en-US" smtClean="0"/>
              <a:t>9/3/2016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420604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EF438E-BC07-4A36-8320-40FD8D2A17F6}" type="datetimeFigureOut">
              <a:rPr lang="en-US" smtClean="0"/>
              <a:t>9/3/2016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802361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EF438E-BC07-4A36-8320-40FD8D2A17F6}" type="datetimeFigureOut">
              <a:rPr lang="en-US" smtClean="0"/>
              <a:t>9/3/2016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662139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F438E-BC07-4A36-8320-40FD8D2A17F6}" type="datetimeFigureOut">
              <a:rPr lang="en-US" smtClean="0"/>
              <a:t>9/3/2016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366820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F438E-BC07-4A36-8320-40FD8D2A17F6}" type="datetimeFigureOut">
              <a:rPr lang="en-US" smtClean="0"/>
              <a:t>9/3/2016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98503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F438E-BC07-4A36-8320-40FD8D2A17F6}" type="datetimeFigureOut">
              <a:rPr lang="en-US" smtClean="0"/>
              <a:t>9/3/2016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331025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EF438E-BC07-4A36-8320-40FD8D2A17F6}" type="datetimeFigureOut">
              <a:rPr lang="en-US" smtClean="0"/>
              <a:t>9/3/2016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EC8B07-87EE-421A-ACE2-E6ADA44CE8C9}" type="slidenum">
              <a:rPr lang="en-US" smtClean="0"/>
              <a:t>‹#›</a:t>
            </a:fld>
            <a:endParaRPr lang="en-US"/>
          </a:p>
        </p:txBody>
      </p:sp>
    </p:spTree>
    <p:extLst>
      <p:ext uri="{BB962C8B-B14F-4D97-AF65-F5344CB8AC3E}">
        <p14:creationId xmlns:p14="http://schemas.microsoft.com/office/powerpoint/2010/main" val="3321658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515292" y="4437638"/>
            <a:ext cx="6178730" cy="1323439"/>
          </a:xfrm>
          <a:prstGeom prst="rect">
            <a:avLst/>
          </a:prstGeom>
          <a:solidFill>
            <a:schemeClr val="tx1">
              <a:alpha val="70000"/>
            </a:schemeClr>
          </a:solidFill>
        </p:spPr>
        <p:txBody>
          <a:bodyPr wrap="square" rtlCol="0">
            <a:spAutoFit/>
          </a:bodyPr>
          <a:lstStyle/>
          <a:p>
            <a:pPr algn="ctr"/>
            <a:r>
              <a:rPr lang="en-US" sz="8000" dirty="0" smtClean="0">
                <a:solidFill>
                  <a:srgbClr val="FFFF00"/>
                </a:solidFill>
                <a:latin typeface="Britannic Bold" panose="020B0903060703020204" pitchFamily="34" charset="0"/>
              </a:rPr>
              <a:t>Acts 16:1-10</a:t>
            </a:r>
            <a:endParaRPr lang="en-US" sz="8000" dirty="0">
              <a:solidFill>
                <a:srgbClr val="FFFF00"/>
              </a:solidFill>
              <a:latin typeface="Britannic Bold" panose="020B0903060703020204" pitchFamily="34" charset="0"/>
            </a:endParaRPr>
          </a:p>
        </p:txBody>
      </p:sp>
    </p:spTree>
    <p:extLst>
      <p:ext uri="{BB962C8B-B14F-4D97-AF65-F5344CB8AC3E}">
        <p14:creationId xmlns:p14="http://schemas.microsoft.com/office/powerpoint/2010/main" val="3808955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4247317"/>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16:1-10</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7. </a:t>
            </a:r>
            <a:r>
              <a:rPr lang="en-US" sz="5400" dirty="0" smtClean="0">
                <a:solidFill>
                  <a:srgbClr val="FFFF00"/>
                </a:solidFill>
                <a:latin typeface="Baskerville Old Face" panose="02020602080505020303" pitchFamily="18" charset="0"/>
              </a:rPr>
              <a:t>After </a:t>
            </a:r>
            <a:r>
              <a:rPr lang="en-US" sz="5400" dirty="0" smtClean="0">
                <a:solidFill>
                  <a:srgbClr val="FFFF00"/>
                </a:solidFill>
                <a:latin typeface="Baskerville Old Face" panose="02020602080505020303" pitchFamily="18" charset="0"/>
              </a:rPr>
              <a:t>they had come to </a:t>
            </a:r>
            <a:r>
              <a:rPr lang="en-US" sz="5400" dirty="0" err="1" smtClean="0">
                <a:solidFill>
                  <a:srgbClr val="FFFF00"/>
                </a:solidFill>
                <a:latin typeface="Baskerville Old Face" panose="02020602080505020303" pitchFamily="18" charset="0"/>
              </a:rPr>
              <a:t>Mysia</a:t>
            </a:r>
            <a:r>
              <a:rPr lang="en-US" sz="5400" dirty="0" smtClean="0">
                <a:solidFill>
                  <a:srgbClr val="FFFF00"/>
                </a:solidFill>
                <a:latin typeface="Baskerville Old Face" panose="02020602080505020303" pitchFamily="18" charset="0"/>
              </a:rPr>
              <a:t>, they tried to go into Bithynia, but the Spirit did not permit them.</a:t>
            </a:r>
          </a:p>
        </p:txBody>
      </p:sp>
    </p:spTree>
    <p:extLst>
      <p:ext uri="{BB962C8B-B14F-4D97-AF65-F5344CB8AC3E}">
        <p14:creationId xmlns:p14="http://schemas.microsoft.com/office/powerpoint/2010/main" val="681418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referRelativeResize="0">
            <a:picLocks/>
          </p:cNvPicPr>
          <p:nvPr/>
        </p:nvPicPr>
        <p:blipFill>
          <a:blip r:embed="rId2">
            <a:extLst>
              <a:ext uri="{28A0092B-C50C-407E-A947-70E740481C1C}">
                <a14:useLocalDpi xmlns:a14="http://schemas.microsoft.com/office/drawing/2010/main" val="0"/>
              </a:ext>
            </a:extLst>
          </a:blip>
          <a:stretch>
            <a:fillRect/>
          </a:stretch>
        </p:blipFill>
        <p:spPr>
          <a:xfrm>
            <a:off x="259034" y="279369"/>
            <a:ext cx="8625932" cy="5750621"/>
          </a:xfrm>
          <a:prstGeom prst="rect">
            <a:avLst/>
          </a:prstGeom>
          <a:ln w="63500">
            <a:solidFill>
              <a:schemeClr val="tx1"/>
            </a:solidFill>
          </a:ln>
        </p:spPr>
      </p:pic>
    </p:spTree>
    <p:extLst>
      <p:ext uri="{BB962C8B-B14F-4D97-AF65-F5344CB8AC3E}">
        <p14:creationId xmlns:p14="http://schemas.microsoft.com/office/powerpoint/2010/main" val="1256082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God </a:t>
            </a:r>
            <a:r>
              <a:rPr lang="en-US" sz="6000" dirty="0" smtClean="0">
                <a:solidFill>
                  <a:srgbClr val="FFFF00"/>
                </a:solidFill>
                <a:latin typeface="Baskerville Old Face" panose="02020602080505020303" pitchFamily="18" charset="0"/>
              </a:rPr>
              <a:t>didn’t tell Paul </a:t>
            </a:r>
            <a:r>
              <a:rPr lang="en-US" sz="6000" b="1" u="sng"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WHERE</a:t>
            </a:r>
            <a:r>
              <a:rPr lang="en-US" sz="6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p>
          <a:p>
            <a:pPr algn="ctr"/>
            <a:r>
              <a:rPr lang="en-US" sz="6000" dirty="0" smtClean="0">
                <a:solidFill>
                  <a:srgbClr val="FFFF00"/>
                </a:solidFill>
                <a:latin typeface="Baskerville Old Face" panose="02020602080505020303" pitchFamily="18" charset="0"/>
              </a:rPr>
              <a:t>he would end up.</a:t>
            </a:r>
          </a:p>
        </p:txBody>
      </p:sp>
    </p:spTree>
    <p:extLst>
      <p:ext uri="{BB962C8B-B14F-4D97-AF65-F5344CB8AC3E}">
        <p14:creationId xmlns:p14="http://schemas.microsoft.com/office/powerpoint/2010/main" val="41534778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5320"/>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God </a:t>
            </a:r>
            <a:r>
              <a:rPr lang="en-US" sz="6000" dirty="0" smtClean="0">
                <a:solidFill>
                  <a:srgbClr val="FFFF00"/>
                </a:solidFill>
                <a:latin typeface="Baskerville Old Face" panose="02020602080505020303" pitchFamily="18" charset="0"/>
              </a:rPr>
              <a:t>stopped Paul from doing what he wanted without telling him </a:t>
            </a:r>
            <a:r>
              <a:rPr lang="en-US" sz="6000" b="1" u="sng"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WHY</a:t>
            </a:r>
            <a:r>
              <a:rPr lang="en-US" sz="6000" dirty="0" smtClean="0">
                <a:solidFill>
                  <a:srgbClr val="FFFF00"/>
                </a:solidFill>
                <a:latin typeface="Baskerville Old Face" panose="02020602080505020303" pitchFamily="18" charset="0"/>
              </a:rPr>
              <a:t>.</a:t>
            </a:r>
          </a:p>
        </p:txBody>
      </p:sp>
    </p:spTree>
    <p:extLst>
      <p:ext uri="{BB962C8B-B14F-4D97-AF65-F5344CB8AC3E}">
        <p14:creationId xmlns:p14="http://schemas.microsoft.com/office/powerpoint/2010/main" val="3934574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5319"/>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God </a:t>
            </a:r>
            <a:r>
              <a:rPr lang="en-US" sz="6000" dirty="0" smtClean="0">
                <a:solidFill>
                  <a:srgbClr val="FFFF00"/>
                </a:solidFill>
                <a:latin typeface="Baskerville Old Face" panose="02020602080505020303" pitchFamily="18" charset="0"/>
              </a:rPr>
              <a:t>allowed physical and emotional trials without telling for </a:t>
            </a:r>
            <a:r>
              <a:rPr lang="en-US" sz="6000" b="1" u="sng"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HOW</a:t>
            </a:r>
            <a:r>
              <a:rPr lang="en-US" sz="6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6000" b="1" u="sng"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LONG</a:t>
            </a:r>
            <a:r>
              <a:rPr lang="en-US" sz="6000" dirty="0" smtClean="0">
                <a:solidFill>
                  <a:srgbClr val="FFFF00"/>
                </a:solidFill>
                <a:latin typeface="Baskerville Old Face" panose="02020602080505020303" pitchFamily="18" charset="0"/>
              </a:rPr>
              <a:t>.</a:t>
            </a:r>
          </a:p>
        </p:txBody>
      </p:sp>
    </p:spTree>
    <p:extLst>
      <p:ext uri="{BB962C8B-B14F-4D97-AF65-F5344CB8AC3E}">
        <p14:creationId xmlns:p14="http://schemas.microsoft.com/office/powerpoint/2010/main" val="2406693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0254"/>
            <a:ext cx="8537510" cy="2585323"/>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16:8-10</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8. </a:t>
            </a:r>
            <a:r>
              <a:rPr lang="en-US" sz="5400" dirty="0" smtClean="0">
                <a:solidFill>
                  <a:srgbClr val="FFFF00"/>
                </a:solidFill>
                <a:latin typeface="Baskerville Old Face" panose="02020602080505020303" pitchFamily="18" charset="0"/>
              </a:rPr>
              <a:t>So </a:t>
            </a:r>
            <a:r>
              <a:rPr lang="en-US" sz="5400" dirty="0" smtClean="0">
                <a:solidFill>
                  <a:srgbClr val="FFFF00"/>
                </a:solidFill>
                <a:latin typeface="Baskerville Old Face" panose="02020602080505020303" pitchFamily="18" charset="0"/>
              </a:rPr>
              <a:t>passing by </a:t>
            </a:r>
            <a:r>
              <a:rPr lang="en-US" sz="5400" dirty="0" err="1" smtClean="0">
                <a:solidFill>
                  <a:srgbClr val="FFFF00"/>
                </a:solidFill>
                <a:latin typeface="Baskerville Old Face" panose="02020602080505020303" pitchFamily="18" charset="0"/>
              </a:rPr>
              <a:t>Mysia</a:t>
            </a:r>
            <a:r>
              <a:rPr lang="en-US" sz="5400" dirty="0" smtClean="0">
                <a:solidFill>
                  <a:srgbClr val="FFFF00"/>
                </a:solidFill>
                <a:latin typeface="Baskerville Old Face" panose="02020602080505020303" pitchFamily="18" charset="0"/>
              </a:rPr>
              <a:t>, </a:t>
            </a:r>
          </a:p>
          <a:p>
            <a:pPr algn="ctr"/>
            <a:r>
              <a:rPr lang="en-US" sz="5400" dirty="0" smtClean="0">
                <a:solidFill>
                  <a:srgbClr val="FFFF00"/>
                </a:solidFill>
                <a:latin typeface="Baskerville Old Face" panose="02020602080505020303" pitchFamily="18" charset="0"/>
              </a:rPr>
              <a:t>they came down to Troas.</a:t>
            </a:r>
          </a:p>
        </p:txBody>
      </p:sp>
    </p:spTree>
    <p:extLst>
      <p:ext uri="{BB962C8B-B14F-4D97-AF65-F5344CB8AC3E}">
        <p14:creationId xmlns:p14="http://schemas.microsoft.com/office/powerpoint/2010/main" val="19621394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3747" y="250107"/>
            <a:ext cx="8537510" cy="5078313"/>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16:8-10</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9. </a:t>
            </a:r>
            <a:r>
              <a:rPr lang="en-US" sz="5400" dirty="0" smtClean="0">
                <a:solidFill>
                  <a:srgbClr val="FFFF00"/>
                </a:solidFill>
                <a:latin typeface="Baskerville Old Face" panose="02020602080505020303" pitchFamily="18" charset="0"/>
              </a:rPr>
              <a:t>And </a:t>
            </a:r>
            <a:r>
              <a:rPr lang="en-US" sz="5400" dirty="0" smtClean="0">
                <a:solidFill>
                  <a:srgbClr val="FFFF00"/>
                </a:solidFill>
                <a:latin typeface="Baskerville Old Face" panose="02020602080505020303" pitchFamily="18" charset="0"/>
              </a:rPr>
              <a:t>a vision appeared to Paul in the night. A man of Macedonia stood and pleaded with him, saying “Come over to Macedonia and help us.”</a:t>
            </a:r>
          </a:p>
        </p:txBody>
      </p:sp>
    </p:spTree>
    <p:extLst>
      <p:ext uri="{BB962C8B-B14F-4D97-AF65-F5344CB8AC3E}">
        <p14:creationId xmlns:p14="http://schemas.microsoft.com/office/powerpoint/2010/main" val="32328883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3747" y="262564"/>
            <a:ext cx="8537510" cy="5909310"/>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16:8-10</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10. </a:t>
            </a:r>
            <a:r>
              <a:rPr lang="en-US" sz="5400" dirty="0" smtClean="0">
                <a:solidFill>
                  <a:srgbClr val="FFFF00"/>
                </a:solidFill>
                <a:latin typeface="Baskerville Old Face" panose="02020602080505020303" pitchFamily="18" charset="0"/>
              </a:rPr>
              <a:t>Now </a:t>
            </a:r>
            <a:r>
              <a:rPr lang="en-US" sz="5400" dirty="0" smtClean="0">
                <a:solidFill>
                  <a:srgbClr val="FFFF00"/>
                </a:solidFill>
                <a:latin typeface="Baskerville Old Face" panose="02020602080505020303" pitchFamily="18" charset="0"/>
              </a:rPr>
              <a:t>after he had seen the vision, immediately we sought to go to Macedonia, concluding that the Lord had called us to preach the gospel to them.</a:t>
            </a:r>
          </a:p>
        </p:txBody>
      </p:sp>
    </p:spTree>
    <p:extLst>
      <p:ext uri="{BB962C8B-B14F-4D97-AF65-F5344CB8AC3E}">
        <p14:creationId xmlns:p14="http://schemas.microsoft.com/office/powerpoint/2010/main" val="28174623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193899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Give </a:t>
            </a:r>
            <a:r>
              <a:rPr lang="en-US" sz="6000" dirty="0" smtClean="0">
                <a:solidFill>
                  <a:srgbClr val="FFFF00"/>
                </a:solidFill>
                <a:latin typeface="Baskerville Old Face" panose="02020602080505020303" pitchFamily="18" charset="0"/>
              </a:rPr>
              <a:t>God </a:t>
            </a:r>
            <a:r>
              <a:rPr lang="en-US" sz="6000" b="1" u="sng"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PERMISSION</a:t>
            </a:r>
            <a:r>
              <a:rPr lang="en-US" sz="6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p>
          <a:p>
            <a:pPr algn="ctr"/>
            <a:r>
              <a:rPr lang="en-US" sz="6000" dirty="0" smtClean="0">
                <a:solidFill>
                  <a:srgbClr val="FFFF00"/>
                </a:solidFill>
                <a:latin typeface="Baskerville Old Face" panose="02020602080505020303" pitchFamily="18" charset="0"/>
              </a:rPr>
              <a:t>to take His time.</a:t>
            </a:r>
          </a:p>
        </p:txBody>
      </p:sp>
    </p:spTree>
    <p:extLst>
      <p:ext uri="{BB962C8B-B14F-4D97-AF65-F5344CB8AC3E}">
        <p14:creationId xmlns:p14="http://schemas.microsoft.com/office/powerpoint/2010/main" val="17480111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5318"/>
            <a:ext cx="8537510" cy="193899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Know </a:t>
            </a:r>
            <a:r>
              <a:rPr lang="en-US" sz="6000" dirty="0" smtClean="0">
                <a:solidFill>
                  <a:srgbClr val="FFFF00"/>
                </a:solidFill>
                <a:latin typeface="Baskerville Old Face" panose="02020602080505020303" pitchFamily="18" charset="0"/>
              </a:rPr>
              <a:t>that God </a:t>
            </a:r>
            <a:r>
              <a:rPr lang="en-US" sz="6000" b="1" u="sng"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DESIRES</a:t>
            </a:r>
            <a:r>
              <a:rPr lang="en-US" sz="6000"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6000" dirty="0" smtClean="0">
                <a:solidFill>
                  <a:srgbClr val="FFFF00"/>
                </a:solidFill>
                <a:latin typeface="Baskerville Old Face" panose="02020602080505020303" pitchFamily="18" charset="0"/>
              </a:rPr>
              <a:t>for you to discover His will.</a:t>
            </a:r>
          </a:p>
        </p:txBody>
      </p:sp>
    </p:spTree>
    <p:extLst>
      <p:ext uri="{BB962C8B-B14F-4D97-AF65-F5344CB8AC3E}">
        <p14:creationId xmlns:p14="http://schemas.microsoft.com/office/powerpoint/2010/main" val="1854200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424731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Proverbs 3:5-6 </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5. </a:t>
            </a:r>
            <a:r>
              <a:rPr lang="en-US" sz="5400" dirty="0" smtClean="0">
                <a:solidFill>
                  <a:srgbClr val="FFFF00"/>
                </a:solidFill>
                <a:latin typeface="Baskerville Old Face" panose="02020602080505020303" pitchFamily="18" charset="0"/>
              </a:rPr>
              <a:t>Trust </a:t>
            </a:r>
            <a:r>
              <a:rPr lang="en-US" sz="5400" dirty="0" smtClean="0">
                <a:solidFill>
                  <a:srgbClr val="FFFF00"/>
                </a:solidFill>
                <a:latin typeface="Baskerville Old Face" panose="02020602080505020303" pitchFamily="18" charset="0"/>
              </a:rPr>
              <a:t>in the Lord </a:t>
            </a:r>
            <a:br>
              <a:rPr lang="en-US" sz="5400" dirty="0" smtClean="0">
                <a:solidFill>
                  <a:srgbClr val="FFFF00"/>
                </a:solidFill>
                <a:latin typeface="Baskerville Old Face" panose="02020602080505020303" pitchFamily="18" charset="0"/>
              </a:rPr>
            </a:br>
            <a:r>
              <a:rPr lang="en-US" sz="5400" dirty="0" smtClean="0">
                <a:solidFill>
                  <a:srgbClr val="FFFF00"/>
                </a:solidFill>
                <a:latin typeface="Baskerville Old Face" panose="02020602080505020303" pitchFamily="18" charset="0"/>
              </a:rPr>
              <a:t>with all your heart, </a:t>
            </a:r>
          </a:p>
          <a:p>
            <a:pPr algn="ctr"/>
            <a:r>
              <a:rPr lang="en-US" sz="5400" dirty="0" smtClean="0">
                <a:solidFill>
                  <a:srgbClr val="FFFF00"/>
                </a:solidFill>
                <a:latin typeface="Baskerville Old Face" panose="02020602080505020303" pitchFamily="18" charset="0"/>
              </a:rPr>
              <a:t>and lean not on your own understanding;</a:t>
            </a:r>
          </a:p>
        </p:txBody>
      </p:sp>
    </p:spTree>
    <p:extLst>
      <p:ext uri="{BB962C8B-B14F-4D97-AF65-F5344CB8AC3E}">
        <p14:creationId xmlns:p14="http://schemas.microsoft.com/office/powerpoint/2010/main" val="33067244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5318"/>
            <a:ext cx="8537510" cy="1938992"/>
          </a:xfrm>
          <a:prstGeom prst="rect">
            <a:avLst/>
          </a:prstGeom>
          <a:solidFill>
            <a:schemeClr val="tx1">
              <a:alpha val="70000"/>
            </a:schemeClr>
          </a:solidFill>
        </p:spPr>
        <p:txBody>
          <a:bodyPr wrap="square" rtlCol="0">
            <a:spAutoFit/>
          </a:bodyPr>
          <a:lstStyle/>
          <a:p>
            <a:pPr algn="ctr"/>
            <a:r>
              <a:rPr lang="en-US" sz="6000" b="1" u="sng"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LOOK</a:t>
            </a:r>
            <a:r>
              <a:rPr lang="en-US" sz="6000"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6000" dirty="0" smtClean="0">
                <a:solidFill>
                  <a:srgbClr val="FFFF00"/>
                </a:solidFill>
                <a:latin typeface="Baskerville Old Face" panose="02020602080505020303" pitchFamily="18" charset="0"/>
              </a:rPr>
              <a:t>at your “stops” carefully:</a:t>
            </a:r>
            <a:endParaRPr lang="en-US" sz="6000" u="sng"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1894137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5318"/>
            <a:ext cx="8537510" cy="1015663"/>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First</a:t>
            </a:r>
            <a:r>
              <a:rPr lang="en-US" sz="6000" dirty="0" smtClean="0">
                <a:solidFill>
                  <a:srgbClr val="FFFF00"/>
                </a:solidFill>
                <a:latin typeface="Baskerville Old Face" panose="02020602080505020303" pitchFamily="18" charset="0"/>
              </a:rPr>
              <a:t>, from your </a:t>
            </a:r>
            <a:r>
              <a:rPr lang="en-US" sz="6000" b="1" u="sng"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KNEES</a:t>
            </a:r>
            <a:r>
              <a:rPr lang="en-US" sz="6000" dirty="0" smtClean="0">
                <a:solidFill>
                  <a:srgbClr val="FFFF00"/>
                </a:solidFill>
                <a:latin typeface="Baskerville Old Face" panose="02020602080505020303" pitchFamily="18" charset="0"/>
              </a:rPr>
              <a:t>.</a:t>
            </a:r>
          </a:p>
        </p:txBody>
      </p:sp>
    </p:spTree>
    <p:extLst>
      <p:ext uri="{BB962C8B-B14F-4D97-AF65-F5344CB8AC3E}">
        <p14:creationId xmlns:p14="http://schemas.microsoft.com/office/powerpoint/2010/main" val="41201701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193899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Second</a:t>
            </a:r>
            <a:r>
              <a:rPr lang="en-US" sz="6000" dirty="0" smtClean="0">
                <a:solidFill>
                  <a:srgbClr val="FFFF00"/>
                </a:solidFill>
                <a:latin typeface="Baskerville Old Face" panose="02020602080505020303" pitchFamily="18" charset="0"/>
              </a:rPr>
              <a:t>, through </a:t>
            </a:r>
            <a:r>
              <a:rPr lang="en-US" sz="6000" b="1" u="sng"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SCRIPTURE</a:t>
            </a:r>
            <a:r>
              <a:rPr lang="en-US" sz="6000" dirty="0" smtClean="0">
                <a:solidFill>
                  <a:srgbClr val="FFFF00"/>
                </a:solidFill>
                <a:latin typeface="Baskerville Old Face" panose="02020602080505020303" pitchFamily="18" charset="0"/>
              </a:rPr>
              <a:t>.</a:t>
            </a:r>
          </a:p>
        </p:txBody>
      </p:sp>
    </p:spTree>
    <p:extLst>
      <p:ext uri="{BB962C8B-B14F-4D97-AF65-F5344CB8AC3E}">
        <p14:creationId xmlns:p14="http://schemas.microsoft.com/office/powerpoint/2010/main" val="3470539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193899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Third</a:t>
            </a:r>
            <a:r>
              <a:rPr lang="en-US" sz="6000" dirty="0" smtClean="0">
                <a:solidFill>
                  <a:srgbClr val="FFFF00"/>
                </a:solidFill>
                <a:latin typeface="Baskerville Old Face" panose="02020602080505020303" pitchFamily="18" charset="0"/>
              </a:rPr>
              <a:t>, through </a:t>
            </a:r>
            <a:r>
              <a:rPr lang="en-US" sz="6000" b="1" u="sng"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GODLY</a:t>
            </a:r>
            <a:r>
              <a:rPr lang="en-US" sz="6000" dirty="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6000" dirty="0" smtClean="0">
                <a:solidFill>
                  <a:srgbClr val="FFFF00"/>
                </a:solidFill>
                <a:latin typeface="Baskerville Old Face" panose="02020602080505020303" pitchFamily="18" charset="0"/>
              </a:rPr>
              <a:t>counsel.</a:t>
            </a:r>
          </a:p>
        </p:txBody>
      </p:sp>
    </p:spTree>
    <p:extLst>
      <p:ext uri="{BB962C8B-B14F-4D97-AF65-F5344CB8AC3E}">
        <p14:creationId xmlns:p14="http://schemas.microsoft.com/office/powerpoint/2010/main" val="16934633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1515292" y="4437638"/>
            <a:ext cx="6178730" cy="1323439"/>
          </a:xfrm>
          <a:prstGeom prst="rect">
            <a:avLst/>
          </a:prstGeom>
          <a:solidFill>
            <a:schemeClr val="tx1">
              <a:alpha val="70000"/>
            </a:schemeClr>
          </a:solidFill>
        </p:spPr>
        <p:txBody>
          <a:bodyPr wrap="square" rtlCol="0">
            <a:spAutoFit/>
          </a:bodyPr>
          <a:lstStyle/>
          <a:p>
            <a:pPr algn="ctr"/>
            <a:r>
              <a:rPr lang="en-US" sz="8000" dirty="0" smtClean="0">
                <a:solidFill>
                  <a:srgbClr val="FFFF00"/>
                </a:solidFill>
                <a:latin typeface="Britannic Bold" panose="020B0903060703020204" pitchFamily="34" charset="0"/>
              </a:rPr>
              <a:t>Acts 16:1-10</a:t>
            </a:r>
            <a:endParaRPr lang="en-US" sz="8000" dirty="0">
              <a:solidFill>
                <a:srgbClr val="FFFF00"/>
              </a:solidFill>
              <a:latin typeface="Britannic Bold" panose="020B0903060703020204" pitchFamily="34" charset="0"/>
            </a:endParaRPr>
          </a:p>
        </p:txBody>
      </p:sp>
    </p:spTree>
    <p:extLst>
      <p:ext uri="{BB962C8B-B14F-4D97-AF65-F5344CB8AC3E}">
        <p14:creationId xmlns:p14="http://schemas.microsoft.com/office/powerpoint/2010/main" val="37007606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38191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856" y="262562"/>
            <a:ext cx="8537510" cy="3416320"/>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Proverbs 3:5-6 </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6</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In all your ways </a:t>
            </a:r>
          </a:p>
          <a:p>
            <a:pPr algn="ctr"/>
            <a:r>
              <a:rPr lang="en-US" sz="5400" dirty="0" smtClean="0">
                <a:solidFill>
                  <a:srgbClr val="FFFF00"/>
                </a:solidFill>
                <a:latin typeface="Baskerville Old Face" panose="02020602080505020303" pitchFamily="18" charset="0"/>
              </a:rPr>
              <a:t>acknowledge Him,</a:t>
            </a:r>
          </a:p>
          <a:p>
            <a:pPr algn="ctr"/>
            <a:r>
              <a:rPr lang="en-US" sz="5400" dirty="0" smtClean="0">
                <a:solidFill>
                  <a:srgbClr val="FFFF00"/>
                </a:solidFill>
                <a:latin typeface="Baskerville Old Face" panose="02020602080505020303" pitchFamily="18" charset="0"/>
              </a:rPr>
              <a:t>and He shall direct your paths.</a:t>
            </a:r>
          </a:p>
        </p:txBody>
      </p:sp>
    </p:spTree>
    <p:extLst>
      <p:ext uri="{BB962C8B-B14F-4D97-AF65-F5344CB8AC3E}">
        <p14:creationId xmlns:p14="http://schemas.microsoft.com/office/powerpoint/2010/main" val="3100125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43692" y="271644"/>
            <a:ext cx="8803899"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16:1-10</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Then he came to </a:t>
            </a:r>
            <a:r>
              <a:rPr lang="en-US" sz="5400" dirty="0" err="1" smtClean="0">
                <a:solidFill>
                  <a:srgbClr val="FFFF00"/>
                </a:solidFill>
                <a:latin typeface="Baskerville Old Face" panose="02020602080505020303" pitchFamily="18" charset="0"/>
              </a:rPr>
              <a:t>Derbe</a:t>
            </a:r>
            <a:r>
              <a:rPr lang="en-US" sz="5400" dirty="0" smtClean="0">
                <a:solidFill>
                  <a:srgbClr val="FFFF00"/>
                </a:solidFill>
                <a:latin typeface="Baskerville Old Face" panose="02020602080505020303" pitchFamily="18" charset="0"/>
              </a:rPr>
              <a:t> and </a:t>
            </a:r>
            <a:r>
              <a:rPr lang="en-US" sz="5400" dirty="0" err="1" smtClean="0">
                <a:solidFill>
                  <a:srgbClr val="FFFF00"/>
                </a:solidFill>
                <a:latin typeface="Baskerville Old Face" panose="02020602080505020303" pitchFamily="18" charset="0"/>
              </a:rPr>
              <a:t>Lystra</a:t>
            </a:r>
            <a:r>
              <a:rPr lang="en-US" sz="5400" dirty="0" smtClean="0">
                <a:solidFill>
                  <a:srgbClr val="FFFF00"/>
                </a:solidFill>
                <a:latin typeface="Baskerville Old Face" panose="02020602080505020303" pitchFamily="18" charset="0"/>
              </a:rPr>
              <a:t>. And behold, a certain disciple was there, named Timothy, the son of a certain Jewish woman who believed, but his father was Greek.</a:t>
            </a:r>
          </a:p>
        </p:txBody>
      </p:sp>
    </p:spTree>
    <p:extLst>
      <p:ext uri="{BB962C8B-B14F-4D97-AF65-F5344CB8AC3E}">
        <p14:creationId xmlns:p14="http://schemas.microsoft.com/office/powerpoint/2010/main" val="40210513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66567" y="290923"/>
            <a:ext cx="8537510" cy="3416320"/>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16:1-10</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 </a:t>
            </a:r>
            <a:r>
              <a:rPr lang="en-US" sz="5400" dirty="0" smtClean="0">
                <a:solidFill>
                  <a:srgbClr val="FFFF00"/>
                </a:solidFill>
                <a:latin typeface="Baskerville Old Face" panose="02020602080505020303" pitchFamily="18" charset="0"/>
              </a:rPr>
              <a:t>He </a:t>
            </a:r>
            <a:r>
              <a:rPr lang="en-US" sz="5400" dirty="0" smtClean="0">
                <a:solidFill>
                  <a:srgbClr val="FFFF00"/>
                </a:solidFill>
                <a:latin typeface="Baskerville Old Face" panose="02020602080505020303" pitchFamily="18" charset="0"/>
              </a:rPr>
              <a:t>was well spoken of by the brethren who were at </a:t>
            </a:r>
            <a:r>
              <a:rPr lang="en-US" sz="5400" dirty="0" err="1" smtClean="0">
                <a:solidFill>
                  <a:srgbClr val="FFFF00"/>
                </a:solidFill>
                <a:latin typeface="Baskerville Old Face" panose="02020602080505020303" pitchFamily="18" charset="0"/>
              </a:rPr>
              <a:t>Lystra</a:t>
            </a:r>
            <a:r>
              <a:rPr lang="en-US" sz="5400" dirty="0" smtClean="0">
                <a:solidFill>
                  <a:srgbClr val="FFFF00"/>
                </a:solidFill>
                <a:latin typeface="Baskerville Old Face" panose="02020602080505020303" pitchFamily="18" charset="0"/>
              </a:rPr>
              <a:t> and </a:t>
            </a:r>
            <a:r>
              <a:rPr lang="en-US" sz="5400" dirty="0" err="1" smtClean="0">
                <a:solidFill>
                  <a:srgbClr val="FFFF00"/>
                </a:solidFill>
                <a:latin typeface="Baskerville Old Face" panose="02020602080505020303" pitchFamily="18" charset="0"/>
              </a:rPr>
              <a:t>Iconium</a:t>
            </a:r>
            <a:r>
              <a:rPr lang="en-US" sz="5400" dirty="0" smtClean="0">
                <a:solidFill>
                  <a:srgbClr val="FFFF00"/>
                </a:solidFill>
                <a:latin typeface="Baskerville Old Face" panose="02020602080505020303" pitchFamily="18" charset="0"/>
              </a:rPr>
              <a:t>.</a:t>
            </a:r>
          </a:p>
        </p:txBody>
      </p:sp>
    </p:spTree>
    <p:extLst>
      <p:ext uri="{BB962C8B-B14F-4D97-AF65-F5344CB8AC3E}">
        <p14:creationId xmlns:p14="http://schemas.microsoft.com/office/powerpoint/2010/main" val="793024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3747" y="275627"/>
            <a:ext cx="8537510" cy="5909310"/>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16:1-10</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3. </a:t>
            </a:r>
            <a:r>
              <a:rPr lang="en-US" sz="5400" dirty="0" smtClean="0">
                <a:solidFill>
                  <a:srgbClr val="FFFF00"/>
                </a:solidFill>
                <a:latin typeface="Baskerville Old Face" panose="02020602080505020303" pitchFamily="18" charset="0"/>
              </a:rPr>
              <a:t>Paul </a:t>
            </a:r>
            <a:r>
              <a:rPr lang="en-US" sz="5400" dirty="0" smtClean="0">
                <a:solidFill>
                  <a:srgbClr val="FFFF00"/>
                </a:solidFill>
                <a:latin typeface="Baskerville Old Face" panose="02020602080505020303" pitchFamily="18" charset="0"/>
              </a:rPr>
              <a:t>wanted to have him go on with him. And he took him and circumcised him because of the Jews who were in that region, for they knew that his father was Greek.</a:t>
            </a:r>
          </a:p>
        </p:txBody>
      </p:sp>
    </p:spTree>
    <p:extLst>
      <p:ext uri="{BB962C8B-B14F-4D97-AF65-F5344CB8AC3E}">
        <p14:creationId xmlns:p14="http://schemas.microsoft.com/office/powerpoint/2010/main" val="3691445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62559"/>
            <a:ext cx="8537510" cy="5909310"/>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16:1-10</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4. </a:t>
            </a:r>
            <a:r>
              <a:rPr lang="en-US" sz="5400" dirty="0" smtClean="0">
                <a:solidFill>
                  <a:srgbClr val="FFFF00"/>
                </a:solidFill>
                <a:latin typeface="Baskerville Old Face" panose="02020602080505020303" pitchFamily="18" charset="0"/>
              </a:rPr>
              <a:t>And </a:t>
            </a:r>
            <a:r>
              <a:rPr lang="en-US" sz="5400" dirty="0" smtClean="0">
                <a:solidFill>
                  <a:srgbClr val="FFFF00"/>
                </a:solidFill>
                <a:latin typeface="Baskerville Old Face" panose="02020602080505020303" pitchFamily="18" charset="0"/>
              </a:rPr>
              <a:t>as they went through the cities, they delivered to them the decrees to keep, which were determined by the apostles and elders at Jerusalem.</a:t>
            </a:r>
          </a:p>
        </p:txBody>
      </p:sp>
    </p:spTree>
    <p:extLst>
      <p:ext uri="{BB962C8B-B14F-4D97-AF65-F5344CB8AC3E}">
        <p14:creationId xmlns:p14="http://schemas.microsoft.com/office/powerpoint/2010/main" val="1696161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3747" y="301751"/>
            <a:ext cx="8537510" cy="3416320"/>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16:1-10</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5. </a:t>
            </a:r>
            <a:r>
              <a:rPr lang="en-US" sz="5400" dirty="0" smtClean="0">
                <a:solidFill>
                  <a:srgbClr val="FFFF00"/>
                </a:solidFill>
                <a:latin typeface="Baskerville Old Face" panose="02020602080505020303" pitchFamily="18" charset="0"/>
              </a:rPr>
              <a:t>So </a:t>
            </a:r>
            <a:r>
              <a:rPr lang="en-US" sz="5400" dirty="0" smtClean="0">
                <a:solidFill>
                  <a:srgbClr val="FFFF00"/>
                </a:solidFill>
                <a:latin typeface="Baskerville Old Face" panose="02020602080505020303" pitchFamily="18" charset="0"/>
              </a:rPr>
              <a:t>the churches were strengthened in the faith, and increased in number daily.</a:t>
            </a:r>
          </a:p>
        </p:txBody>
      </p:sp>
    </p:spTree>
    <p:extLst>
      <p:ext uri="{BB962C8B-B14F-4D97-AF65-F5344CB8AC3E}">
        <p14:creationId xmlns:p14="http://schemas.microsoft.com/office/powerpoint/2010/main" val="3266924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3747" y="262563"/>
            <a:ext cx="8537510" cy="5078313"/>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16:1-10</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6. </a:t>
            </a:r>
            <a:r>
              <a:rPr lang="en-US" sz="5400" dirty="0" smtClean="0">
                <a:solidFill>
                  <a:srgbClr val="FFFF00"/>
                </a:solidFill>
                <a:latin typeface="Baskerville Old Face" panose="02020602080505020303" pitchFamily="18" charset="0"/>
              </a:rPr>
              <a:t>Now </a:t>
            </a:r>
            <a:r>
              <a:rPr lang="en-US" sz="5400" dirty="0" smtClean="0">
                <a:solidFill>
                  <a:srgbClr val="FFFF00"/>
                </a:solidFill>
                <a:latin typeface="Baskerville Old Face" panose="02020602080505020303" pitchFamily="18" charset="0"/>
              </a:rPr>
              <a:t>when they had gone through Phrygia and the region of Galatia, they were forbidden by the Holy Spirit to preach the word in Asia. </a:t>
            </a:r>
          </a:p>
        </p:txBody>
      </p:sp>
    </p:spTree>
    <p:extLst>
      <p:ext uri="{BB962C8B-B14F-4D97-AF65-F5344CB8AC3E}">
        <p14:creationId xmlns:p14="http://schemas.microsoft.com/office/powerpoint/2010/main" val="3217978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TotalTime>
  <Words>399</Words>
  <Application>Microsoft Office PowerPoint</Application>
  <PresentationFormat>On-screen Show (4:3)</PresentationFormat>
  <Paragraphs>41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WestfairAV</cp:lastModifiedBy>
  <cp:revision>19</cp:revision>
  <dcterms:created xsi:type="dcterms:W3CDTF">2016-09-02T15:54:17Z</dcterms:created>
  <dcterms:modified xsi:type="dcterms:W3CDTF">2016-09-04T04:10:47Z</dcterms:modified>
</cp:coreProperties>
</file>