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2" r:id="rId4"/>
    <p:sldId id="273" r:id="rId5"/>
    <p:sldId id="274" r:id="rId6"/>
    <p:sldId id="275" r:id="rId7"/>
    <p:sldId id="261" r:id="rId8"/>
    <p:sldId id="276" r:id="rId9"/>
    <p:sldId id="277" r:id="rId10"/>
    <p:sldId id="278" r:id="rId11"/>
    <p:sldId id="279" r:id="rId12"/>
    <p:sldId id="280" r:id="rId13"/>
    <p:sldId id="281" r:id="rId14"/>
    <p:sldId id="282" r:id="rId15"/>
    <p:sldId id="283" r:id="rId16"/>
    <p:sldId id="284" r:id="rId17"/>
    <p:sldId id="262" r:id="rId18"/>
    <p:sldId id="285" r:id="rId19"/>
    <p:sldId id="263" r:id="rId20"/>
    <p:sldId id="264" r:id="rId21"/>
    <p:sldId id="286"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0001"/>
    <a:srgbClr val="825D2B"/>
    <a:srgbClr val="E5DAA2"/>
    <a:srgbClr val="FFFFCC"/>
    <a:srgbClr val="ECD494"/>
    <a:srgbClr val="392921"/>
    <a:srgbClr val="734B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9" autoAdjust="0"/>
    <p:restoredTop sz="94660"/>
  </p:normalViewPr>
  <p:slideViewPr>
    <p:cSldViewPr snapToGrid="0">
      <p:cViewPr varScale="1">
        <p:scale>
          <a:sx n="116" d="100"/>
          <a:sy n="116" d="100"/>
        </p:scale>
        <p:origin x="142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038435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902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57708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82500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88932-9257-41D5-850A-EE7D4CC09A29}" type="datetimeFigureOut">
              <a:rPr lang="en-US" smtClean="0"/>
              <a:t>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106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588932-9257-41D5-850A-EE7D4CC09A29}" type="datetimeFigureOut">
              <a:rPr lang="en-US" smtClean="0"/>
              <a:t>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4857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588932-9257-41D5-850A-EE7D4CC09A29}" type="datetimeFigureOut">
              <a:rPr lang="en-US" smtClean="0"/>
              <a:t>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95735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588932-9257-41D5-850A-EE7D4CC09A29}" type="datetimeFigureOut">
              <a:rPr lang="en-US" smtClean="0"/>
              <a:t>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56909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88932-9257-41D5-850A-EE7D4CC09A29}" type="datetimeFigureOut">
              <a:rPr lang="en-US" smtClean="0"/>
              <a:t>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39297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29403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73130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88932-9257-41D5-850A-EE7D4CC09A29}" type="datetimeFigureOut">
              <a:rPr lang="en-US" smtClean="0"/>
              <a:t>1/6/2017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CF041-39A3-4AD5-B879-0983EA031052}" type="slidenum">
              <a:rPr lang="en-US" smtClean="0"/>
              <a:t>‹#›</a:t>
            </a:fld>
            <a:endParaRPr lang="en-US"/>
          </a:p>
        </p:txBody>
      </p:sp>
    </p:spTree>
    <p:extLst>
      <p:ext uri="{BB962C8B-B14F-4D97-AF65-F5344CB8AC3E}">
        <p14:creationId xmlns:p14="http://schemas.microsoft.com/office/powerpoint/2010/main" val="1777524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402221" y="1671027"/>
            <a:ext cx="5272217" cy="923330"/>
          </a:xfrm>
          <a:prstGeom prst="rect">
            <a:avLst/>
          </a:prstGeom>
          <a:noFill/>
        </p:spPr>
        <p:txBody>
          <a:bodyPr wrap="square" rtlCol="0">
            <a:spAutoFit/>
          </a:bodyPr>
          <a:lstStyle/>
          <a:p>
            <a:pPr algn="ctr"/>
            <a:r>
              <a:rPr lang="en-US" sz="5400" i="1"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What’s</a:t>
            </a:r>
            <a:r>
              <a:rPr lang="en-US" sz="5400"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 </a:t>
            </a:r>
            <a:r>
              <a:rPr lang="en-US" sz="5400" i="1"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In Your</a:t>
            </a:r>
          </a:p>
        </p:txBody>
      </p:sp>
      <p:sp>
        <p:nvSpPr>
          <p:cNvPr id="4" name="TextBox 3"/>
          <p:cNvSpPr txBox="1"/>
          <p:nvPr/>
        </p:nvSpPr>
        <p:spPr>
          <a:xfrm>
            <a:off x="3859423" y="4110681"/>
            <a:ext cx="435781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Genesis 4:1-10</a:t>
            </a:r>
          </a:p>
          <a:p>
            <a:pPr algn="ctr"/>
            <a:r>
              <a:rPr lang="en-US" sz="4800" dirty="0" smtClean="0">
                <a:solidFill>
                  <a:srgbClr val="670001"/>
                </a:solidFill>
                <a:latin typeface="Felix Titling" panose="04060505060202020A04" pitchFamily="82" charset="0"/>
              </a:rPr>
              <a:t>Hebrews 11:1-4</a:t>
            </a:r>
            <a:endParaRPr lang="en-US" sz="4800" dirty="0">
              <a:solidFill>
                <a:srgbClr val="670001"/>
              </a:solidFill>
              <a:latin typeface="Felix Titling" panose="04060505060202020A04" pitchFamily="82" charset="0"/>
            </a:endParaRPr>
          </a:p>
        </p:txBody>
      </p:sp>
      <p:sp>
        <p:nvSpPr>
          <p:cNvPr id="5" name="TextBox 4"/>
          <p:cNvSpPr txBox="1"/>
          <p:nvPr/>
        </p:nvSpPr>
        <p:spPr>
          <a:xfrm>
            <a:off x="2306596" y="2300766"/>
            <a:ext cx="7652951" cy="1015663"/>
          </a:xfrm>
          <a:prstGeom prst="rect">
            <a:avLst/>
          </a:prstGeom>
          <a:noFill/>
        </p:spPr>
        <p:txBody>
          <a:bodyPr wrap="square" rtlCol="0">
            <a:spAutoFit/>
            <a:scene3d>
              <a:camera prst="orthographicFront"/>
              <a:lightRig rig="threePt" dir="t"/>
            </a:scene3d>
            <a:sp3d extrusionH="57150" contourW="12700" prstMaterial="metal">
              <a:bevelT w="38100" h="38100"/>
              <a:bevelB w="38100" h="38100"/>
              <a:extrusionClr>
                <a:srgbClr val="670001"/>
              </a:extrusionClr>
              <a:contourClr>
                <a:srgbClr val="670001"/>
              </a:contourClr>
            </a:sp3d>
          </a:bodyPr>
          <a:lstStyle/>
          <a:p>
            <a:pPr algn="ctr"/>
            <a:r>
              <a:rPr lang="en-US" sz="6000" b="1" dirty="0" smtClean="0">
                <a:gradFill>
                  <a:gsLst>
                    <a:gs pos="0">
                      <a:srgbClr val="670001"/>
                    </a:gs>
                    <a:gs pos="43500">
                      <a:srgbClr val="825D2B"/>
                    </a:gs>
                    <a:gs pos="87000">
                      <a:srgbClr val="670001"/>
                    </a:gs>
                  </a:gsLst>
                  <a:lin ang="5400000" scaled="1"/>
                </a:gradFill>
                <a:effectLst>
                  <a:outerShdw blurRad="50800" dist="38100" dir="8100000" algn="tr" rotWithShape="0">
                    <a:prstClr val="black">
                      <a:alpha val="40000"/>
                    </a:prstClr>
                  </a:outerShdw>
                </a:effectLst>
                <a:latin typeface="Felix Titling" panose="04060505060202020A04" pitchFamily="82" charset="0"/>
              </a:rPr>
              <a:t>Footlocker?</a:t>
            </a:r>
          </a:p>
        </p:txBody>
      </p:sp>
    </p:spTree>
    <p:extLst>
      <p:ext uri="{BB962C8B-B14F-4D97-AF65-F5344CB8AC3E}">
        <p14:creationId xmlns:p14="http://schemas.microsoft.com/office/powerpoint/2010/main" val="18694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078313"/>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a:solidFill>
                  <a:srgbClr val="FFFFCC"/>
                </a:solidFill>
                <a:latin typeface="Californian FB" panose="0207040306080B030204" pitchFamily="18" charset="0"/>
              </a:rPr>
              <a:t>4</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Abel also brought of the firstborn of his flock and of their fat. And the Lord respected Abel and his offering,</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619072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5. </a:t>
            </a:r>
            <a:r>
              <a:rPr lang="en-US" sz="5400" dirty="0" smtClean="0">
                <a:solidFill>
                  <a:srgbClr val="670001"/>
                </a:solidFill>
                <a:latin typeface="Californian FB" panose="0207040306080B030204" pitchFamily="18" charset="0"/>
              </a:rPr>
              <a:t>but He did not respect Cain and his offering. And Cain was very angry, and his countenance fell.</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017405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341632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a:solidFill>
                  <a:srgbClr val="FFFFCC"/>
                </a:solidFill>
                <a:latin typeface="Californian FB" panose="0207040306080B030204" pitchFamily="18" charset="0"/>
              </a:rPr>
              <a:t>6</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So the Lord said to Cain, “Why are you angry? And why has your countenance fallen?</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515449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078313"/>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7. </a:t>
            </a:r>
            <a:r>
              <a:rPr lang="en-US" sz="5400" dirty="0" smtClean="0">
                <a:solidFill>
                  <a:srgbClr val="670001"/>
                </a:solidFill>
                <a:latin typeface="Californian FB" panose="0207040306080B030204" pitchFamily="18" charset="0"/>
              </a:rPr>
              <a:t>If you do well, will you not be accepted? And if you do not do well, sin lies at the door. And its desire is for you, but you should rule over it.”</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051187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90931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a:solidFill>
                  <a:srgbClr val="FFFFCC"/>
                </a:solidFill>
                <a:latin typeface="Californian FB" panose="0207040306080B030204" pitchFamily="18" charset="0"/>
              </a:rPr>
              <a:t>8</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Now Cain talked with Abel his brother; and it came to pass, when they were in the field, that Cain rose up against Abel his brother and killed him.</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102614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9. </a:t>
            </a:r>
            <a:r>
              <a:rPr lang="en-US" sz="5400" dirty="0" smtClean="0">
                <a:solidFill>
                  <a:srgbClr val="670001"/>
                </a:solidFill>
                <a:latin typeface="Californian FB" panose="0207040306080B030204" pitchFamily="18" charset="0"/>
              </a:rPr>
              <a:t>Then the Lord said to Cain, “Where is Abel your brother?” He said, “I do not know. Am I my brother’s keeper?”</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8682563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10. </a:t>
            </a:r>
            <a:r>
              <a:rPr lang="en-US" sz="5400" dirty="0" smtClean="0">
                <a:solidFill>
                  <a:srgbClr val="670001"/>
                </a:solidFill>
                <a:latin typeface="Californian FB" panose="0207040306080B030204" pitchFamily="18" charset="0"/>
              </a:rPr>
              <a:t>And He said, “What have you done? The voice of your brother’s blood cries out to Me from the ground.</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793488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1 John 3:11-12</a:t>
            </a:r>
          </a:p>
          <a:p>
            <a:pPr algn="ctr"/>
            <a:r>
              <a:rPr lang="en-US" sz="5400" dirty="0" smtClean="0">
                <a:solidFill>
                  <a:srgbClr val="FFFFCC"/>
                </a:solidFill>
                <a:latin typeface="Californian FB" panose="0207040306080B030204" pitchFamily="18" charset="0"/>
              </a:rPr>
              <a:t>11. </a:t>
            </a:r>
            <a:r>
              <a:rPr lang="en-US" sz="5400" dirty="0" smtClean="0">
                <a:solidFill>
                  <a:srgbClr val="670001"/>
                </a:solidFill>
                <a:latin typeface="Californian FB" panose="0207040306080B030204" pitchFamily="18" charset="0"/>
              </a:rPr>
              <a:t>For this is the message that you heard from the beginning, that we should love one another,</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15874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90931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1 John 3:11-12</a:t>
            </a:r>
          </a:p>
          <a:p>
            <a:pPr algn="ctr"/>
            <a:r>
              <a:rPr lang="en-US" sz="5400" dirty="0" smtClean="0">
                <a:solidFill>
                  <a:srgbClr val="FFFFCC"/>
                </a:solidFill>
                <a:latin typeface="Californian FB" panose="0207040306080B030204" pitchFamily="18" charset="0"/>
              </a:rPr>
              <a:t>12. </a:t>
            </a:r>
            <a:r>
              <a:rPr lang="en-US" sz="5400" dirty="0" smtClean="0">
                <a:solidFill>
                  <a:srgbClr val="670001"/>
                </a:solidFill>
                <a:latin typeface="Californian FB" panose="0207040306080B030204" pitchFamily="18" charset="0"/>
              </a:rPr>
              <a:t>not as Cain who was of the wicked one and murdered his brother. And why did he murder him? Because his works were evil and his brother’s righteous.</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900418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Proverbs 21:27</a:t>
            </a:r>
          </a:p>
          <a:p>
            <a:pPr algn="ctr"/>
            <a:r>
              <a:rPr lang="en-US" sz="5400" dirty="0" smtClean="0">
                <a:solidFill>
                  <a:srgbClr val="FFFFCC"/>
                </a:solidFill>
                <a:latin typeface="Californian FB" panose="0207040306080B030204" pitchFamily="18" charset="0"/>
              </a:rPr>
              <a:t>27. </a:t>
            </a:r>
            <a:r>
              <a:rPr lang="en-US" sz="5400" dirty="0" smtClean="0">
                <a:solidFill>
                  <a:srgbClr val="670001"/>
                </a:solidFill>
                <a:latin typeface="Californian FB" panose="0207040306080B030204" pitchFamily="18" charset="0"/>
              </a:rPr>
              <a:t>The sacrifice of the wicked is an abomination; how much more when he brings it with wicked intent!</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252564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341632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Hebrews 11:1-4</a:t>
            </a:r>
          </a:p>
          <a:p>
            <a:pPr algn="ctr"/>
            <a:r>
              <a:rPr lang="en-US" sz="5400" dirty="0" smtClean="0">
                <a:solidFill>
                  <a:srgbClr val="FFFFCC"/>
                </a:solidFill>
                <a:latin typeface="Californian FB" panose="0207040306080B030204" pitchFamily="18" charset="0"/>
              </a:rPr>
              <a:t>1. </a:t>
            </a:r>
            <a:r>
              <a:rPr lang="en-US" sz="5400" dirty="0" smtClean="0">
                <a:solidFill>
                  <a:srgbClr val="670001"/>
                </a:solidFill>
                <a:latin typeface="Californian FB" panose="0207040306080B030204" pitchFamily="18" charset="0"/>
              </a:rPr>
              <a:t>Now faith is the substance of things hoped for, the evidence of things not seen.</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6787933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3131" y="229751"/>
            <a:ext cx="4980219" cy="5590043"/>
          </a:xfrm>
          <a:prstGeom prst="rect">
            <a:avLst/>
          </a:prstGeom>
        </p:spPr>
      </p:pic>
    </p:spTree>
    <p:extLst>
      <p:ext uri="{BB962C8B-B14F-4D97-AF65-F5344CB8AC3E}">
        <p14:creationId xmlns:p14="http://schemas.microsoft.com/office/powerpoint/2010/main" val="973495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402221" y="1671027"/>
            <a:ext cx="5272217" cy="923330"/>
          </a:xfrm>
          <a:prstGeom prst="rect">
            <a:avLst/>
          </a:prstGeom>
          <a:noFill/>
        </p:spPr>
        <p:txBody>
          <a:bodyPr wrap="square" rtlCol="0">
            <a:spAutoFit/>
          </a:bodyPr>
          <a:lstStyle/>
          <a:p>
            <a:pPr algn="ctr"/>
            <a:r>
              <a:rPr lang="en-US" sz="5400" i="1"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What’s</a:t>
            </a:r>
            <a:r>
              <a:rPr lang="en-US" sz="5400"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 </a:t>
            </a:r>
            <a:r>
              <a:rPr lang="en-US" sz="5400" i="1" dirty="0" smtClean="0">
                <a:solidFill>
                  <a:srgbClr val="670001"/>
                </a:solidFill>
                <a:effectLst>
                  <a:outerShdw blurRad="50800" dist="38100" dir="8100000" algn="tr" rotWithShape="0">
                    <a:prstClr val="black">
                      <a:alpha val="40000"/>
                    </a:prstClr>
                  </a:outerShdw>
                </a:effectLst>
                <a:latin typeface="Californian FB" panose="0207040306080B030204" pitchFamily="18" charset="0"/>
              </a:rPr>
              <a:t>In Your</a:t>
            </a:r>
          </a:p>
        </p:txBody>
      </p:sp>
      <p:sp>
        <p:nvSpPr>
          <p:cNvPr id="4" name="TextBox 3"/>
          <p:cNvSpPr txBox="1"/>
          <p:nvPr/>
        </p:nvSpPr>
        <p:spPr>
          <a:xfrm>
            <a:off x="3859423" y="4110681"/>
            <a:ext cx="435781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Genesis 4:1-10</a:t>
            </a:r>
          </a:p>
          <a:p>
            <a:pPr algn="ctr"/>
            <a:r>
              <a:rPr lang="en-US" sz="4800" dirty="0" smtClean="0">
                <a:solidFill>
                  <a:srgbClr val="670001"/>
                </a:solidFill>
                <a:latin typeface="Felix Titling" panose="04060505060202020A04" pitchFamily="82" charset="0"/>
              </a:rPr>
              <a:t>Hebrews 11:1-4</a:t>
            </a:r>
            <a:endParaRPr lang="en-US" sz="4800" dirty="0">
              <a:solidFill>
                <a:srgbClr val="670001"/>
              </a:solidFill>
              <a:latin typeface="Felix Titling" panose="04060505060202020A04" pitchFamily="82" charset="0"/>
            </a:endParaRPr>
          </a:p>
        </p:txBody>
      </p:sp>
      <p:sp>
        <p:nvSpPr>
          <p:cNvPr id="5" name="TextBox 4"/>
          <p:cNvSpPr txBox="1"/>
          <p:nvPr/>
        </p:nvSpPr>
        <p:spPr>
          <a:xfrm>
            <a:off x="2306596" y="2300766"/>
            <a:ext cx="7652951" cy="1015663"/>
          </a:xfrm>
          <a:prstGeom prst="rect">
            <a:avLst/>
          </a:prstGeom>
          <a:noFill/>
        </p:spPr>
        <p:txBody>
          <a:bodyPr wrap="square" rtlCol="0">
            <a:spAutoFit/>
            <a:scene3d>
              <a:camera prst="orthographicFront"/>
              <a:lightRig rig="threePt" dir="t"/>
            </a:scene3d>
            <a:sp3d extrusionH="57150" contourW="12700" prstMaterial="metal">
              <a:bevelT w="38100" h="38100"/>
              <a:bevelB w="38100" h="38100"/>
              <a:extrusionClr>
                <a:srgbClr val="670001"/>
              </a:extrusionClr>
              <a:contourClr>
                <a:srgbClr val="670001"/>
              </a:contourClr>
            </a:sp3d>
          </a:bodyPr>
          <a:lstStyle/>
          <a:p>
            <a:pPr algn="ctr"/>
            <a:r>
              <a:rPr lang="en-US" sz="6000" b="1" dirty="0" smtClean="0">
                <a:gradFill>
                  <a:gsLst>
                    <a:gs pos="0">
                      <a:srgbClr val="670001"/>
                    </a:gs>
                    <a:gs pos="43500">
                      <a:srgbClr val="825D2B"/>
                    </a:gs>
                    <a:gs pos="87000">
                      <a:srgbClr val="670001"/>
                    </a:gs>
                  </a:gsLst>
                  <a:lin ang="5400000" scaled="1"/>
                </a:gradFill>
                <a:effectLst>
                  <a:outerShdw blurRad="50800" dist="38100" dir="8100000" algn="tr" rotWithShape="0">
                    <a:prstClr val="black">
                      <a:alpha val="40000"/>
                    </a:prstClr>
                  </a:outerShdw>
                </a:effectLst>
                <a:latin typeface="Felix Titling" panose="04060505060202020A04" pitchFamily="82" charset="0"/>
              </a:rPr>
              <a:t>Footlocker?</a:t>
            </a:r>
          </a:p>
        </p:txBody>
      </p:sp>
    </p:spTree>
    <p:extLst>
      <p:ext uri="{BB962C8B-B14F-4D97-AF65-F5344CB8AC3E}">
        <p14:creationId xmlns:p14="http://schemas.microsoft.com/office/powerpoint/2010/main" val="2617746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545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2585323"/>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Hebrews 11:1-4</a:t>
            </a:r>
          </a:p>
          <a:p>
            <a:pPr algn="ctr"/>
            <a:r>
              <a:rPr lang="en-US" sz="5400" dirty="0">
                <a:solidFill>
                  <a:srgbClr val="FFFFCC"/>
                </a:solidFill>
                <a:latin typeface="Californian FB" panose="0207040306080B030204" pitchFamily="18" charset="0"/>
              </a:rPr>
              <a:t>2</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For by it the elders obtained a good testimony.</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2576714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90931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Hebrews 11:1-4</a:t>
            </a:r>
          </a:p>
          <a:p>
            <a:pPr algn="ctr"/>
            <a:r>
              <a:rPr lang="en-US" sz="5400" dirty="0" smtClean="0">
                <a:solidFill>
                  <a:srgbClr val="FFFFCC"/>
                </a:solidFill>
                <a:latin typeface="Californian FB" panose="0207040306080B030204" pitchFamily="18" charset="0"/>
              </a:rPr>
              <a:t>3. </a:t>
            </a:r>
            <a:r>
              <a:rPr lang="en-US" sz="5400" dirty="0" smtClean="0">
                <a:solidFill>
                  <a:srgbClr val="670001"/>
                </a:solidFill>
                <a:latin typeface="Californian FB" panose="0207040306080B030204" pitchFamily="18" charset="0"/>
              </a:rPr>
              <a:t>By faith we understand that the worlds were framed by the word of God, so that the things which are seen were not made of things which are visible.</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71062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909310"/>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Hebrews 11:1-4</a:t>
            </a:r>
          </a:p>
          <a:p>
            <a:pPr algn="ctr"/>
            <a:r>
              <a:rPr lang="en-US" sz="5400" dirty="0">
                <a:solidFill>
                  <a:srgbClr val="FFFFCC"/>
                </a:solidFill>
                <a:latin typeface="Californian FB" panose="0207040306080B030204" pitchFamily="18" charset="0"/>
              </a:rPr>
              <a:t>4</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By faith Abel offered to God a more excellent sacrifice than Cain, through which he obtained witness that he was righteous, God testifying of his gifts; </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20275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2585323"/>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Hebrews 11:1-4</a:t>
            </a:r>
          </a:p>
          <a:p>
            <a:pPr algn="ctr"/>
            <a:r>
              <a:rPr lang="en-US" sz="5400" dirty="0" smtClean="0">
                <a:solidFill>
                  <a:srgbClr val="670001"/>
                </a:solidFill>
                <a:latin typeface="Californian FB" panose="0207040306080B030204" pitchFamily="18" charset="0"/>
              </a:rPr>
              <a:t>and through it he being dead still speaks.</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552108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1. </a:t>
            </a:r>
            <a:r>
              <a:rPr lang="en-US" sz="5400" dirty="0" smtClean="0">
                <a:solidFill>
                  <a:srgbClr val="670001"/>
                </a:solidFill>
                <a:latin typeface="Californian FB" panose="0207040306080B030204" pitchFamily="18" charset="0"/>
              </a:rPr>
              <a:t>Now Adam knew Eve his wife, and she conceived and bore Cain, and said, “I have acquired a man from the Lord.”</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2964891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5078313"/>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a:solidFill>
                  <a:srgbClr val="FFFFCC"/>
                </a:solidFill>
                <a:latin typeface="Californian FB" panose="0207040306080B030204" pitchFamily="18" charset="0"/>
              </a:rPr>
              <a:t>2</a:t>
            </a:r>
            <a:r>
              <a:rPr lang="en-US" sz="5400" dirty="0" smtClean="0">
                <a:solidFill>
                  <a:srgbClr val="FFFFCC"/>
                </a:solidFill>
                <a:latin typeface="Californian FB" panose="0207040306080B030204" pitchFamily="18" charset="0"/>
              </a:rPr>
              <a:t>. </a:t>
            </a:r>
            <a:r>
              <a:rPr lang="en-US" sz="5400" dirty="0" smtClean="0">
                <a:solidFill>
                  <a:srgbClr val="670001"/>
                </a:solidFill>
                <a:latin typeface="Californian FB" panose="0207040306080B030204" pitchFamily="18" charset="0"/>
              </a:rPr>
              <a:t>Then she bore again, this time his brother Abel. Now Abel was a keeper of sheep, but Cain was a tiller of the ground.</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4458927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164757"/>
            <a:ext cx="8830962" cy="4247317"/>
          </a:xfrm>
          <a:prstGeom prst="rect">
            <a:avLst/>
          </a:prstGeom>
          <a:solidFill>
            <a:schemeClr val="tx1">
              <a:alpha val="11000"/>
            </a:schemeClr>
          </a:solidFill>
        </p:spPr>
        <p:txBody>
          <a:bodyPr wrap="square" rtlCol="0">
            <a:spAutoFit/>
          </a:bodyPr>
          <a:lstStyle/>
          <a:p>
            <a:pPr algn="ctr"/>
            <a:r>
              <a:rPr lang="en-US" sz="5400" dirty="0" smtClean="0">
                <a:solidFill>
                  <a:srgbClr val="FFFFCC"/>
                </a:solidFill>
                <a:latin typeface="Californian FB" panose="0207040306080B030204" pitchFamily="18" charset="0"/>
              </a:rPr>
              <a:t>Genesis 4:1-10</a:t>
            </a:r>
          </a:p>
          <a:p>
            <a:pPr algn="ctr"/>
            <a:r>
              <a:rPr lang="en-US" sz="5400" dirty="0" smtClean="0">
                <a:solidFill>
                  <a:srgbClr val="FFFFCC"/>
                </a:solidFill>
                <a:latin typeface="Californian FB" panose="0207040306080B030204" pitchFamily="18" charset="0"/>
              </a:rPr>
              <a:t>3. </a:t>
            </a:r>
            <a:r>
              <a:rPr lang="en-US" sz="5400" dirty="0" smtClean="0">
                <a:solidFill>
                  <a:srgbClr val="670001"/>
                </a:solidFill>
                <a:latin typeface="Californian FB" panose="0207040306080B030204" pitchFamily="18" charset="0"/>
              </a:rPr>
              <a:t>And in the process of time it came to pass that Cain brought an offering of the fruit of the ground to the Lord.</a:t>
            </a:r>
            <a:endParaRPr lang="en-US" sz="54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0830716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132</TotalTime>
  <Words>525</Words>
  <Application>Microsoft Office PowerPoint</Application>
  <PresentationFormat>On-screen Show (4:3)</PresentationFormat>
  <Paragraphs>44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Californian FB</vt:lpstr>
      <vt:lpstr>Felix Titling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11</cp:revision>
  <dcterms:created xsi:type="dcterms:W3CDTF">2016-12-29T19:06:08Z</dcterms:created>
  <dcterms:modified xsi:type="dcterms:W3CDTF">2017-01-06T16:57:55Z</dcterms:modified>
</cp:coreProperties>
</file>