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257" r:id="rId4"/>
    <p:sldId id="258" r:id="rId5"/>
    <p:sldId id="302" r:id="rId6"/>
    <p:sldId id="303" r:id="rId7"/>
    <p:sldId id="304" r:id="rId8"/>
    <p:sldId id="259" r:id="rId9"/>
    <p:sldId id="260" r:id="rId10"/>
    <p:sldId id="305" r:id="rId11"/>
    <p:sldId id="262" r:id="rId12"/>
    <p:sldId id="325" r:id="rId13"/>
    <p:sldId id="326" r:id="rId14"/>
    <p:sldId id="261"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268" r:id="rId29"/>
    <p:sldId id="324" r:id="rId30"/>
    <p:sldId id="319" r:id="rId31"/>
    <p:sldId id="294" r:id="rId32"/>
    <p:sldId id="269" r:id="rId33"/>
    <p:sldId id="270" r:id="rId34"/>
    <p:sldId id="320" r:id="rId35"/>
    <p:sldId id="296" r:id="rId36"/>
    <p:sldId id="321" r:id="rId37"/>
    <p:sldId id="297" r:id="rId38"/>
    <p:sldId id="323" r:id="rId39"/>
    <p:sldId id="280" r:id="rId40"/>
    <p:sldId id="28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9/16/2016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17:1-14</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6567" y="290923"/>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Amos 7:10-12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12. </a:t>
            </a:r>
            <a:r>
              <a:rPr lang="en-US" sz="5400" dirty="0" smtClean="0">
                <a:solidFill>
                  <a:srgbClr val="FFFF00"/>
                </a:solidFill>
                <a:latin typeface="Baskerville Old Face" panose="02020602080505020303" pitchFamily="18" charset="0"/>
              </a:rPr>
              <a:t>Then </a:t>
            </a:r>
            <a:r>
              <a:rPr lang="en-US" sz="5400" dirty="0" err="1" smtClean="0">
                <a:solidFill>
                  <a:srgbClr val="FFFF00"/>
                </a:solidFill>
                <a:latin typeface="Baskerville Old Face" panose="02020602080505020303" pitchFamily="18" charset="0"/>
              </a:rPr>
              <a:t>Amaziah</a:t>
            </a:r>
            <a:r>
              <a:rPr lang="en-US" sz="5400" dirty="0" smtClean="0">
                <a:solidFill>
                  <a:srgbClr val="FFFF00"/>
                </a:solidFill>
                <a:latin typeface="Baskerville Old Face" panose="02020602080505020303" pitchFamily="18" charset="0"/>
              </a:rPr>
              <a:t> said to Amos: “Go, you seer! Flee to the land of Judah. There eat bread, and there prophesy.</a:t>
            </a:r>
          </a:p>
        </p:txBody>
      </p:sp>
    </p:spTree>
    <p:extLst>
      <p:ext uri="{BB962C8B-B14F-4D97-AF65-F5344CB8AC3E}">
        <p14:creationId xmlns:p14="http://schemas.microsoft.com/office/powerpoint/2010/main" val="414645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75627"/>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a:t>
            </a:r>
            <a:r>
              <a:rPr lang="en-US" sz="5400" dirty="0" smtClean="0">
                <a:solidFill>
                  <a:srgbClr val="FFFF00"/>
                </a:solidFill>
                <a:latin typeface="Baskerville Old Face" panose="02020602080505020303" pitchFamily="18" charset="0"/>
              </a:rPr>
              <a:t>Now when they had passed through Amphipolis and Apollonia, they came to Thessalonica, where there was a synagogue of the Jews.</a:t>
            </a:r>
          </a:p>
        </p:txBody>
      </p:sp>
    </p:spTree>
    <p:extLst>
      <p:ext uri="{BB962C8B-B14F-4D97-AF65-F5344CB8AC3E}">
        <p14:creationId xmlns:p14="http://schemas.microsoft.com/office/powerpoint/2010/main" val="3691445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422" y="181232"/>
            <a:ext cx="8655223" cy="6491417"/>
          </a:xfrm>
          <a:prstGeom prst="rect">
            <a:avLst/>
          </a:prstGeom>
        </p:spPr>
      </p:pic>
    </p:spTree>
    <p:extLst>
      <p:ext uri="{BB962C8B-B14F-4D97-AF65-F5344CB8AC3E}">
        <p14:creationId xmlns:p14="http://schemas.microsoft.com/office/powerpoint/2010/main" val="2331215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198" y="205946"/>
            <a:ext cx="7693934" cy="6411612"/>
          </a:xfrm>
          <a:prstGeom prst="rect">
            <a:avLst/>
          </a:prstGeom>
        </p:spPr>
      </p:pic>
    </p:spTree>
    <p:extLst>
      <p:ext uri="{BB962C8B-B14F-4D97-AF65-F5344CB8AC3E}">
        <p14:creationId xmlns:p14="http://schemas.microsoft.com/office/powerpoint/2010/main" val="1047213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2</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Then Paul, as his custom was, went in to them, and for three Sabbaths reasoned with them from the Scriptures,</a:t>
            </a:r>
          </a:p>
        </p:txBody>
      </p:sp>
    </p:spTree>
    <p:extLst>
      <p:ext uri="{BB962C8B-B14F-4D97-AF65-F5344CB8AC3E}">
        <p14:creationId xmlns:p14="http://schemas.microsoft.com/office/powerpoint/2010/main" val="1696161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 </a:t>
            </a:r>
            <a:r>
              <a:rPr lang="en-US" sz="5400" dirty="0" smtClean="0">
                <a:solidFill>
                  <a:srgbClr val="FFFF00"/>
                </a:solidFill>
                <a:latin typeface="Baskerville Old Face" panose="02020602080505020303" pitchFamily="18" charset="0"/>
              </a:rPr>
              <a:t>explaining and demonstrating that the Christ had to suffer and rise again from the dead, and saying, “This Jesus whom I preach to you is the Christ.”</a:t>
            </a:r>
          </a:p>
        </p:txBody>
      </p:sp>
    </p:spTree>
    <p:extLst>
      <p:ext uri="{BB962C8B-B14F-4D97-AF65-F5344CB8AC3E}">
        <p14:creationId xmlns:p14="http://schemas.microsoft.com/office/powerpoint/2010/main" val="2824089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4</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some of them were persuaded; and a great multitude of the devout Greeks, and not a few of the leading women, joined Paul and Silas.</a:t>
            </a:r>
          </a:p>
        </p:txBody>
      </p:sp>
    </p:spTree>
    <p:extLst>
      <p:ext uri="{BB962C8B-B14F-4D97-AF65-F5344CB8AC3E}">
        <p14:creationId xmlns:p14="http://schemas.microsoft.com/office/powerpoint/2010/main" val="623114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5. </a:t>
            </a:r>
            <a:r>
              <a:rPr lang="en-US" sz="5400" dirty="0" smtClean="0">
                <a:solidFill>
                  <a:srgbClr val="FFFF00"/>
                </a:solidFill>
                <a:latin typeface="Baskerville Old Face" panose="02020602080505020303" pitchFamily="18" charset="0"/>
              </a:rPr>
              <a:t>But the Jews who were not persuaded, becoming envious, took some of the evil men from the marketplace, and gathering a mob, set all the city in an uproar and attacked</a:t>
            </a:r>
          </a:p>
        </p:txBody>
      </p:sp>
    </p:spTree>
    <p:extLst>
      <p:ext uri="{BB962C8B-B14F-4D97-AF65-F5344CB8AC3E}">
        <p14:creationId xmlns:p14="http://schemas.microsoft.com/office/powerpoint/2010/main" val="109922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341632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 house of Jason, and sought to bring them out to the people.</a:t>
            </a:r>
          </a:p>
        </p:txBody>
      </p:sp>
    </p:spTree>
    <p:extLst>
      <p:ext uri="{BB962C8B-B14F-4D97-AF65-F5344CB8AC3E}">
        <p14:creationId xmlns:p14="http://schemas.microsoft.com/office/powerpoint/2010/main" val="1573238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6739" y="151560"/>
            <a:ext cx="8745594"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But when they did not find them, they dragged Jason and some brethren to the rulers of the city, crying out, “These who have turned the world upside down have come here too.</a:t>
            </a:r>
          </a:p>
        </p:txBody>
      </p:sp>
    </p:spTree>
    <p:extLst>
      <p:ext uri="{BB962C8B-B14F-4D97-AF65-F5344CB8AC3E}">
        <p14:creationId xmlns:p14="http://schemas.microsoft.com/office/powerpoint/2010/main" val="1504022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1458909" y="262463"/>
            <a:ext cx="6118758" cy="6118758"/>
          </a:xfrm>
          <a:prstGeom prst="rect">
            <a:avLst/>
          </a:prstGeom>
        </p:spPr>
      </p:pic>
    </p:spTree>
    <p:extLst>
      <p:ext uri="{BB962C8B-B14F-4D97-AF65-F5344CB8AC3E}">
        <p14:creationId xmlns:p14="http://schemas.microsoft.com/office/powerpoint/2010/main" val="2402479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7. </a:t>
            </a:r>
            <a:r>
              <a:rPr lang="en-US" sz="5400" dirty="0" smtClean="0">
                <a:solidFill>
                  <a:srgbClr val="FFFF00"/>
                </a:solidFill>
                <a:latin typeface="Baskerville Old Face" panose="02020602080505020303" pitchFamily="18" charset="0"/>
              </a:rPr>
              <a:t>Jason has harbored them, and these are all acting contrary to the decrees of Caesar, saying there is another king – Jesus.”</a:t>
            </a:r>
          </a:p>
        </p:txBody>
      </p:sp>
    </p:spTree>
    <p:extLst>
      <p:ext uri="{BB962C8B-B14F-4D97-AF65-F5344CB8AC3E}">
        <p14:creationId xmlns:p14="http://schemas.microsoft.com/office/powerpoint/2010/main" val="215408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8</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they troubled the crowd and the rulers of the city when they heard these things.</a:t>
            </a:r>
          </a:p>
        </p:txBody>
      </p:sp>
    </p:spTree>
    <p:extLst>
      <p:ext uri="{BB962C8B-B14F-4D97-AF65-F5344CB8AC3E}">
        <p14:creationId xmlns:p14="http://schemas.microsoft.com/office/powerpoint/2010/main" val="1491365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341632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9. </a:t>
            </a:r>
            <a:r>
              <a:rPr lang="en-US" sz="5400" dirty="0" smtClean="0">
                <a:solidFill>
                  <a:srgbClr val="FFFF00"/>
                </a:solidFill>
                <a:latin typeface="Baskerville Old Face" panose="02020602080505020303" pitchFamily="18" charset="0"/>
              </a:rPr>
              <a:t>So when they had taken security from Jason and the rest, they let them go.</a:t>
            </a:r>
          </a:p>
        </p:txBody>
      </p:sp>
    </p:spTree>
    <p:extLst>
      <p:ext uri="{BB962C8B-B14F-4D97-AF65-F5344CB8AC3E}">
        <p14:creationId xmlns:p14="http://schemas.microsoft.com/office/powerpoint/2010/main" val="2747772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Then the brethren immediately sent Paul and Silas away by night to Berea. When they arrived, they went into the synagogue of the Jews.</a:t>
            </a:r>
          </a:p>
        </p:txBody>
      </p:sp>
    </p:spTree>
    <p:extLst>
      <p:ext uri="{BB962C8B-B14F-4D97-AF65-F5344CB8AC3E}">
        <p14:creationId xmlns:p14="http://schemas.microsoft.com/office/powerpoint/2010/main" val="326542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7605" y="0"/>
            <a:ext cx="8542395" cy="674030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11. </a:t>
            </a:r>
            <a:r>
              <a:rPr lang="en-US" sz="5400" dirty="0" smtClean="0">
                <a:solidFill>
                  <a:srgbClr val="FFFF00"/>
                </a:solidFill>
                <a:latin typeface="Baskerville Old Face" panose="02020602080505020303" pitchFamily="18" charset="0"/>
              </a:rPr>
              <a:t>These were more fair-minded than those in Thessalonica, in that they received the word with all readiness, and searched the Scriptures daily to find out whether these things were so.</a:t>
            </a:r>
          </a:p>
        </p:txBody>
      </p:sp>
    </p:spTree>
    <p:extLst>
      <p:ext uri="{BB962C8B-B14F-4D97-AF65-F5344CB8AC3E}">
        <p14:creationId xmlns:p14="http://schemas.microsoft.com/office/powerpoint/2010/main" val="369430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9137" y="284916"/>
            <a:ext cx="8542395"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12. </a:t>
            </a:r>
            <a:r>
              <a:rPr lang="en-US" sz="5400" dirty="0" smtClean="0">
                <a:solidFill>
                  <a:srgbClr val="FFFF00"/>
                </a:solidFill>
                <a:latin typeface="Baskerville Old Face" panose="02020602080505020303" pitchFamily="18" charset="0"/>
              </a:rPr>
              <a:t>Therefore many of them believed, and also not a few of the Greeks, prominent women as well as men.</a:t>
            </a:r>
          </a:p>
        </p:txBody>
      </p:sp>
    </p:spTree>
    <p:extLst>
      <p:ext uri="{BB962C8B-B14F-4D97-AF65-F5344CB8AC3E}">
        <p14:creationId xmlns:p14="http://schemas.microsoft.com/office/powerpoint/2010/main" val="14348237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7604" y="270934"/>
            <a:ext cx="8542395"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13. </a:t>
            </a:r>
            <a:r>
              <a:rPr lang="en-US" sz="5400" dirty="0" smtClean="0">
                <a:solidFill>
                  <a:srgbClr val="FFFF00"/>
                </a:solidFill>
                <a:latin typeface="Baskerville Old Face" panose="02020602080505020303" pitchFamily="18" charset="0"/>
              </a:rPr>
              <a:t>But when the Jews from Thessalonica learned that the word of God was preached by Paul at Berea, they came there also and stirred up the crowds.</a:t>
            </a:r>
          </a:p>
        </p:txBody>
      </p:sp>
    </p:spTree>
    <p:extLst>
      <p:ext uri="{BB962C8B-B14F-4D97-AF65-F5344CB8AC3E}">
        <p14:creationId xmlns:p14="http://schemas.microsoft.com/office/powerpoint/2010/main" val="42808029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7604" y="270934"/>
            <a:ext cx="8542395"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17:1-14</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14. </a:t>
            </a:r>
            <a:r>
              <a:rPr lang="en-US" sz="5400" dirty="0" smtClean="0">
                <a:solidFill>
                  <a:srgbClr val="FFFF00"/>
                </a:solidFill>
                <a:latin typeface="Baskerville Old Face" panose="02020602080505020303" pitchFamily="18" charset="0"/>
              </a:rPr>
              <a:t>Then immediately the brethren sent Paul away, to go to the sea; but both Silas and Timothy remained there.</a:t>
            </a:r>
          </a:p>
        </p:txBody>
      </p:sp>
    </p:spTree>
    <p:extLst>
      <p:ext uri="{BB962C8B-B14F-4D97-AF65-F5344CB8AC3E}">
        <p14:creationId xmlns:p14="http://schemas.microsoft.com/office/powerpoint/2010/main" val="2588586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 know </a:t>
            </a:r>
          </a:p>
          <a:p>
            <a:pPr algn="ctr"/>
            <a:r>
              <a:rPr lang="en-US" sz="6000" u="sng" dirty="0" smtClean="0">
                <a:solidFill>
                  <a:schemeClr val="bg1"/>
                </a:solidFill>
                <a:latin typeface="Baskerville Old Face" panose="02020602080505020303" pitchFamily="18" charset="0"/>
              </a:rPr>
              <a:t>WHO</a:t>
            </a:r>
            <a:r>
              <a:rPr lang="en-US" sz="6000" dirty="0" smtClean="0">
                <a:solidFill>
                  <a:schemeClr val="bg1"/>
                </a:solidFill>
                <a:latin typeface="Baskerville Old Face" panose="02020602080505020303" pitchFamily="18" charset="0"/>
              </a:rPr>
              <a:t> </a:t>
            </a:r>
            <a:r>
              <a:rPr lang="en-US" sz="6000" dirty="0" smtClean="0">
                <a:solidFill>
                  <a:srgbClr val="FFFF00"/>
                </a:solidFill>
                <a:latin typeface="Baskerville Old Face" panose="02020602080505020303" pitchFamily="18" charset="0"/>
              </a:rPr>
              <a:t>God is.</a:t>
            </a: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a:t>
            </a:r>
          </a:p>
          <a:p>
            <a:pPr algn="ctr"/>
            <a:r>
              <a:rPr lang="en-US" sz="6000" u="sng" dirty="0" smtClean="0">
                <a:solidFill>
                  <a:schemeClr val="bg1"/>
                </a:solidFill>
                <a:latin typeface="Baskerville Old Face" panose="02020602080505020303" pitchFamily="18" charset="0"/>
              </a:rPr>
              <a:t>STUDY</a:t>
            </a:r>
          </a:p>
          <a:p>
            <a:pPr algn="ctr"/>
            <a:r>
              <a:rPr lang="en-US" sz="6000" dirty="0" smtClean="0">
                <a:solidFill>
                  <a:srgbClr val="FFFF00"/>
                </a:solidFill>
                <a:latin typeface="Baskerville Old Face" panose="02020602080505020303" pitchFamily="18" charset="0"/>
              </a:rPr>
              <a:t>to know Him.</a:t>
            </a:r>
          </a:p>
        </p:txBody>
      </p:sp>
    </p:spTree>
    <p:extLst>
      <p:ext uri="{BB962C8B-B14F-4D97-AF65-F5344CB8AC3E}">
        <p14:creationId xmlns:p14="http://schemas.microsoft.com/office/powerpoint/2010/main" val="206954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Jeremiah 38:2-3 </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2</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“Thus says the Lord: ‘He who remains in this city shall die by the sword, by famine, and by pestilence; but he who goes over to the Chaldeans shall live; </a:t>
            </a: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a:t>
            </a:r>
          </a:p>
          <a:p>
            <a:pPr algn="ctr"/>
            <a:r>
              <a:rPr lang="en-US" sz="6000" u="sng" dirty="0" smtClean="0">
                <a:solidFill>
                  <a:schemeClr val="bg1"/>
                </a:solidFill>
                <a:latin typeface="Baskerville Old Face" panose="02020602080505020303" pitchFamily="18" charset="0"/>
              </a:rPr>
              <a:t>CULTIVATE</a:t>
            </a:r>
            <a:r>
              <a:rPr lang="en-US" sz="6000" dirty="0" smtClean="0">
                <a:solidFill>
                  <a:schemeClr val="bg1"/>
                </a:solidFill>
                <a:latin typeface="Baskerville Old Face" panose="02020602080505020303" pitchFamily="18" charset="0"/>
              </a:rPr>
              <a:t> </a:t>
            </a:r>
          </a:p>
          <a:p>
            <a:pPr algn="ctr"/>
            <a:r>
              <a:rPr lang="en-US" sz="6000" dirty="0" smtClean="0">
                <a:solidFill>
                  <a:srgbClr val="FFFF00"/>
                </a:solidFill>
                <a:latin typeface="Baskerville Old Face" panose="02020602080505020303" pitchFamily="18" charset="0"/>
              </a:rPr>
              <a:t>a close relationship with God.</a:t>
            </a:r>
          </a:p>
        </p:txBody>
      </p:sp>
    </p:spTree>
    <p:extLst>
      <p:ext uri="{BB962C8B-B14F-4D97-AF65-F5344CB8AC3E}">
        <p14:creationId xmlns:p14="http://schemas.microsoft.com/office/powerpoint/2010/main" val="24115410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Timothy 2:15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15. </a:t>
            </a:r>
            <a:r>
              <a:rPr lang="en-US" sz="5400" dirty="0" smtClean="0">
                <a:solidFill>
                  <a:srgbClr val="FFFF00"/>
                </a:solidFill>
                <a:latin typeface="Baskerville Old Face" panose="02020602080505020303" pitchFamily="18" charset="0"/>
              </a:rPr>
              <a:t>Be diligent to present yourself approved to God, a worker who does not need to be ashamed, rightly dividing the word of truth.</a:t>
            </a:r>
          </a:p>
        </p:txBody>
      </p:sp>
    </p:spTree>
    <p:extLst>
      <p:ext uri="{BB962C8B-B14F-4D97-AF65-F5344CB8AC3E}">
        <p14:creationId xmlns:p14="http://schemas.microsoft.com/office/powerpoint/2010/main" val="17967524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Our </a:t>
            </a:r>
            <a:r>
              <a:rPr lang="en-US" sz="6000" u="sng" dirty="0" smtClean="0">
                <a:solidFill>
                  <a:schemeClr val="bg1"/>
                </a:solidFill>
                <a:latin typeface="Baskerville Old Face" panose="02020602080505020303" pitchFamily="18" charset="0"/>
              </a:rPr>
              <a:t>DESIRE</a:t>
            </a:r>
          </a:p>
          <a:p>
            <a:pPr algn="ctr"/>
            <a:r>
              <a:rPr lang="en-US" sz="6000" dirty="0" smtClean="0">
                <a:solidFill>
                  <a:srgbClr val="FFFF00"/>
                </a:solidFill>
                <a:latin typeface="Baskerville Old Face" panose="02020602080505020303" pitchFamily="18" charset="0"/>
              </a:rPr>
              <a:t>must become</a:t>
            </a:r>
          </a:p>
          <a:p>
            <a:pPr algn="ctr"/>
            <a:r>
              <a:rPr lang="en-US" sz="6000" u="sng" dirty="0" smtClean="0">
                <a:solidFill>
                  <a:schemeClr val="bg1"/>
                </a:solidFill>
                <a:latin typeface="Baskerville Old Face" panose="02020602080505020303" pitchFamily="18" charset="0"/>
              </a:rPr>
              <a:t>DISCIPLINE</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3934574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a:t>
            </a:r>
          </a:p>
          <a:p>
            <a:pPr algn="ctr"/>
            <a:r>
              <a:rPr lang="en-US" sz="6000" u="sng" dirty="0" smtClean="0">
                <a:solidFill>
                  <a:schemeClr val="bg1"/>
                </a:solidFill>
                <a:latin typeface="Baskerville Old Face" panose="02020602080505020303" pitchFamily="18" charset="0"/>
              </a:rPr>
              <a:t>APPLY</a:t>
            </a:r>
          </a:p>
          <a:p>
            <a:pPr algn="ctr"/>
            <a:r>
              <a:rPr lang="en-US" sz="6000" dirty="0" smtClean="0">
                <a:solidFill>
                  <a:srgbClr val="FFFF00"/>
                </a:solidFill>
                <a:latin typeface="Baskerville Old Face" panose="02020602080505020303" pitchFamily="18" charset="0"/>
              </a:rPr>
              <a:t>what we learn.</a:t>
            </a:r>
          </a:p>
        </p:txBody>
      </p:sp>
    </p:spTree>
    <p:extLst>
      <p:ext uri="{BB962C8B-B14F-4D97-AF65-F5344CB8AC3E}">
        <p14:creationId xmlns:p14="http://schemas.microsoft.com/office/powerpoint/2010/main" val="2406693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James 1:22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22. </a:t>
            </a:r>
            <a:r>
              <a:rPr lang="en-US" sz="5400" dirty="0" smtClean="0">
                <a:solidFill>
                  <a:srgbClr val="FFFF00"/>
                </a:solidFill>
                <a:latin typeface="Baskerville Old Face" panose="02020602080505020303" pitchFamily="18" charset="0"/>
              </a:rPr>
              <a:t>But be doers of the word, and not hearers only, deceiving yourselves.</a:t>
            </a:r>
          </a:p>
        </p:txBody>
      </p:sp>
    </p:spTree>
    <p:extLst>
      <p:ext uri="{BB962C8B-B14F-4D97-AF65-F5344CB8AC3E}">
        <p14:creationId xmlns:p14="http://schemas.microsoft.com/office/powerpoint/2010/main" val="1752101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 share Christ</a:t>
            </a:r>
          </a:p>
          <a:p>
            <a:pPr algn="ctr"/>
            <a:r>
              <a:rPr lang="en-US" sz="6000" b="1" u="sng" dirty="0" smtClean="0">
                <a:solidFill>
                  <a:schemeClr val="bg1"/>
                </a:solidFill>
                <a:latin typeface="Baskerville Old Face" panose="02020602080505020303" pitchFamily="18" charset="0"/>
              </a:rPr>
              <a:t>INTENTIONALLY</a:t>
            </a:r>
            <a:r>
              <a:rPr lang="en-US" sz="6000" b="1" dirty="0" smtClean="0">
                <a:solidFill>
                  <a:srgbClr val="FFFF00"/>
                </a:solidFill>
                <a:latin typeface="Baskerville Old Face" panose="02020602080505020303" pitchFamily="18" charset="0"/>
              </a:rPr>
              <a:t>.</a:t>
            </a:r>
            <a:endParaRPr lang="en-US" sz="6000" b="1"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962831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Peter 3:15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15. </a:t>
            </a:r>
            <a:r>
              <a:rPr lang="en-US" sz="5400" dirty="0" smtClean="0">
                <a:solidFill>
                  <a:srgbClr val="FFFF00"/>
                </a:solidFill>
                <a:latin typeface="Baskerville Old Face" panose="02020602080505020303" pitchFamily="18" charset="0"/>
              </a:rPr>
              <a:t>But sanctify the Lord God in your hearts, and always be ready to give a defense to everyone who asks you a reason for the hope that is in you, with meekness and fear;</a:t>
            </a:r>
          </a:p>
        </p:txBody>
      </p:sp>
    </p:spTree>
    <p:extLst>
      <p:ext uri="{BB962C8B-B14F-4D97-AF65-F5344CB8AC3E}">
        <p14:creationId xmlns:p14="http://schemas.microsoft.com/office/powerpoint/2010/main" val="10180180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We must see opposition as</a:t>
            </a:r>
          </a:p>
          <a:p>
            <a:pPr algn="ctr"/>
            <a:r>
              <a:rPr lang="en-US" sz="6000" u="sng" dirty="0" smtClean="0">
                <a:solidFill>
                  <a:schemeClr val="bg1"/>
                </a:solidFill>
                <a:latin typeface="Baskerville Old Face" panose="02020602080505020303" pitchFamily="18" charset="0"/>
              </a:rPr>
              <a:t>OPPORTUNITY</a:t>
            </a:r>
            <a:r>
              <a:rPr lang="en-US" sz="6000" dirty="0" smtClean="0">
                <a:solidFill>
                  <a:srgbClr val="FFFF00"/>
                </a:solidFill>
                <a:latin typeface="Baskerville Old Face" panose="02020602080505020303" pitchFamily="18" charset="0"/>
              </a:rPr>
              <a:t>.</a:t>
            </a:r>
            <a:endParaRPr lang="en-US" sz="60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3374670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0" y="1211787"/>
            <a:ext cx="4171423" cy="4171423"/>
          </a:xfrm>
          <a:prstGeom prst="rect">
            <a:avLst/>
          </a:prstGeom>
        </p:spPr>
      </p:pic>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2800" y="1330319"/>
            <a:ext cx="4171423" cy="4171423"/>
          </a:xfrm>
          <a:prstGeom prst="rect">
            <a:avLst/>
          </a:prstGeom>
        </p:spPr>
      </p:pic>
    </p:spTree>
    <p:extLst>
      <p:ext uri="{BB962C8B-B14F-4D97-AF65-F5344CB8AC3E}">
        <p14:creationId xmlns:p14="http://schemas.microsoft.com/office/powerpoint/2010/main" val="24674771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17:1-14</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Jeremiah 38:2-3 </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his life shall be as a prize to him, and he shall live.’</a:t>
            </a:r>
          </a:p>
        </p:txBody>
      </p:sp>
    </p:spTree>
    <p:extLst>
      <p:ext uri="{BB962C8B-B14F-4D97-AF65-F5344CB8AC3E}">
        <p14:creationId xmlns:p14="http://schemas.microsoft.com/office/powerpoint/2010/main" val="31001259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Jeremiah 38:2-3 </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3</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Thus says the Lord: ‘This city shall surely be given into the hand of the king of Babylon’s army, which shall take it.’”</a:t>
            </a:r>
          </a:p>
        </p:txBody>
      </p:sp>
    </p:spTree>
    <p:extLst>
      <p:ext uri="{BB962C8B-B14F-4D97-AF65-F5344CB8AC3E}">
        <p14:creationId xmlns:p14="http://schemas.microsoft.com/office/powerpoint/2010/main" val="2156086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Jeremiah 38:4 </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4</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Therefore the princes said to the king, “Please, let this man be put to death, for thus he weakens the hands of the men of war who remain in this city, and the hands of all</a:t>
            </a:r>
          </a:p>
        </p:txBody>
      </p:sp>
    </p:spTree>
    <p:extLst>
      <p:ext uri="{BB962C8B-B14F-4D97-AF65-F5344CB8AC3E}">
        <p14:creationId xmlns:p14="http://schemas.microsoft.com/office/powerpoint/2010/main" val="2684828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Jeremiah 38:4 </a:t>
            </a:r>
          </a:p>
          <a:p>
            <a:pPr algn="ctr"/>
            <a:r>
              <a:rPr lang="en-US" sz="5400" dirty="0" smtClean="0">
                <a:solidFill>
                  <a:srgbClr val="FFFF00"/>
                </a:solidFill>
                <a:latin typeface="Baskerville Old Face" panose="02020602080505020303" pitchFamily="18" charset="0"/>
              </a:rPr>
              <a:t>the people, by speaking such words to them. For this man does not seek the welfare of this people, but their harm.”</a:t>
            </a:r>
          </a:p>
        </p:txBody>
      </p:sp>
    </p:spTree>
    <p:extLst>
      <p:ext uri="{BB962C8B-B14F-4D97-AF65-F5344CB8AC3E}">
        <p14:creationId xmlns:p14="http://schemas.microsoft.com/office/powerpoint/2010/main" val="1629200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9267" y="7626"/>
            <a:ext cx="9033933"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Amos 7:10-12</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Then </a:t>
            </a:r>
            <a:r>
              <a:rPr lang="en-US" sz="5400" dirty="0" err="1" smtClean="0">
                <a:solidFill>
                  <a:srgbClr val="FFFF00"/>
                </a:solidFill>
                <a:latin typeface="Baskerville Old Face" panose="02020602080505020303" pitchFamily="18" charset="0"/>
              </a:rPr>
              <a:t>Amaziah</a:t>
            </a:r>
            <a:r>
              <a:rPr lang="en-US" sz="5400" dirty="0" smtClean="0">
                <a:solidFill>
                  <a:srgbClr val="FFFF00"/>
                </a:solidFill>
                <a:latin typeface="Baskerville Old Face" panose="02020602080505020303" pitchFamily="18" charset="0"/>
              </a:rPr>
              <a:t> the priest of Bethel sent to Jeroboam king of Israel, saying, “Amos has conspired against you in the midst of the house of Israel. The land is not able to bear all his words.</a:t>
            </a:r>
          </a:p>
        </p:txBody>
      </p:sp>
    </p:spTree>
    <p:extLst>
      <p:ext uri="{BB962C8B-B14F-4D97-AF65-F5344CB8AC3E}">
        <p14:creationId xmlns:p14="http://schemas.microsoft.com/office/powerpoint/2010/main" val="4021051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6567" y="290923"/>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Amos 7:10-12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11. </a:t>
            </a:r>
            <a:r>
              <a:rPr lang="en-US" sz="5400" dirty="0" smtClean="0">
                <a:solidFill>
                  <a:srgbClr val="FFFF00"/>
                </a:solidFill>
                <a:latin typeface="Baskerville Old Face" panose="02020602080505020303" pitchFamily="18" charset="0"/>
              </a:rPr>
              <a:t>For thus Amos has said: ‘Jeroboam shall die by the sword, and Israel shall surely be led away captive from their own land.’”</a:t>
            </a:r>
          </a:p>
        </p:txBody>
      </p:sp>
    </p:spTree>
    <p:extLst>
      <p:ext uri="{BB962C8B-B14F-4D97-AF65-F5344CB8AC3E}">
        <p14:creationId xmlns:p14="http://schemas.microsoft.com/office/powerpoint/2010/main" val="793024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862</Words>
  <Application>Microsoft Office PowerPoint</Application>
  <PresentationFormat>On-screen Show (4:3)</PresentationFormat>
  <Paragraphs>72</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38</cp:revision>
  <dcterms:created xsi:type="dcterms:W3CDTF">2016-09-02T15:54:17Z</dcterms:created>
  <dcterms:modified xsi:type="dcterms:W3CDTF">2016-09-16T19:36:12Z</dcterms:modified>
</cp:coreProperties>
</file>