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07" r:id="rId3"/>
    <p:sldId id="317" r:id="rId4"/>
    <p:sldId id="308" r:id="rId5"/>
    <p:sldId id="325" r:id="rId6"/>
    <p:sldId id="297" r:id="rId7"/>
    <p:sldId id="326" r:id="rId8"/>
    <p:sldId id="327" r:id="rId9"/>
    <p:sldId id="298" r:id="rId10"/>
    <p:sldId id="328" r:id="rId11"/>
    <p:sldId id="299" r:id="rId12"/>
    <p:sldId id="329" r:id="rId13"/>
    <p:sldId id="300" r:id="rId14"/>
    <p:sldId id="330" r:id="rId15"/>
    <p:sldId id="301" r:id="rId16"/>
    <p:sldId id="331" r:id="rId17"/>
    <p:sldId id="302" r:id="rId18"/>
    <p:sldId id="332" r:id="rId19"/>
    <p:sldId id="333" r:id="rId20"/>
    <p:sldId id="303" r:id="rId21"/>
    <p:sldId id="334" r:id="rId22"/>
    <p:sldId id="335" r:id="rId23"/>
    <p:sldId id="336" r:id="rId24"/>
    <p:sldId id="304" r:id="rId25"/>
    <p:sldId id="337" r:id="rId26"/>
    <p:sldId id="338" r:id="rId27"/>
    <p:sldId id="339" r:id="rId28"/>
    <p:sldId id="305" r:id="rId29"/>
    <p:sldId id="340" r:id="rId30"/>
    <p:sldId id="341" r:id="rId31"/>
    <p:sldId id="342" r:id="rId32"/>
    <p:sldId id="343" r:id="rId33"/>
    <p:sldId id="344" r:id="rId34"/>
    <p:sldId id="345" r:id="rId35"/>
    <p:sldId id="346" r:id="rId36"/>
    <p:sldId id="27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001"/>
    <a:srgbClr val="FFFF66"/>
    <a:srgbClr val="ECD494"/>
    <a:srgbClr val="FFFF99"/>
    <a:srgbClr val="734B11"/>
    <a:srgbClr val="FFFFCC"/>
    <a:srgbClr val="392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9" autoAdjust="0"/>
    <p:restoredTop sz="94660"/>
  </p:normalViewPr>
  <p:slideViewPr>
    <p:cSldViewPr snapToGrid="0">
      <p:cViewPr varScale="1">
        <p:scale>
          <a:sx n="116" d="100"/>
          <a:sy n="116" d="100"/>
        </p:scale>
        <p:origin x="14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038435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902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57708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82500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88932-9257-41D5-850A-EE7D4CC09A29}" type="datetimeFigureOut">
              <a:rPr lang="en-US" smtClean="0"/>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106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588932-9257-41D5-850A-EE7D4CC09A29}"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4857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588932-9257-41D5-850A-EE7D4CC09A29}" type="datetimeFigureOut">
              <a:rPr lang="en-US" smtClean="0"/>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95735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588932-9257-41D5-850A-EE7D4CC09A29}" type="datetimeFigureOut">
              <a:rPr lang="en-US" smtClean="0"/>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56909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88932-9257-41D5-850A-EE7D4CC09A29}" type="datetimeFigureOut">
              <a:rPr lang="en-US" smtClean="0"/>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39297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29403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73130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88932-9257-41D5-850A-EE7D4CC09A29}" type="datetimeFigureOut">
              <a:rPr lang="en-US" smtClean="0"/>
              <a:t>1/27/2017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CF041-39A3-4AD5-B879-0983EA031052}" type="slidenum">
              <a:rPr lang="en-US" smtClean="0"/>
              <a:t>‹#›</a:t>
            </a:fld>
            <a:endParaRPr lang="en-US"/>
          </a:p>
        </p:txBody>
      </p:sp>
    </p:spTree>
    <p:extLst>
      <p:ext uri="{BB962C8B-B14F-4D97-AF65-F5344CB8AC3E}">
        <p14:creationId xmlns:p14="http://schemas.microsoft.com/office/powerpoint/2010/main" val="1777524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502880" y="4628041"/>
            <a:ext cx="4588475" cy="830997"/>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Hebrews 11</a:t>
            </a:r>
          </a:p>
        </p:txBody>
      </p:sp>
      <p:sp>
        <p:nvSpPr>
          <p:cNvPr id="5" name="TextBox 4"/>
          <p:cNvSpPr txBox="1"/>
          <p:nvPr/>
        </p:nvSpPr>
        <p:spPr>
          <a:xfrm>
            <a:off x="2070393" y="1354713"/>
            <a:ext cx="5163325" cy="1200329"/>
          </a:xfrm>
          <a:prstGeom prst="rect">
            <a:avLst/>
          </a:prstGeom>
          <a:noFill/>
        </p:spPr>
        <p:txBody>
          <a:bodyPr wrap="square" rtlCol="0">
            <a:spAutoFit/>
          </a:bodyPr>
          <a:lstStyle/>
          <a:p>
            <a:pPr algn="ctr"/>
            <a:r>
              <a:rPr lang="en-US" sz="7200" dirty="0" smtClean="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rPr>
              <a:t>Power</a:t>
            </a:r>
            <a:endParaRPr lang="en-US" sz="7200" dirty="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endParaRPr>
          </a:p>
        </p:txBody>
      </p:sp>
      <p:sp>
        <p:nvSpPr>
          <p:cNvPr id="6" name="TextBox 5"/>
          <p:cNvSpPr txBox="1"/>
          <p:nvPr/>
        </p:nvSpPr>
        <p:spPr>
          <a:xfrm>
            <a:off x="3071108" y="862118"/>
            <a:ext cx="1580948" cy="923330"/>
          </a:xfrm>
          <a:prstGeom prst="rect">
            <a:avLst/>
          </a:prstGeom>
          <a:noFill/>
        </p:spPr>
        <p:txBody>
          <a:bodyPr wrap="square" rtlCol="0">
            <a:spAutoFit/>
          </a:bodyPr>
          <a:lstStyle/>
          <a:p>
            <a:pPr algn="ctr"/>
            <a:r>
              <a:rPr lang="en-US" sz="5400" b="1" dirty="0" smtClean="0">
                <a:solidFill>
                  <a:srgbClr val="670001"/>
                </a:solidFill>
                <a:latin typeface="Engravers MT" panose="02090707080505020304" pitchFamily="18" charset="0"/>
              </a:rPr>
              <a:t> </a:t>
            </a:r>
            <a:r>
              <a:rPr lang="en-US" sz="5400" b="1" dirty="0" smtClean="0">
                <a:solidFill>
                  <a:srgbClr val="670001"/>
                </a:solidFill>
                <a:latin typeface="Californian FB" panose="0207040306080B030204" pitchFamily="18" charset="0"/>
              </a:rPr>
              <a:t>The</a:t>
            </a:r>
            <a:endParaRPr lang="en-US" sz="5400" b="1" dirty="0">
              <a:solidFill>
                <a:srgbClr val="670001"/>
              </a:solidFill>
              <a:latin typeface="Californian FB" panose="0207040306080B030204" pitchFamily="18" charset="0"/>
            </a:endParaRPr>
          </a:p>
        </p:txBody>
      </p:sp>
      <p:sp>
        <p:nvSpPr>
          <p:cNvPr id="9" name="TextBox 8"/>
          <p:cNvSpPr txBox="1"/>
          <p:nvPr/>
        </p:nvSpPr>
        <p:spPr>
          <a:xfrm>
            <a:off x="3071108" y="2278043"/>
            <a:ext cx="6652952" cy="1200329"/>
          </a:xfrm>
          <a:prstGeom prst="rect">
            <a:avLst/>
          </a:prstGeom>
          <a:noFill/>
        </p:spPr>
        <p:txBody>
          <a:bodyPr wrap="square" rtlCol="0">
            <a:spAutoFit/>
          </a:bodyPr>
          <a:lstStyle/>
          <a:p>
            <a:pPr algn="ctr"/>
            <a:r>
              <a:rPr lang="en-US" sz="7200" dirty="0" smtClean="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rPr>
              <a:t>Abraham’s</a:t>
            </a:r>
            <a:endParaRPr lang="en-US" sz="7200" dirty="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endParaRPr>
          </a:p>
        </p:txBody>
      </p:sp>
      <p:sp>
        <p:nvSpPr>
          <p:cNvPr id="10" name="TextBox 9"/>
          <p:cNvSpPr txBox="1"/>
          <p:nvPr/>
        </p:nvSpPr>
        <p:spPr>
          <a:xfrm>
            <a:off x="6203092" y="1749375"/>
            <a:ext cx="865870" cy="923330"/>
          </a:xfrm>
          <a:prstGeom prst="rect">
            <a:avLst/>
          </a:prstGeom>
          <a:noFill/>
        </p:spPr>
        <p:txBody>
          <a:bodyPr wrap="square" rtlCol="0">
            <a:spAutoFit/>
          </a:bodyPr>
          <a:lstStyle/>
          <a:p>
            <a:pPr algn="ctr"/>
            <a:r>
              <a:rPr lang="en-US" sz="5400" b="1" dirty="0" smtClean="0">
                <a:solidFill>
                  <a:srgbClr val="670001"/>
                </a:solidFill>
                <a:latin typeface="Californian FB" panose="0207040306080B030204" pitchFamily="18" charset="0"/>
              </a:rPr>
              <a:t>of</a:t>
            </a:r>
            <a:endParaRPr lang="en-US" sz="5400" b="1" dirty="0">
              <a:solidFill>
                <a:srgbClr val="670001"/>
              </a:solidFill>
              <a:latin typeface="Californian FB" panose="0207040306080B030204" pitchFamily="18" charset="0"/>
            </a:endParaRPr>
          </a:p>
        </p:txBody>
      </p:sp>
      <p:sp>
        <p:nvSpPr>
          <p:cNvPr id="11" name="TextBox 10"/>
          <p:cNvSpPr txBox="1"/>
          <p:nvPr/>
        </p:nvSpPr>
        <p:spPr>
          <a:xfrm>
            <a:off x="5125998" y="3083710"/>
            <a:ext cx="2543171" cy="1015663"/>
          </a:xfrm>
          <a:prstGeom prst="rect">
            <a:avLst/>
          </a:prstGeom>
          <a:noFill/>
        </p:spPr>
        <p:txBody>
          <a:bodyPr wrap="square" rtlCol="0">
            <a:spAutoFit/>
          </a:bodyPr>
          <a:lstStyle/>
          <a:p>
            <a:pPr algn="ctr"/>
            <a:r>
              <a:rPr lang="en-US" sz="6000" b="1" dirty="0" smtClean="0">
                <a:solidFill>
                  <a:srgbClr val="670001"/>
                </a:solidFill>
                <a:latin typeface="Californian FB" panose="0207040306080B030204" pitchFamily="18" charset="0"/>
              </a:rPr>
              <a:t>Faith</a:t>
            </a:r>
            <a:endParaRPr lang="en-US" sz="6000" b="1"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8694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him to live with </a:t>
            </a:r>
          </a:p>
          <a:p>
            <a:pPr algn="ctr"/>
            <a:r>
              <a:rPr lang="en-US" sz="6000" b="1" u="sng" dirty="0" smtClean="0">
                <a:solidFill>
                  <a:srgbClr val="FFFF66"/>
                </a:solidFill>
                <a:latin typeface="Californian FB" panose="0207040306080B030204" pitchFamily="18" charset="0"/>
              </a:rPr>
              <a:t>ETERNITY</a:t>
            </a:r>
            <a:r>
              <a:rPr lang="en-US" sz="6000" dirty="0" smtClean="0">
                <a:solidFill>
                  <a:srgbClr val="FFFF66"/>
                </a:solidFill>
                <a:latin typeface="Californian FB" panose="0207040306080B030204" pitchFamily="18" charset="0"/>
              </a:rPr>
              <a:t> </a:t>
            </a:r>
            <a:r>
              <a:rPr lang="en-US" sz="6000" dirty="0" smtClean="0">
                <a:solidFill>
                  <a:srgbClr val="670001"/>
                </a:solidFill>
                <a:latin typeface="Californian FB" panose="0207040306080B030204" pitchFamily="18" charset="0"/>
              </a:rPr>
              <a:t>in view</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344428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11:9-10</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9. </a:t>
            </a:r>
            <a:r>
              <a:rPr lang="en-US" sz="5200" dirty="0" smtClean="0">
                <a:solidFill>
                  <a:srgbClr val="670001"/>
                </a:solidFill>
                <a:latin typeface="Californian FB" panose="0207040306080B030204" pitchFamily="18" charset="0"/>
              </a:rPr>
              <a:t>By faith he dwelt in the land of promise as in a foreign country, dwelling in tents with Isaac and Jacob, the heirs with him of the same promise;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685971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11:9-10</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10</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for he waited for the city which has foundations, whose builder and maker is God.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1269971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1 Peter 2:11</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11. </a:t>
            </a:r>
            <a:r>
              <a:rPr lang="en-US" sz="5200" dirty="0" smtClean="0">
                <a:solidFill>
                  <a:srgbClr val="670001"/>
                </a:solidFill>
                <a:latin typeface="Californian FB" panose="0207040306080B030204" pitchFamily="18" charset="0"/>
              </a:rPr>
              <a:t>Beloved, I beg you as sojourners and pilgrims, abstain from fleshly lusts which war against the soul,</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226211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378565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him to obey when he did not know </a:t>
            </a:r>
            <a:r>
              <a:rPr lang="en-US" sz="6000" b="1" u="sng" dirty="0" smtClean="0">
                <a:solidFill>
                  <a:srgbClr val="FFFF66"/>
                </a:solidFill>
                <a:latin typeface="Californian FB" panose="0207040306080B030204" pitchFamily="18" charset="0"/>
              </a:rPr>
              <a:t>HOW</a:t>
            </a:r>
            <a:r>
              <a:rPr lang="en-US" sz="6000" dirty="0" smtClean="0">
                <a:solidFill>
                  <a:srgbClr val="FFFF66"/>
                </a:solidFill>
                <a:latin typeface="Californian FB" panose="0207040306080B030204" pitchFamily="18" charset="0"/>
              </a:rPr>
              <a:t> </a:t>
            </a:r>
            <a:r>
              <a:rPr lang="en-US" sz="6000" dirty="0" smtClean="0">
                <a:solidFill>
                  <a:srgbClr val="670001"/>
                </a:solidFill>
                <a:latin typeface="Californian FB" panose="0207040306080B030204" pitchFamily="18" charset="0"/>
              </a:rPr>
              <a:t>God‘s will would be done</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1860352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11:11-12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11. </a:t>
            </a:r>
            <a:r>
              <a:rPr lang="en-US" sz="5200" dirty="0" smtClean="0">
                <a:solidFill>
                  <a:srgbClr val="670001"/>
                </a:solidFill>
                <a:latin typeface="Californian FB" panose="0207040306080B030204" pitchFamily="18" charset="0"/>
              </a:rPr>
              <a:t>By faith Sarah herself also received strength to conceive seed, and she bore a child when she was past the age, bec</a:t>
            </a:r>
            <a:r>
              <a:rPr lang="en-US" sz="5200" dirty="0" smtClean="0">
                <a:solidFill>
                  <a:srgbClr val="670001"/>
                </a:solidFill>
                <a:latin typeface="Californian FB" panose="0207040306080B030204" pitchFamily="18" charset="0"/>
              </a:rPr>
              <a:t>ause she judged Him faithful who had promised.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279680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11:11-12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12. </a:t>
            </a:r>
            <a:r>
              <a:rPr lang="en-US" sz="5200" dirty="0" smtClean="0">
                <a:solidFill>
                  <a:srgbClr val="670001"/>
                </a:solidFill>
                <a:latin typeface="Californian FB" panose="0207040306080B030204" pitchFamily="18" charset="0"/>
              </a:rPr>
              <a:t>Therefore from one man, and him as good as dead, were born as many as the stars of the sky in multitude – innumerable as the sand which is by the seashore.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713054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Luke 1:34-37</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34</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Then Mary said to the angel, “How can this be, since I do not know a man?” …</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896971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2523768"/>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Luke 1:34-37</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37</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For with God nothing will be impossible.”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346826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378565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him to obey even when he did not know </a:t>
            </a:r>
            <a:r>
              <a:rPr lang="en-US" sz="6000" b="1" u="sng" dirty="0" smtClean="0">
                <a:solidFill>
                  <a:srgbClr val="FFFF66"/>
                </a:solidFill>
                <a:latin typeface="Californian FB" panose="0207040306080B030204" pitchFamily="18" charset="0"/>
              </a:rPr>
              <a:t>WHEN</a:t>
            </a:r>
            <a:r>
              <a:rPr lang="en-US" sz="6000" dirty="0" smtClean="0">
                <a:solidFill>
                  <a:srgbClr val="FFFF66"/>
                </a:solidFill>
                <a:latin typeface="Californian FB" panose="0207040306080B030204" pitchFamily="18" charset="0"/>
              </a:rPr>
              <a:t> </a:t>
            </a:r>
            <a:r>
              <a:rPr lang="en-US" sz="6000" dirty="0" smtClean="0">
                <a:solidFill>
                  <a:srgbClr val="670001"/>
                </a:solidFill>
                <a:latin typeface="Californian FB" panose="0207040306080B030204" pitchFamily="18" charset="0"/>
              </a:rPr>
              <a:t>God would fulfill the promise</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54549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172" y="288324"/>
            <a:ext cx="8028047" cy="5330623"/>
          </a:xfrm>
          <a:prstGeom prst="rect">
            <a:avLst/>
          </a:prstGeom>
        </p:spPr>
      </p:pic>
    </p:spTree>
    <p:extLst>
      <p:ext uri="{BB962C8B-B14F-4D97-AF65-F5344CB8AC3E}">
        <p14:creationId xmlns:p14="http://schemas.microsoft.com/office/powerpoint/2010/main" val="3916181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44764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11:13-18</a:t>
            </a:r>
            <a:endParaRPr lang="en-US" sz="5400" dirty="0" smtClean="0">
              <a:solidFill>
                <a:srgbClr val="FFFF99"/>
              </a:solidFill>
              <a:latin typeface="Californian FB" panose="0207040306080B030204" pitchFamily="18" charset="0"/>
            </a:endParaRPr>
          </a:p>
          <a:p>
            <a:pPr algn="ctr"/>
            <a:r>
              <a:rPr lang="en-US" sz="4900" dirty="0" smtClean="0">
                <a:solidFill>
                  <a:srgbClr val="FFFF99"/>
                </a:solidFill>
                <a:latin typeface="Californian FB" panose="0207040306080B030204" pitchFamily="18" charset="0"/>
              </a:rPr>
              <a:t>13. </a:t>
            </a:r>
            <a:r>
              <a:rPr lang="en-US" sz="4900" dirty="0" smtClean="0">
                <a:solidFill>
                  <a:srgbClr val="670001"/>
                </a:solidFill>
                <a:latin typeface="Californian FB" panose="0207040306080B030204" pitchFamily="18" charset="0"/>
              </a:rPr>
              <a:t>These all died in faith, not having received the promises, but having seen them afar off were assured of them, embraced them and confessed that they were strangers and pilgrims on the earth.</a:t>
            </a:r>
            <a:endParaRPr lang="en-US" sz="49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9709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waits for God’s</a:t>
            </a:r>
            <a:r>
              <a:rPr lang="en-US" sz="6000" b="1" dirty="0">
                <a:solidFill>
                  <a:srgbClr val="FFFF66"/>
                </a:solidFill>
                <a:latin typeface="Californian FB" panose="0207040306080B030204" pitchFamily="18" charset="0"/>
              </a:rPr>
              <a:t> </a:t>
            </a:r>
            <a:r>
              <a:rPr lang="en-US" sz="6000" b="1" u="sng" dirty="0" smtClean="0">
                <a:solidFill>
                  <a:srgbClr val="FFFF66"/>
                </a:solidFill>
                <a:latin typeface="Californian FB" panose="0207040306080B030204" pitchFamily="18" charset="0"/>
              </a:rPr>
              <a:t>PERFECT</a:t>
            </a:r>
            <a:r>
              <a:rPr lang="en-US" sz="6000" b="1" dirty="0" smtClean="0">
                <a:solidFill>
                  <a:srgbClr val="FFFF66"/>
                </a:solidFill>
                <a:latin typeface="Californian FB" panose="0207040306080B030204" pitchFamily="18" charset="0"/>
              </a:rPr>
              <a:t> </a:t>
            </a:r>
            <a:r>
              <a:rPr lang="en-US" sz="6000" b="1" u="sng" dirty="0" smtClean="0">
                <a:solidFill>
                  <a:srgbClr val="FFFF66"/>
                </a:solidFill>
                <a:latin typeface="Californian FB" panose="0207040306080B030204" pitchFamily="18" charset="0"/>
              </a:rPr>
              <a:t>TIME</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1703615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We are to obey</a:t>
            </a:r>
          </a:p>
          <a:p>
            <a:pPr algn="ctr"/>
            <a:r>
              <a:rPr lang="en-US" sz="6000" b="1" u="sng" dirty="0" smtClean="0">
                <a:solidFill>
                  <a:srgbClr val="FFFF66"/>
                </a:solidFill>
                <a:latin typeface="Californian FB" panose="0207040306080B030204" pitchFamily="18" charset="0"/>
              </a:rPr>
              <a:t>WHILE</a:t>
            </a:r>
            <a:r>
              <a:rPr lang="en-US" sz="6000" dirty="0" smtClean="0">
                <a:solidFill>
                  <a:srgbClr val="670001"/>
                </a:solidFill>
                <a:latin typeface="Californian FB" panose="0207040306080B030204" pitchFamily="18" charset="0"/>
              </a:rPr>
              <a:t> we wait</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471778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him to believe God even when</a:t>
            </a:r>
          </a:p>
          <a:p>
            <a:pPr algn="ctr"/>
            <a:r>
              <a:rPr lang="en-US" sz="6000" b="1" u="sng" dirty="0" smtClean="0">
                <a:solidFill>
                  <a:srgbClr val="FFFF66"/>
                </a:solidFill>
                <a:latin typeface="Californian FB" panose="0207040306080B030204" pitchFamily="18" charset="0"/>
              </a:rPr>
              <a:t>TESTED</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2670570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11:17-19</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17</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By faith Abraham, when he was tested, offered up Isaac, and he who had received the promises offered up his only begotten son,</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99527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2523768"/>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11:17-19</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18</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of whom it was said, “In Isaac your seed shall be called,”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93855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11:17-19</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19</a:t>
            </a:r>
            <a:r>
              <a:rPr lang="en-US" sz="5200" dirty="0" smtClean="0">
                <a:solidFill>
                  <a:srgbClr val="FFFF99"/>
                </a:solidFill>
                <a:latin typeface="Californian FB" panose="0207040306080B030204" pitchFamily="18" charset="0"/>
              </a:rPr>
              <a:t>. </a:t>
            </a:r>
            <a:r>
              <a:rPr lang="en-US" sz="5200" dirty="0">
                <a:solidFill>
                  <a:srgbClr val="670001"/>
                </a:solidFill>
                <a:latin typeface="Californian FB" panose="0207040306080B030204" pitchFamily="18" charset="0"/>
              </a:rPr>
              <a:t>c</a:t>
            </a:r>
            <a:r>
              <a:rPr lang="en-US" sz="5200" dirty="0" smtClean="0">
                <a:solidFill>
                  <a:srgbClr val="670001"/>
                </a:solidFill>
                <a:latin typeface="Californian FB" panose="0207040306080B030204" pitchFamily="18" charset="0"/>
              </a:rPr>
              <a:t>oncluding that God was able to raise him up, even from the dead, from which he also received him in a figurative sense.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711178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God to declare him</a:t>
            </a:r>
          </a:p>
          <a:p>
            <a:pPr algn="ctr"/>
            <a:r>
              <a:rPr lang="en-US" sz="6000" b="1" u="sng" dirty="0" smtClean="0">
                <a:solidFill>
                  <a:srgbClr val="FFFF66"/>
                </a:solidFill>
                <a:latin typeface="Californian FB" panose="0207040306080B030204" pitchFamily="18" charset="0"/>
              </a:rPr>
              <a:t>RIGHTEOUS</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648991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19</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And not being weak in faith, he did not consider his own body, already dead (since he was about a hundred years old), and the deadness of Sarah’s womb.</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191567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20. </a:t>
            </a:r>
            <a:r>
              <a:rPr lang="en-US" sz="5200" dirty="0" smtClean="0">
                <a:solidFill>
                  <a:srgbClr val="670001"/>
                </a:solidFill>
                <a:latin typeface="Californian FB" panose="0207040306080B030204" pitchFamily="18" charset="0"/>
              </a:rPr>
              <a:t>He did not waver at the promise of God through unbelief, but was strengthened in faith, giving glory to God,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270433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378565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Abraham’s faith enabled him to obey when he did NOT know</a:t>
            </a:r>
            <a:r>
              <a:rPr lang="en-US" sz="6000" dirty="0">
                <a:solidFill>
                  <a:srgbClr val="670001"/>
                </a:solidFill>
                <a:latin typeface="Californian FB" panose="0207040306080B030204" pitchFamily="18" charset="0"/>
              </a:rPr>
              <a:t> </a:t>
            </a:r>
            <a:r>
              <a:rPr lang="en-US" sz="6000" b="1" u="sng" dirty="0" smtClean="0">
                <a:solidFill>
                  <a:srgbClr val="FFFF66"/>
                </a:solidFill>
                <a:latin typeface="Californian FB" panose="0207040306080B030204" pitchFamily="18" charset="0"/>
              </a:rPr>
              <a:t>WHERE</a:t>
            </a:r>
            <a:r>
              <a:rPr lang="en-US" sz="6000" dirty="0" smtClean="0">
                <a:solidFill>
                  <a:srgbClr val="670001"/>
                </a:solidFill>
                <a:latin typeface="Californian FB" panose="0207040306080B030204" pitchFamily="18" charset="0"/>
              </a:rPr>
              <a:t> he was going.</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1471268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21. </a:t>
            </a:r>
            <a:r>
              <a:rPr lang="en-US" sz="5200" dirty="0" smtClean="0">
                <a:solidFill>
                  <a:srgbClr val="670001"/>
                </a:solidFill>
                <a:latin typeface="Californian FB" panose="0207040306080B030204" pitchFamily="18" charset="0"/>
              </a:rPr>
              <a:t>and being fully convinced that what He had promised He was also able to perform.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1449070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22. </a:t>
            </a:r>
            <a:r>
              <a:rPr lang="en-US" sz="5200" dirty="0" smtClean="0">
                <a:solidFill>
                  <a:srgbClr val="670001"/>
                </a:solidFill>
                <a:latin typeface="Californian FB" panose="0207040306080B030204" pitchFamily="18" charset="0"/>
              </a:rPr>
              <a:t>And therefore “it was accounted to him for righteousness.”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268742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23. </a:t>
            </a:r>
            <a:r>
              <a:rPr lang="en-US" sz="5200" dirty="0" smtClean="0">
                <a:solidFill>
                  <a:srgbClr val="670001"/>
                </a:solidFill>
                <a:latin typeface="Californian FB" panose="0207040306080B030204" pitchFamily="18" charset="0"/>
              </a:rPr>
              <a:t>Now it was not written for his sake alone that it was imputed to him,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9478013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24. </a:t>
            </a:r>
            <a:r>
              <a:rPr lang="en-US" sz="5200" dirty="0" smtClean="0">
                <a:solidFill>
                  <a:srgbClr val="670001"/>
                </a:solidFill>
                <a:latin typeface="Californian FB" panose="0207040306080B030204" pitchFamily="18" charset="0"/>
              </a:rPr>
              <a:t>but also for us. It shall be imputed to us who believe in Him who raised up Jesus our Lord from the dead,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101481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4:19-25</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25. </a:t>
            </a:r>
            <a:r>
              <a:rPr lang="en-US" sz="5200" dirty="0" smtClean="0">
                <a:solidFill>
                  <a:srgbClr val="670001"/>
                </a:solidFill>
                <a:latin typeface="Californian FB" panose="0207040306080B030204" pitchFamily="18" charset="0"/>
              </a:rPr>
              <a:t>who was delivered up because of our offenses, and was raised because of our justification.</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9943901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502880" y="4628041"/>
            <a:ext cx="4588475" cy="830997"/>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Hebrews 11</a:t>
            </a:r>
          </a:p>
        </p:txBody>
      </p:sp>
      <p:sp>
        <p:nvSpPr>
          <p:cNvPr id="5" name="TextBox 4"/>
          <p:cNvSpPr txBox="1"/>
          <p:nvPr/>
        </p:nvSpPr>
        <p:spPr>
          <a:xfrm>
            <a:off x="2070393" y="1354713"/>
            <a:ext cx="5163325" cy="1200329"/>
          </a:xfrm>
          <a:prstGeom prst="rect">
            <a:avLst/>
          </a:prstGeom>
          <a:noFill/>
        </p:spPr>
        <p:txBody>
          <a:bodyPr wrap="square" rtlCol="0">
            <a:spAutoFit/>
          </a:bodyPr>
          <a:lstStyle/>
          <a:p>
            <a:pPr algn="ctr"/>
            <a:r>
              <a:rPr lang="en-US" sz="7200" dirty="0" smtClean="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rPr>
              <a:t>Power</a:t>
            </a:r>
            <a:endParaRPr lang="en-US" sz="7200" dirty="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endParaRPr>
          </a:p>
        </p:txBody>
      </p:sp>
      <p:sp>
        <p:nvSpPr>
          <p:cNvPr id="6" name="TextBox 5"/>
          <p:cNvSpPr txBox="1"/>
          <p:nvPr/>
        </p:nvSpPr>
        <p:spPr>
          <a:xfrm>
            <a:off x="3071108" y="862118"/>
            <a:ext cx="1580948" cy="923330"/>
          </a:xfrm>
          <a:prstGeom prst="rect">
            <a:avLst/>
          </a:prstGeom>
          <a:noFill/>
        </p:spPr>
        <p:txBody>
          <a:bodyPr wrap="square" rtlCol="0">
            <a:spAutoFit/>
          </a:bodyPr>
          <a:lstStyle/>
          <a:p>
            <a:pPr algn="ctr"/>
            <a:r>
              <a:rPr lang="en-US" sz="5400" b="1" dirty="0" smtClean="0">
                <a:solidFill>
                  <a:srgbClr val="670001"/>
                </a:solidFill>
                <a:latin typeface="Engravers MT" panose="02090707080505020304" pitchFamily="18" charset="0"/>
              </a:rPr>
              <a:t> </a:t>
            </a:r>
            <a:r>
              <a:rPr lang="en-US" sz="5400" b="1" dirty="0" smtClean="0">
                <a:solidFill>
                  <a:srgbClr val="670001"/>
                </a:solidFill>
                <a:latin typeface="Californian FB" panose="0207040306080B030204" pitchFamily="18" charset="0"/>
              </a:rPr>
              <a:t>The</a:t>
            </a:r>
            <a:endParaRPr lang="en-US" sz="5400" b="1" dirty="0">
              <a:solidFill>
                <a:srgbClr val="670001"/>
              </a:solidFill>
              <a:latin typeface="Californian FB" panose="0207040306080B030204" pitchFamily="18" charset="0"/>
            </a:endParaRPr>
          </a:p>
        </p:txBody>
      </p:sp>
      <p:sp>
        <p:nvSpPr>
          <p:cNvPr id="9" name="TextBox 8"/>
          <p:cNvSpPr txBox="1"/>
          <p:nvPr/>
        </p:nvSpPr>
        <p:spPr>
          <a:xfrm>
            <a:off x="3071108" y="2278043"/>
            <a:ext cx="6652952" cy="1200329"/>
          </a:xfrm>
          <a:prstGeom prst="rect">
            <a:avLst/>
          </a:prstGeom>
          <a:noFill/>
        </p:spPr>
        <p:txBody>
          <a:bodyPr wrap="square" rtlCol="0">
            <a:spAutoFit/>
          </a:bodyPr>
          <a:lstStyle/>
          <a:p>
            <a:pPr algn="ctr"/>
            <a:r>
              <a:rPr lang="en-US" sz="7200" dirty="0" smtClean="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rPr>
              <a:t>Abraham’s</a:t>
            </a:r>
            <a:endParaRPr lang="en-US" sz="7200" dirty="0">
              <a:gradFill>
                <a:gsLst>
                  <a:gs pos="0">
                    <a:srgbClr val="AA6A4B"/>
                  </a:gs>
                  <a:gs pos="100000">
                    <a:srgbClr val="670001"/>
                  </a:gs>
                </a:gsLst>
                <a:lin ang="5400000" scaled="1"/>
              </a:gradFill>
              <a:effectLst>
                <a:outerShdw blurRad="25400" dist="12700" dir="8100000" sx="101000" sy="101000" algn="tr" rotWithShape="0">
                  <a:prstClr val="black">
                    <a:alpha val="83000"/>
                  </a:prstClr>
                </a:outerShdw>
              </a:effectLst>
              <a:latin typeface="Perpetua Titling MT" panose="02020502060505020804" pitchFamily="18" charset="0"/>
            </a:endParaRPr>
          </a:p>
        </p:txBody>
      </p:sp>
      <p:sp>
        <p:nvSpPr>
          <p:cNvPr id="10" name="TextBox 9"/>
          <p:cNvSpPr txBox="1"/>
          <p:nvPr/>
        </p:nvSpPr>
        <p:spPr>
          <a:xfrm>
            <a:off x="6203092" y="1749375"/>
            <a:ext cx="865870" cy="923330"/>
          </a:xfrm>
          <a:prstGeom prst="rect">
            <a:avLst/>
          </a:prstGeom>
          <a:noFill/>
        </p:spPr>
        <p:txBody>
          <a:bodyPr wrap="square" rtlCol="0">
            <a:spAutoFit/>
          </a:bodyPr>
          <a:lstStyle/>
          <a:p>
            <a:pPr algn="ctr"/>
            <a:r>
              <a:rPr lang="en-US" sz="5400" b="1" dirty="0" smtClean="0">
                <a:solidFill>
                  <a:srgbClr val="670001"/>
                </a:solidFill>
                <a:latin typeface="Californian FB" panose="0207040306080B030204" pitchFamily="18" charset="0"/>
              </a:rPr>
              <a:t>of</a:t>
            </a:r>
            <a:endParaRPr lang="en-US" sz="5400" b="1" dirty="0">
              <a:solidFill>
                <a:srgbClr val="670001"/>
              </a:solidFill>
              <a:latin typeface="Californian FB" panose="0207040306080B030204" pitchFamily="18" charset="0"/>
            </a:endParaRPr>
          </a:p>
        </p:txBody>
      </p:sp>
      <p:sp>
        <p:nvSpPr>
          <p:cNvPr id="11" name="TextBox 10"/>
          <p:cNvSpPr txBox="1"/>
          <p:nvPr/>
        </p:nvSpPr>
        <p:spPr>
          <a:xfrm>
            <a:off x="5125998" y="3083710"/>
            <a:ext cx="2543171" cy="1015663"/>
          </a:xfrm>
          <a:prstGeom prst="rect">
            <a:avLst/>
          </a:prstGeom>
          <a:noFill/>
        </p:spPr>
        <p:txBody>
          <a:bodyPr wrap="square" rtlCol="0">
            <a:spAutoFit/>
          </a:bodyPr>
          <a:lstStyle/>
          <a:p>
            <a:pPr algn="ctr"/>
            <a:r>
              <a:rPr lang="en-US" sz="6000" b="1" dirty="0" smtClean="0">
                <a:solidFill>
                  <a:srgbClr val="670001"/>
                </a:solidFill>
                <a:latin typeface="Californian FB" panose="0207040306080B030204" pitchFamily="18" charset="0"/>
              </a:rPr>
              <a:t>Faith</a:t>
            </a:r>
            <a:endParaRPr lang="en-US" sz="6000" b="1"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8890389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545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a:t>
            </a:r>
            <a:r>
              <a:rPr lang="en-US" sz="5400" dirty="0" smtClean="0">
                <a:solidFill>
                  <a:srgbClr val="FFFF99"/>
                </a:solidFill>
                <a:latin typeface="Californian FB" panose="0207040306080B030204" pitchFamily="18" charset="0"/>
              </a:rPr>
              <a:t>11:8</a:t>
            </a:r>
            <a:endParaRPr lang="en-US" sz="5400" dirty="0" smtClean="0">
              <a:solidFill>
                <a:srgbClr val="FFFF99"/>
              </a:solidFill>
              <a:latin typeface="Californian FB" panose="0207040306080B030204" pitchFamily="18" charset="0"/>
            </a:endParaRPr>
          </a:p>
          <a:p>
            <a:pPr algn="ctr"/>
            <a:r>
              <a:rPr lang="en-US" sz="5200" dirty="0">
                <a:solidFill>
                  <a:srgbClr val="FFFF99"/>
                </a:solidFill>
                <a:latin typeface="Californian FB" panose="0207040306080B030204" pitchFamily="18" charset="0"/>
              </a:rPr>
              <a:t>8</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By faith Abraham obeyed when he was called to go out to the place which he would receive as an inheritance. And he went out, not knowing where he was going.</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585963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enables us to</a:t>
            </a:r>
          </a:p>
          <a:p>
            <a:pPr algn="ctr"/>
            <a:r>
              <a:rPr lang="en-US" sz="6000" b="1" u="sng" dirty="0" smtClean="0">
                <a:solidFill>
                  <a:srgbClr val="FFFF66"/>
                </a:solidFill>
                <a:latin typeface="Californian FB" panose="0207040306080B030204" pitchFamily="18" charset="0"/>
              </a:rPr>
              <a:t>UNDERSTAND</a:t>
            </a:r>
            <a:r>
              <a:rPr lang="en-US" sz="6000" dirty="0" smtClean="0">
                <a:solidFill>
                  <a:srgbClr val="670001"/>
                </a:solidFill>
                <a:latin typeface="Californian FB" panose="0207040306080B030204" pitchFamily="18" charset="0"/>
              </a:rPr>
              <a:t> what God says.</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1527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2 Corinthians 3:15-16</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15. </a:t>
            </a:r>
            <a:r>
              <a:rPr lang="en-US" sz="5200" dirty="0" smtClean="0">
                <a:solidFill>
                  <a:srgbClr val="670001"/>
                </a:solidFill>
                <a:latin typeface="Californian FB" panose="0207040306080B030204" pitchFamily="18" charset="0"/>
              </a:rPr>
              <a:t>But even to this day, when Moses is read, a veil lies on their heart.</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947884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2 Corinthians 3:15-16</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16. </a:t>
            </a:r>
            <a:r>
              <a:rPr lang="en-US" sz="5200" dirty="0" smtClean="0">
                <a:solidFill>
                  <a:srgbClr val="670001"/>
                </a:solidFill>
                <a:latin typeface="Californian FB" panose="0207040306080B030204" pitchFamily="18" charset="0"/>
              </a:rPr>
              <a:t>Nevertheless when one turns to the Lord, the veil is taken away.</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155448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36606"/>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comes through hearing</a:t>
            </a:r>
          </a:p>
          <a:p>
            <a:pPr algn="ctr"/>
            <a:r>
              <a:rPr lang="en-US" sz="6000" b="1" u="sng" dirty="0" smtClean="0">
                <a:solidFill>
                  <a:srgbClr val="FFFF66"/>
                </a:solidFill>
                <a:latin typeface="Californian FB" panose="0207040306080B030204" pitchFamily="18" charset="0"/>
              </a:rPr>
              <a:t>SCRIPTURE</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817697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Romans 10:17</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17. </a:t>
            </a:r>
            <a:r>
              <a:rPr lang="en-US" sz="5200" dirty="0" smtClean="0">
                <a:solidFill>
                  <a:srgbClr val="670001"/>
                </a:solidFill>
                <a:latin typeface="Californian FB" panose="0207040306080B030204" pitchFamily="18" charset="0"/>
              </a:rPr>
              <a:t>So then faith comes by hearing, and hearing by the word of God. </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709595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TotalTime>
  <Words>715</Words>
  <Application>Microsoft Office PowerPoint</Application>
  <PresentationFormat>On-screen Show (4:3)</PresentationFormat>
  <Paragraphs>72</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Californian FB</vt:lpstr>
      <vt:lpstr>Engravers MT</vt:lpstr>
      <vt:lpstr>Felix Titling</vt:lpstr>
      <vt:lpstr>Perpetua Titling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27</cp:revision>
  <dcterms:created xsi:type="dcterms:W3CDTF">2016-12-29T19:06:08Z</dcterms:created>
  <dcterms:modified xsi:type="dcterms:W3CDTF">2017-01-27T16:55:59Z</dcterms:modified>
</cp:coreProperties>
</file>