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27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0001"/>
    <a:srgbClr val="ECD494"/>
    <a:srgbClr val="FFFF99"/>
    <a:srgbClr val="734B11"/>
    <a:srgbClr val="FFFFCC"/>
    <a:srgbClr val="3929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9" autoAdjust="0"/>
    <p:restoredTop sz="94660"/>
  </p:normalViewPr>
  <p:slideViewPr>
    <p:cSldViewPr snapToGrid="0">
      <p:cViewPr varScale="1">
        <p:scale>
          <a:sx n="116" d="100"/>
          <a:sy n="116" d="100"/>
        </p:scale>
        <p:origin x="142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038435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902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57708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82500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588932-9257-41D5-850A-EE7D4CC09A29}"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106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588932-9257-41D5-850A-EE7D4CC09A29}"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48574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588932-9257-41D5-850A-EE7D4CC09A29}" type="datetimeFigureOut">
              <a:rPr lang="en-US" smtClean="0"/>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95735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9588932-9257-41D5-850A-EE7D4CC09A29}" type="datetimeFigureOut">
              <a:rPr lang="en-US" smtClean="0"/>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56909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88932-9257-41D5-850A-EE7D4CC09A29}" type="datetimeFigureOut">
              <a:rPr lang="en-US" smtClean="0"/>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39297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29403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73130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88932-9257-41D5-850A-EE7D4CC09A29}" type="datetimeFigureOut">
              <a:rPr lang="en-US" smtClean="0"/>
              <a:t>1/22/2017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CF041-39A3-4AD5-B879-0983EA031052}" type="slidenum">
              <a:rPr lang="en-US" smtClean="0"/>
              <a:t>‹#›</a:t>
            </a:fld>
            <a:endParaRPr lang="en-US"/>
          </a:p>
        </p:txBody>
      </p:sp>
    </p:spTree>
    <p:extLst>
      <p:ext uri="{BB962C8B-B14F-4D97-AF65-F5344CB8AC3E}">
        <p14:creationId xmlns:p14="http://schemas.microsoft.com/office/powerpoint/2010/main" val="1777524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455254" y="4652373"/>
            <a:ext cx="4588475" cy="1569660"/>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Genesis 6</a:t>
            </a:r>
          </a:p>
          <a:p>
            <a:pPr algn="ctr"/>
            <a:r>
              <a:rPr lang="en-US" sz="4800" dirty="0" smtClean="0">
                <a:solidFill>
                  <a:srgbClr val="670001"/>
                </a:solidFill>
                <a:latin typeface="Felix Titling" panose="04060505060202020A04" pitchFamily="82" charset="0"/>
              </a:rPr>
              <a:t>Hebrews 11</a:t>
            </a:r>
            <a:endParaRPr lang="en-US" sz="4800" dirty="0">
              <a:solidFill>
                <a:srgbClr val="670001"/>
              </a:solidFill>
              <a:latin typeface="Felix Titling" panose="04060505060202020A04" pitchFamily="82" charset="0"/>
            </a:endParaRPr>
          </a:p>
        </p:txBody>
      </p:sp>
      <p:sp>
        <p:nvSpPr>
          <p:cNvPr id="5" name="TextBox 4"/>
          <p:cNvSpPr txBox="1"/>
          <p:nvPr/>
        </p:nvSpPr>
        <p:spPr>
          <a:xfrm>
            <a:off x="3252399" y="702880"/>
            <a:ext cx="4069492" cy="3770263"/>
          </a:xfrm>
          <a:prstGeom prst="rect">
            <a:avLst/>
          </a:prstGeom>
          <a:noFill/>
        </p:spPr>
        <p:txBody>
          <a:bodyPr wrap="square" rtlCol="0">
            <a:spAutoFit/>
          </a:bodyPr>
          <a:lstStyle/>
          <a:p>
            <a:pPr algn="ctr"/>
            <a:r>
              <a:rPr lang="en-US" sz="23900" dirty="0" smtClean="0">
                <a:gradFill>
                  <a:gsLst>
                    <a:gs pos="0">
                      <a:srgbClr val="AA6A4B"/>
                    </a:gs>
                    <a:gs pos="100000">
                      <a:srgbClr val="670001"/>
                    </a:gs>
                  </a:gsLst>
                  <a:lin ang="5400000" scaled="1"/>
                </a:gradFill>
                <a:effectLst>
                  <a:outerShdw blurRad="76200" dist="63500" dir="8100000" sx="103000" sy="103000" algn="tr" rotWithShape="0">
                    <a:prstClr val="black">
                      <a:alpha val="83000"/>
                    </a:prstClr>
                  </a:outerShdw>
                </a:effectLst>
                <a:latin typeface="Rage Italic" panose="03070502040507070304" pitchFamily="66" charset="0"/>
              </a:rPr>
              <a:t>120</a:t>
            </a:r>
            <a:endParaRPr lang="en-US" sz="23900" dirty="0">
              <a:gradFill>
                <a:gsLst>
                  <a:gs pos="0">
                    <a:srgbClr val="AA6A4B"/>
                  </a:gs>
                  <a:gs pos="100000">
                    <a:srgbClr val="670001"/>
                  </a:gs>
                </a:gsLst>
                <a:lin ang="5400000" scaled="1"/>
              </a:gradFill>
              <a:effectLst>
                <a:outerShdw blurRad="76200" dist="63500" dir="8100000" sx="103000" sy="103000" algn="tr" rotWithShape="0">
                  <a:prstClr val="black">
                    <a:alpha val="83000"/>
                  </a:prstClr>
                </a:outerShdw>
              </a:effectLst>
              <a:latin typeface="Rage Italic" panose="03070502040507070304" pitchFamily="66" charset="0"/>
            </a:endParaRPr>
          </a:p>
        </p:txBody>
      </p:sp>
      <p:sp>
        <p:nvSpPr>
          <p:cNvPr id="6" name="TextBox 5"/>
          <p:cNvSpPr txBox="1"/>
          <p:nvPr/>
        </p:nvSpPr>
        <p:spPr>
          <a:xfrm>
            <a:off x="6624248" y="2155843"/>
            <a:ext cx="2117126" cy="1323439"/>
          </a:xfrm>
          <a:prstGeom prst="rect">
            <a:avLst/>
          </a:prstGeom>
          <a:noFill/>
        </p:spPr>
        <p:txBody>
          <a:bodyPr wrap="square" rtlCol="0">
            <a:spAutoFit/>
          </a:bodyPr>
          <a:lstStyle/>
          <a:p>
            <a:pPr algn="ctr"/>
            <a:r>
              <a:rPr lang="en-US" sz="8000" dirty="0" smtClean="0">
                <a:solidFill>
                  <a:srgbClr val="670001"/>
                </a:solidFill>
                <a:latin typeface="Rage Italic" panose="03070502040507070304" pitchFamily="66" charset="0"/>
              </a:rPr>
              <a:t>Year</a:t>
            </a:r>
            <a:endParaRPr lang="en-US" sz="8000" dirty="0">
              <a:solidFill>
                <a:srgbClr val="670001"/>
              </a:solidFill>
              <a:latin typeface="Rage Italic" panose="03070502040507070304" pitchFamily="66" charset="0"/>
            </a:endParaRPr>
          </a:p>
        </p:txBody>
      </p:sp>
      <p:sp>
        <p:nvSpPr>
          <p:cNvPr id="7" name="TextBox 6"/>
          <p:cNvSpPr txBox="1"/>
          <p:nvPr/>
        </p:nvSpPr>
        <p:spPr>
          <a:xfrm>
            <a:off x="2660822" y="1131922"/>
            <a:ext cx="1494393" cy="1323439"/>
          </a:xfrm>
          <a:prstGeom prst="rect">
            <a:avLst/>
          </a:prstGeom>
          <a:noFill/>
        </p:spPr>
        <p:txBody>
          <a:bodyPr wrap="square" rtlCol="0">
            <a:spAutoFit/>
          </a:bodyPr>
          <a:lstStyle/>
          <a:p>
            <a:pPr algn="ctr"/>
            <a:r>
              <a:rPr lang="en-US" sz="8000" dirty="0">
                <a:solidFill>
                  <a:srgbClr val="670001"/>
                </a:solidFill>
                <a:latin typeface="Rage Italic" panose="03070502040507070304" pitchFamily="66" charset="0"/>
              </a:rPr>
              <a:t>T</a:t>
            </a:r>
            <a:r>
              <a:rPr lang="en-US" sz="8000" dirty="0" smtClean="0">
                <a:solidFill>
                  <a:srgbClr val="670001"/>
                </a:solidFill>
                <a:latin typeface="Rage Italic" panose="03070502040507070304" pitchFamily="66" charset="0"/>
              </a:rPr>
              <a:t>he</a:t>
            </a:r>
            <a:endParaRPr lang="en-US" sz="8000" dirty="0">
              <a:solidFill>
                <a:srgbClr val="670001"/>
              </a:solidFill>
              <a:latin typeface="Rage Italic" panose="03070502040507070304" pitchFamily="66" charset="0"/>
            </a:endParaRPr>
          </a:p>
        </p:txBody>
      </p:sp>
      <p:sp>
        <p:nvSpPr>
          <p:cNvPr id="8" name="TextBox 7"/>
          <p:cNvSpPr txBox="1"/>
          <p:nvPr/>
        </p:nvSpPr>
        <p:spPr>
          <a:xfrm>
            <a:off x="3455255" y="3179764"/>
            <a:ext cx="4588475" cy="1015663"/>
          </a:xfrm>
          <a:prstGeom prst="rect">
            <a:avLst/>
          </a:prstGeom>
          <a:noFill/>
        </p:spPr>
        <p:txBody>
          <a:bodyPr wrap="square" rtlCol="0">
            <a:spAutoFit/>
          </a:bodyPr>
          <a:lstStyle/>
          <a:p>
            <a:pPr algn="ctr"/>
            <a:r>
              <a:rPr lang="en-US" sz="6000" dirty="0" smtClean="0">
                <a:solidFill>
                  <a:srgbClr val="670001"/>
                </a:solidFill>
                <a:latin typeface="Engravers MT" panose="02090707080505020304" pitchFamily="18" charset="0"/>
              </a:rPr>
              <a:t>SERMON</a:t>
            </a:r>
            <a:endParaRPr lang="en-US" sz="6000" dirty="0">
              <a:solidFill>
                <a:srgbClr val="670001"/>
              </a:solidFill>
              <a:latin typeface="Engravers MT" panose="02090707080505020304" pitchFamily="18" charset="0"/>
            </a:endParaRPr>
          </a:p>
        </p:txBody>
      </p:sp>
    </p:spTree>
    <p:extLst>
      <p:ext uri="{BB962C8B-B14F-4D97-AF65-F5344CB8AC3E}">
        <p14:creationId xmlns:p14="http://schemas.microsoft.com/office/powerpoint/2010/main" val="18694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2523768"/>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8. </a:t>
            </a:r>
            <a:r>
              <a:rPr lang="en-US" sz="5200" dirty="0" smtClean="0">
                <a:solidFill>
                  <a:srgbClr val="670001"/>
                </a:solidFill>
                <a:latin typeface="Californian FB" panose="0207040306080B030204" pitchFamily="18" charset="0"/>
              </a:rPr>
              <a:t>But Noah found grace in the eyes of the Lord.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9377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a:solidFill>
                  <a:srgbClr val="FFFF99"/>
                </a:solidFill>
                <a:latin typeface="Californian FB" panose="0207040306080B030204" pitchFamily="18" charset="0"/>
              </a:rPr>
              <a:t>9</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This is the genealogy of Noah. Noah was a just man, perfect in his generations. Noah walked with God.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65631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2523768"/>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10. </a:t>
            </a:r>
            <a:r>
              <a:rPr lang="en-US" sz="5200" dirty="0" smtClean="0">
                <a:solidFill>
                  <a:srgbClr val="670001"/>
                </a:solidFill>
                <a:latin typeface="Californian FB" panose="0207040306080B030204" pitchFamily="18" charset="0"/>
              </a:rPr>
              <a:t>And Noah begot three sons: Shem, Ham, and Japheth.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78920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11. </a:t>
            </a:r>
            <a:r>
              <a:rPr lang="en-US" sz="5200" dirty="0" smtClean="0">
                <a:solidFill>
                  <a:srgbClr val="670001"/>
                </a:solidFill>
                <a:latin typeface="Californian FB" panose="0207040306080B030204" pitchFamily="18" charset="0"/>
              </a:rPr>
              <a:t>The earth also was corrupt before God, and the earth was filled with violence.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64749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12. </a:t>
            </a:r>
            <a:r>
              <a:rPr lang="en-US" sz="5200" dirty="0" smtClean="0">
                <a:solidFill>
                  <a:srgbClr val="670001"/>
                </a:solidFill>
                <a:latin typeface="Californian FB" panose="0207040306080B030204" pitchFamily="18" charset="0"/>
              </a:rPr>
              <a:t>So God looked upon the earth, and indeed it was corrupt; for all flesh had corrupted their way on the earth.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635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13. </a:t>
            </a:r>
            <a:r>
              <a:rPr lang="en-US" sz="5200" dirty="0" smtClean="0">
                <a:solidFill>
                  <a:srgbClr val="670001"/>
                </a:solidFill>
                <a:latin typeface="Californian FB" panose="0207040306080B030204" pitchFamily="18" charset="0"/>
              </a:rPr>
              <a:t>And God said to Noah, “The end of all flesh has come before Me, for the earth is filled with violence through them; and behold, I will destroy them with the earth.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947884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14. </a:t>
            </a:r>
            <a:r>
              <a:rPr lang="en-US" sz="5200" dirty="0" smtClean="0">
                <a:solidFill>
                  <a:srgbClr val="670001"/>
                </a:solidFill>
                <a:latin typeface="Californian FB" panose="0207040306080B030204" pitchFamily="18" charset="0"/>
              </a:rPr>
              <a:t>Make yourself an ark of </a:t>
            </a:r>
            <a:r>
              <a:rPr lang="en-US" sz="5200" dirty="0" err="1" smtClean="0">
                <a:solidFill>
                  <a:srgbClr val="670001"/>
                </a:solidFill>
                <a:latin typeface="Californian FB" panose="0207040306080B030204" pitchFamily="18" charset="0"/>
              </a:rPr>
              <a:t>gopherwood</a:t>
            </a:r>
            <a:r>
              <a:rPr lang="en-US" sz="5200" dirty="0" smtClean="0">
                <a:solidFill>
                  <a:srgbClr val="670001"/>
                </a:solidFill>
                <a:latin typeface="Californian FB" panose="0207040306080B030204" pitchFamily="18" charset="0"/>
              </a:rPr>
              <a:t>; make rooms in the ark, and cover it inside and outside with pitch.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709595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15. </a:t>
            </a:r>
            <a:r>
              <a:rPr lang="en-US" sz="5200" dirty="0" smtClean="0">
                <a:solidFill>
                  <a:srgbClr val="670001"/>
                </a:solidFill>
                <a:latin typeface="Californian FB" panose="0207040306080B030204" pitchFamily="18" charset="0"/>
              </a:rPr>
              <a:t>And this is how you shall make it: the length of the ark shall be three hundred cubits, its width fifty cubits, and its height thirty cubits.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685971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16. </a:t>
            </a:r>
            <a:r>
              <a:rPr lang="en-US" sz="5200" dirty="0" smtClean="0">
                <a:solidFill>
                  <a:srgbClr val="670001"/>
                </a:solidFill>
                <a:latin typeface="Californian FB" panose="0207040306080B030204" pitchFamily="18" charset="0"/>
              </a:rPr>
              <a:t>You shall make a window for the ark, and you shall finish it to a cubit from above; and set the door of the ark in its side. You shall make it with lower, second, and third decks.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226211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17. </a:t>
            </a:r>
            <a:r>
              <a:rPr lang="en-US" sz="5200" dirty="0" smtClean="0">
                <a:solidFill>
                  <a:srgbClr val="670001"/>
                </a:solidFill>
                <a:latin typeface="Californian FB" panose="0207040306080B030204" pitchFamily="18" charset="0"/>
              </a:rPr>
              <a:t>And behold, I Myself am bringing floodwaters on the earth, to destroy from under heaven all flesh in which is the breath of life; everything that is on the earth shall die.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279680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Habakkuk 2:4</a:t>
            </a:r>
          </a:p>
          <a:p>
            <a:pPr algn="ctr"/>
            <a:r>
              <a:rPr lang="en-US" sz="5200" dirty="0">
                <a:solidFill>
                  <a:srgbClr val="FFFF99"/>
                </a:solidFill>
                <a:latin typeface="Californian FB" panose="0207040306080B030204" pitchFamily="18" charset="0"/>
              </a:rPr>
              <a:t>4</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“Behold the proud, His soul is not upright in him; But the just shall live by his faith.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6787933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18. </a:t>
            </a:r>
            <a:r>
              <a:rPr lang="en-US" sz="5200" dirty="0" smtClean="0">
                <a:solidFill>
                  <a:srgbClr val="670001"/>
                </a:solidFill>
                <a:latin typeface="Californian FB" panose="0207040306080B030204" pitchFamily="18" charset="0"/>
              </a:rPr>
              <a:t>But I will establish My covenant with you; and you shall go into the ark – you, your sons, your wife, and your sons’ wives with you.</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896971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19. </a:t>
            </a:r>
            <a:r>
              <a:rPr lang="en-US" sz="5200" dirty="0" smtClean="0">
                <a:solidFill>
                  <a:srgbClr val="670001"/>
                </a:solidFill>
                <a:latin typeface="Californian FB" panose="0207040306080B030204" pitchFamily="18" charset="0"/>
              </a:rPr>
              <a:t>And of every living thing of all flesh you shall bring two of every sort into the ark, to keep them alive with you; they shall be male and female.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9709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20. </a:t>
            </a:r>
            <a:r>
              <a:rPr lang="en-US" sz="5200" dirty="0" smtClean="0">
                <a:solidFill>
                  <a:srgbClr val="670001"/>
                </a:solidFill>
                <a:latin typeface="Californian FB" panose="0207040306080B030204" pitchFamily="18" charset="0"/>
              </a:rPr>
              <a:t>Of the birds after their kind, of animals after their kind, and of every creeping thing of the earth after its kind, two of every kind will come to you to keep them alive.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9952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21. </a:t>
            </a:r>
            <a:r>
              <a:rPr lang="en-US" sz="5200" dirty="0" smtClean="0">
                <a:solidFill>
                  <a:srgbClr val="670001"/>
                </a:solidFill>
                <a:latin typeface="Californian FB" panose="0207040306080B030204" pitchFamily="18" charset="0"/>
              </a:rPr>
              <a:t>And you shall take for yourself of all food that is eaten, and you shall gather it to yourself; and it shall be food for you and for them.”</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619156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22. </a:t>
            </a:r>
            <a:r>
              <a:rPr lang="en-US" sz="5200" dirty="0" smtClean="0">
                <a:solidFill>
                  <a:srgbClr val="670001"/>
                </a:solidFill>
                <a:latin typeface="Californian FB" panose="0207040306080B030204" pitchFamily="18" charset="0"/>
              </a:rPr>
              <a:t>Thus Noah did; according to all that God commanded him, so he did.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0650731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525" y="348916"/>
            <a:ext cx="8808366" cy="5373103"/>
          </a:xfrm>
          <a:prstGeom prst="rect">
            <a:avLst/>
          </a:prstGeom>
        </p:spPr>
      </p:pic>
    </p:spTree>
    <p:extLst>
      <p:ext uri="{BB962C8B-B14F-4D97-AF65-F5344CB8AC3E}">
        <p14:creationId xmlns:p14="http://schemas.microsoft.com/office/powerpoint/2010/main" val="39161818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11:7</a:t>
            </a:r>
          </a:p>
          <a:p>
            <a:pPr algn="ctr"/>
            <a:r>
              <a:rPr lang="en-US" sz="5200" dirty="0">
                <a:solidFill>
                  <a:srgbClr val="FFFF99"/>
                </a:solidFill>
                <a:latin typeface="Californian FB" panose="0207040306080B030204" pitchFamily="18" charset="0"/>
              </a:rPr>
              <a:t>7</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By faith Noah, being divinely warned of things not yet seen, moved with godly fear, prepared an ark for the saving of his household, by which he condemned the world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5859632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11:7</a:t>
            </a:r>
          </a:p>
          <a:p>
            <a:pPr algn="ctr"/>
            <a:r>
              <a:rPr lang="en-US" sz="5200" dirty="0" smtClean="0">
                <a:solidFill>
                  <a:srgbClr val="670001"/>
                </a:solidFill>
                <a:latin typeface="Californian FB" panose="0207040306080B030204" pitchFamily="18" charset="0"/>
              </a:rPr>
              <a:t>and became heir of the righteousness which is according to faith.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3271331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3:20-22</a:t>
            </a:r>
          </a:p>
          <a:p>
            <a:pPr algn="ctr"/>
            <a:r>
              <a:rPr lang="en-US" sz="5200" dirty="0" smtClean="0">
                <a:solidFill>
                  <a:srgbClr val="FFFF99"/>
                </a:solidFill>
                <a:latin typeface="Californian FB" panose="0207040306080B030204" pitchFamily="18" charset="0"/>
              </a:rPr>
              <a:t>20. </a:t>
            </a:r>
            <a:r>
              <a:rPr lang="en-US" sz="5200" dirty="0" smtClean="0">
                <a:solidFill>
                  <a:srgbClr val="670001"/>
                </a:solidFill>
                <a:latin typeface="Californian FB" panose="0207040306080B030204" pitchFamily="18" charset="0"/>
              </a:rPr>
              <a:t>Therefore by the deeds of the law no flesh will be justified in His sight, for by the law is the knowledge of sin.</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9473337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3:20-22</a:t>
            </a:r>
          </a:p>
          <a:p>
            <a:pPr algn="ctr"/>
            <a:r>
              <a:rPr lang="en-US" sz="5200" dirty="0" smtClean="0">
                <a:solidFill>
                  <a:srgbClr val="FFFF99"/>
                </a:solidFill>
                <a:latin typeface="Californian FB" panose="0207040306080B030204" pitchFamily="18" charset="0"/>
              </a:rPr>
              <a:t>21. </a:t>
            </a:r>
            <a:r>
              <a:rPr lang="en-US" sz="5200" dirty="0" smtClean="0">
                <a:solidFill>
                  <a:srgbClr val="670001"/>
                </a:solidFill>
                <a:latin typeface="Californian FB" panose="0207040306080B030204" pitchFamily="18" charset="0"/>
              </a:rPr>
              <a:t>But now the righteousness of God apart from the law is revealed, being witnessed by the Law and the Prophets,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098563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a:solidFill>
                  <a:srgbClr val="FFFF99"/>
                </a:solidFill>
                <a:latin typeface="Californian FB" panose="0207040306080B030204" pitchFamily="18" charset="0"/>
              </a:rPr>
              <a:t>1</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Now it came to pass, when men began to multiply on the face of the earth, and daughters were born to them,</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2056445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3:20-22</a:t>
            </a:r>
          </a:p>
          <a:p>
            <a:pPr algn="ctr"/>
            <a:r>
              <a:rPr lang="en-US" sz="5200" dirty="0" smtClean="0">
                <a:solidFill>
                  <a:srgbClr val="FFFF99"/>
                </a:solidFill>
                <a:latin typeface="Californian FB" panose="0207040306080B030204" pitchFamily="18" charset="0"/>
              </a:rPr>
              <a:t>22. </a:t>
            </a:r>
            <a:r>
              <a:rPr lang="en-US" sz="5200" dirty="0" smtClean="0">
                <a:solidFill>
                  <a:srgbClr val="670001"/>
                </a:solidFill>
                <a:latin typeface="Californian FB" panose="0207040306080B030204" pitchFamily="18" charset="0"/>
              </a:rPr>
              <a:t>even the righteousness of God, through faith in Jesus Christ, to all and on all who believe. For there is </a:t>
            </a:r>
          </a:p>
          <a:p>
            <a:pPr algn="ctr"/>
            <a:r>
              <a:rPr lang="en-US" sz="5200" dirty="0" smtClean="0">
                <a:solidFill>
                  <a:srgbClr val="670001"/>
                </a:solidFill>
                <a:latin typeface="Californian FB" panose="0207040306080B030204" pitchFamily="18" charset="0"/>
              </a:rPr>
              <a:t>no difference;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989996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Matthew 24:37-39</a:t>
            </a:r>
          </a:p>
          <a:p>
            <a:pPr algn="ctr"/>
            <a:r>
              <a:rPr lang="en-US" sz="5200" dirty="0" smtClean="0">
                <a:solidFill>
                  <a:srgbClr val="FFFF99"/>
                </a:solidFill>
                <a:latin typeface="Californian FB" panose="0207040306080B030204" pitchFamily="18" charset="0"/>
              </a:rPr>
              <a:t>37. </a:t>
            </a:r>
            <a:r>
              <a:rPr lang="en-US" sz="5200" dirty="0" smtClean="0">
                <a:solidFill>
                  <a:srgbClr val="670001"/>
                </a:solidFill>
                <a:latin typeface="Californian FB" panose="0207040306080B030204" pitchFamily="18" charset="0"/>
              </a:rPr>
              <a:t>But as the days of Noah were, so also will the coming of the </a:t>
            </a:r>
          </a:p>
          <a:p>
            <a:pPr algn="ctr"/>
            <a:r>
              <a:rPr lang="en-US" sz="5200" dirty="0" smtClean="0">
                <a:solidFill>
                  <a:srgbClr val="670001"/>
                </a:solidFill>
                <a:latin typeface="Californian FB" panose="0207040306080B030204" pitchFamily="18" charset="0"/>
              </a:rPr>
              <a:t>Son of Man be.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5873086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Matthew 24:37-39</a:t>
            </a:r>
          </a:p>
          <a:p>
            <a:pPr algn="ctr"/>
            <a:r>
              <a:rPr lang="en-US" sz="5200" dirty="0" smtClean="0">
                <a:solidFill>
                  <a:srgbClr val="FFFF99"/>
                </a:solidFill>
                <a:latin typeface="Californian FB" panose="0207040306080B030204" pitchFamily="18" charset="0"/>
              </a:rPr>
              <a:t>38. </a:t>
            </a:r>
            <a:r>
              <a:rPr lang="en-US" sz="5200" dirty="0" smtClean="0">
                <a:solidFill>
                  <a:srgbClr val="670001"/>
                </a:solidFill>
                <a:latin typeface="Californian FB" panose="0207040306080B030204" pitchFamily="18" charset="0"/>
              </a:rPr>
              <a:t>For as in the days before the flood, they were eating and drinking, marrying and giving in marriage, until the day that Noah entered the ark,</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6577994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Matthew 24:37-39</a:t>
            </a:r>
          </a:p>
          <a:p>
            <a:pPr algn="ctr"/>
            <a:r>
              <a:rPr lang="en-US" sz="5200" dirty="0" smtClean="0">
                <a:solidFill>
                  <a:srgbClr val="FFFF99"/>
                </a:solidFill>
                <a:latin typeface="Californian FB" panose="0207040306080B030204" pitchFamily="18" charset="0"/>
              </a:rPr>
              <a:t>39. </a:t>
            </a:r>
            <a:r>
              <a:rPr lang="en-US" sz="5200" dirty="0" smtClean="0">
                <a:solidFill>
                  <a:srgbClr val="670001"/>
                </a:solidFill>
                <a:latin typeface="Californian FB" panose="0207040306080B030204" pitchFamily="18" charset="0"/>
              </a:rPr>
              <a:t>and did not know until the flood came and took them all away, so also will the coming of the Son of Man be.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1499387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526" y="336884"/>
            <a:ext cx="8768918" cy="5349040"/>
          </a:xfrm>
          <a:prstGeom prst="rect">
            <a:avLst/>
          </a:prstGeom>
        </p:spPr>
      </p:pic>
    </p:spTree>
    <p:extLst>
      <p:ext uri="{BB962C8B-B14F-4D97-AF65-F5344CB8AC3E}">
        <p14:creationId xmlns:p14="http://schemas.microsoft.com/office/powerpoint/2010/main" val="40277492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455254" y="4652373"/>
            <a:ext cx="4588475" cy="1569660"/>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Genesis 6</a:t>
            </a:r>
          </a:p>
          <a:p>
            <a:pPr algn="ctr"/>
            <a:r>
              <a:rPr lang="en-US" sz="4800" dirty="0" smtClean="0">
                <a:solidFill>
                  <a:srgbClr val="670001"/>
                </a:solidFill>
                <a:latin typeface="Felix Titling" panose="04060505060202020A04" pitchFamily="82" charset="0"/>
              </a:rPr>
              <a:t>Hebrews 11</a:t>
            </a:r>
            <a:endParaRPr lang="en-US" sz="4800" dirty="0">
              <a:solidFill>
                <a:srgbClr val="670001"/>
              </a:solidFill>
              <a:latin typeface="Felix Titling" panose="04060505060202020A04" pitchFamily="82" charset="0"/>
            </a:endParaRPr>
          </a:p>
        </p:txBody>
      </p:sp>
      <p:sp>
        <p:nvSpPr>
          <p:cNvPr id="5" name="TextBox 4"/>
          <p:cNvSpPr txBox="1"/>
          <p:nvPr/>
        </p:nvSpPr>
        <p:spPr>
          <a:xfrm>
            <a:off x="3252399" y="702880"/>
            <a:ext cx="4069492" cy="3770263"/>
          </a:xfrm>
          <a:prstGeom prst="rect">
            <a:avLst/>
          </a:prstGeom>
          <a:noFill/>
        </p:spPr>
        <p:txBody>
          <a:bodyPr wrap="square" rtlCol="0">
            <a:spAutoFit/>
          </a:bodyPr>
          <a:lstStyle/>
          <a:p>
            <a:pPr algn="ctr"/>
            <a:r>
              <a:rPr lang="en-US" sz="23900" dirty="0" smtClean="0">
                <a:gradFill>
                  <a:gsLst>
                    <a:gs pos="0">
                      <a:srgbClr val="AA6A4B"/>
                    </a:gs>
                    <a:gs pos="100000">
                      <a:srgbClr val="670001"/>
                    </a:gs>
                  </a:gsLst>
                  <a:lin ang="5400000" scaled="1"/>
                </a:gradFill>
                <a:effectLst>
                  <a:outerShdw blurRad="76200" dist="63500" dir="8100000" sx="103000" sy="103000" algn="tr" rotWithShape="0">
                    <a:prstClr val="black">
                      <a:alpha val="83000"/>
                    </a:prstClr>
                  </a:outerShdw>
                </a:effectLst>
                <a:latin typeface="Rage Italic" panose="03070502040507070304" pitchFamily="66" charset="0"/>
              </a:rPr>
              <a:t>120</a:t>
            </a:r>
            <a:endParaRPr lang="en-US" sz="23900" dirty="0">
              <a:gradFill>
                <a:gsLst>
                  <a:gs pos="0">
                    <a:srgbClr val="AA6A4B"/>
                  </a:gs>
                  <a:gs pos="100000">
                    <a:srgbClr val="670001"/>
                  </a:gs>
                </a:gsLst>
                <a:lin ang="5400000" scaled="1"/>
              </a:gradFill>
              <a:effectLst>
                <a:outerShdw blurRad="76200" dist="63500" dir="8100000" sx="103000" sy="103000" algn="tr" rotWithShape="0">
                  <a:prstClr val="black">
                    <a:alpha val="83000"/>
                  </a:prstClr>
                </a:outerShdw>
              </a:effectLst>
              <a:latin typeface="Rage Italic" panose="03070502040507070304" pitchFamily="66" charset="0"/>
            </a:endParaRPr>
          </a:p>
        </p:txBody>
      </p:sp>
      <p:sp>
        <p:nvSpPr>
          <p:cNvPr id="6" name="TextBox 5"/>
          <p:cNvSpPr txBox="1"/>
          <p:nvPr/>
        </p:nvSpPr>
        <p:spPr>
          <a:xfrm>
            <a:off x="6624248" y="2155843"/>
            <a:ext cx="2117126" cy="1323439"/>
          </a:xfrm>
          <a:prstGeom prst="rect">
            <a:avLst/>
          </a:prstGeom>
          <a:noFill/>
        </p:spPr>
        <p:txBody>
          <a:bodyPr wrap="square" rtlCol="0">
            <a:spAutoFit/>
          </a:bodyPr>
          <a:lstStyle/>
          <a:p>
            <a:pPr algn="ctr"/>
            <a:r>
              <a:rPr lang="en-US" sz="8000" dirty="0" smtClean="0">
                <a:solidFill>
                  <a:srgbClr val="670001"/>
                </a:solidFill>
                <a:latin typeface="Rage Italic" panose="03070502040507070304" pitchFamily="66" charset="0"/>
              </a:rPr>
              <a:t>Year</a:t>
            </a:r>
            <a:endParaRPr lang="en-US" sz="8000" dirty="0">
              <a:solidFill>
                <a:srgbClr val="670001"/>
              </a:solidFill>
              <a:latin typeface="Rage Italic" panose="03070502040507070304" pitchFamily="66" charset="0"/>
            </a:endParaRPr>
          </a:p>
        </p:txBody>
      </p:sp>
      <p:sp>
        <p:nvSpPr>
          <p:cNvPr id="7" name="TextBox 6"/>
          <p:cNvSpPr txBox="1"/>
          <p:nvPr/>
        </p:nvSpPr>
        <p:spPr>
          <a:xfrm>
            <a:off x="2660822" y="1131922"/>
            <a:ext cx="1494393" cy="1323439"/>
          </a:xfrm>
          <a:prstGeom prst="rect">
            <a:avLst/>
          </a:prstGeom>
          <a:noFill/>
        </p:spPr>
        <p:txBody>
          <a:bodyPr wrap="square" rtlCol="0">
            <a:spAutoFit/>
          </a:bodyPr>
          <a:lstStyle/>
          <a:p>
            <a:pPr algn="ctr"/>
            <a:r>
              <a:rPr lang="en-US" sz="8000" dirty="0">
                <a:solidFill>
                  <a:srgbClr val="670001"/>
                </a:solidFill>
                <a:latin typeface="Rage Italic" panose="03070502040507070304" pitchFamily="66" charset="0"/>
              </a:rPr>
              <a:t>T</a:t>
            </a:r>
            <a:r>
              <a:rPr lang="en-US" sz="8000" dirty="0" smtClean="0">
                <a:solidFill>
                  <a:srgbClr val="670001"/>
                </a:solidFill>
                <a:latin typeface="Rage Italic" panose="03070502040507070304" pitchFamily="66" charset="0"/>
              </a:rPr>
              <a:t>he</a:t>
            </a:r>
            <a:endParaRPr lang="en-US" sz="8000" dirty="0">
              <a:solidFill>
                <a:srgbClr val="670001"/>
              </a:solidFill>
              <a:latin typeface="Rage Italic" panose="03070502040507070304" pitchFamily="66" charset="0"/>
            </a:endParaRPr>
          </a:p>
        </p:txBody>
      </p:sp>
      <p:sp>
        <p:nvSpPr>
          <p:cNvPr id="8" name="TextBox 7"/>
          <p:cNvSpPr txBox="1"/>
          <p:nvPr/>
        </p:nvSpPr>
        <p:spPr>
          <a:xfrm>
            <a:off x="3455255" y="3179764"/>
            <a:ext cx="4588475" cy="1015663"/>
          </a:xfrm>
          <a:prstGeom prst="rect">
            <a:avLst/>
          </a:prstGeom>
          <a:noFill/>
        </p:spPr>
        <p:txBody>
          <a:bodyPr wrap="square" rtlCol="0">
            <a:spAutoFit/>
          </a:bodyPr>
          <a:lstStyle/>
          <a:p>
            <a:pPr algn="ctr"/>
            <a:r>
              <a:rPr lang="en-US" sz="6000" dirty="0" smtClean="0">
                <a:solidFill>
                  <a:srgbClr val="670001"/>
                </a:solidFill>
                <a:latin typeface="Engravers MT" panose="02090707080505020304" pitchFamily="18" charset="0"/>
              </a:rPr>
              <a:t>SERMON</a:t>
            </a:r>
            <a:endParaRPr lang="en-US" sz="6000" dirty="0">
              <a:solidFill>
                <a:srgbClr val="670001"/>
              </a:solidFill>
              <a:latin typeface="Engravers MT" panose="02090707080505020304" pitchFamily="18" charset="0"/>
            </a:endParaRPr>
          </a:p>
        </p:txBody>
      </p:sp>
    </p:spTree>
    <p:extLst>
      <p:ext uri="{BB962C8B-B14F-4D97-AF65-F5344CB8AC3E}">
        <p14:creationId xmlns:p14="http://schemas.microsoft.com/office/powerpoint/2010/main" val="34576167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545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2. </a:t>
            </a:r>
            <a:r>
              <a:rPr lang="en-US" sz="5200" dirty="0" smtClean="0">
                <a:solidFill>
                  <a:srgbClr val="670001"/>
                </a:solidFill>
                <a:latin typeface="Californian FB" panose="0207040306080B030204" pitchFamily="18" charset="0"/>
              </a:rPr>
              <a:t>that the sons of God saw the daughters of men, that they were beautiful; and they took wives </a:t>
            </a:r>
          </a:p>
          <a:p>
            <a:pPr algn="ctr"/>
            <a:r>
              <a:rPr lang="en-US" sz="5200" dirty="0" smtClean="0">
                <a:solidFill>
                  <a:srgbClr val="670001"/>
                </a:solidFill>
                <a:latin typeface="Californian FB" panose="0207040306080B030204" pitchFamily="18" charset="0"/>
              </a:rPr>
              <a:t>for themselves of all whom they chose.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459074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a:solidFill>
                  <a:srgbClr val="FFFF99"/>
                </a:solidFill>
                <a:latin typeface="Californian FB" panose="0207040306080B030204" pitchFamily="18" charset="0"/>
              </a:rPr>
              <a:t>3</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And the Lord said, “My Spirit shall not strive with man forever, for he is indeed flesh; yet his days shall be one hundred and twenty years.”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136361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663089"/>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4400" dirty="0" smtClean="0">
                <a:solidFill>
                  <a:srgbClr val="FFFF99"/>
                </a:solidFill>
                <a:latin typeface="Californian FB" panose="0207040306080B030204" pitchFamily="18" charset="0"/>
              </a:rPr>
              <a:t>4. </a:t>
            </a:r>
            <a:r>
              <a:rPr lang="en-US" sz="4400" dirty="0" smtClean="0">
                <a:solidFill>
                  <a:srgbClr val="670001"/>
                </a:solidFill>
                <a:latin typeface="Californian FB" panose="0207040306080B030204" pitchFamily="18" charset="0"/>
              </a:rPr>
              <a:t>There were giants on the earth in those days, and also afterward, when the sons of God came in to the daughters of men and they bore children to them. Those were the mighty men who were</a:t>
            </a:r>
          </a:p>
          <a:p>
            <a:pPr algn="ctr"/>
            <a:r>
              <a:rPr lang="en-US" sz="4400" dirty="0" smtClean="0">
                <a:solidFill>
                  <a:srgbClr val="670001"/>
                </a:solidFill>
                <a:latin typeface="Californian FB" panose="0207040306080B030204" pitchFamily="18" charset="0"/>
              </a:rPr>
              <a:t>of old, men of renown.</a:t>
            </a:r>
            <a:endParaRPr lang="en-US" sz="4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949299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a:solidFill>
                  <a:srgbClr val="FFFF99"/>
                </a:solidFill>
                <a:latin typeface="Californian FB" panose="0207040306080B030204" pitchFamily="18" charset="0"/>
              </a:rPr>
              <a:t>5</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Then the Lord saw that the wickedness of man was great in the earth, and that every intent of the thoughts of his heart was only evil continually.</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777376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smtClean="0">
                <a:solidFill>
                  <a:srgbClr val="FFFF99"/>
                </a:solidFill>
                <a:latin typeface="Californian FB" panose="0207040306080B030204" pitchFamily="18" charset="0"/>
              </a:rPr>
              <a:t>6. </a:t>
            </a:r>
            <a:r>
              <a:rPr lang="en-US" sz="5200" dirty="0" smtClean="0">
                <a:solidFill>
                  <a:srgbClr val="670001"/>
                </a:solidFill>
                <a:latin typeface="Californian FB" panose="0207040306080B030204" pitchFamily="18" charset="0"/>
              </a:rPr>
              <a:t>And the Lord was sorry that He had made man on the earth, and He was grieved in His heart.</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101669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6:1-22</a:t>
            </a:r>
          </a:p>
          <a:p>
            <a:pPr algn="ctr"/>
            <a:r>
              <a:rPr lang="en-US" sz="5200" dirty="0">
                <a:solidFill>
                  <a:srgbClr val="FFFF99"/>
                </a:solidFill>
                <a:latin typeface="Californian FB" panose="0207040306080B030204" pitchFamily="18" charset="0"/>
              </a:rPr>
              <a:t>7</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So the Lord said, “I will destroy man whom I have created from the face of the earth, both man and beast, creeping thing and birds of the air, for I am sorry that I have made them.”</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495270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TotalTime>
  <Words>994</Words>
  <Application>Microsoft Office PowerPoint</Application>
  <PresentationFormat>On-screen Show (4:3)</PresentationFormat>
  <Paragraphs>78</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Calibri Light</vt:lpstr>
      <vt:lpstr>Californian FB</vt:lpstr>
      <vt:lpstr>Engravers MT</vt:lpstr>
      <vt:lpstr>Felix Titling</vt:lpstr>
      <vt:lpstr>Rage Italic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21</cp:revision>
  <dcterms:created xsi:type="dcterms:W3CDTF">2016-12-29T19:06:08Z</dcterms:created>
  <dcterms:modified xsi:type="dcterms:W3CDTF">2017-01-22T15:16:53Z</dcterms:modified>
</cp:coreProperties>
</file>