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82" r:id="rId9"/>
    <p:sldId id="263" r:id="rId10"/>
    <p:sldId id="264" r:id="rId11"/>
    <p:sldId id="265" r:id="rId12"/>
    <p:sldId id="283" r:id="rId13"/>
    <p:sldId id="284" r:id="rId14"/>
    <p:sldId id="285" r:id="rId15"/>
    <p:sldId id="286" r:id="rId16"/>
    <p:sldId id="287" r:id="rId17"/>
    <p:sldId id="288" r:id="rId18"/>
    <p:sldId id="289" r:id="rId19"/>
    <p:sldId id="290" r:id="rId20"/>
    <p:sldId id="291" r:id="rId21"/>
    <p:sldId id="292" r:id="rId22"/>
    <p:sldId id="293" r:id="rId23"/>
    <p:sldId id="268" r:id="rId24"/>
    <p:sldId id="294" r:id="rId25"/>
    <p:sldId id="295" r:id="rId26"/>
    <p:sldId id="269" r:id="rId27"/>
    <p:sldId id="270" r:id="rId28"/>
    <p:sldId id="296" r:id="rId29"/>
    <p:sldId id="297" r:id="rId30"/>
    <p:sldId id="298" r:id="rId31"/>
    <p:sldId id="299" r:id="rId32"/>
    <p:sldId id="300" r:id="rId33"/>
    <p:sldId id="271" r:id="rId34"/>
    <p:sldId id="301" r:id="rId35"/>
    <p:sldId id="280" r:id="rId36"/>
    <p:sldId id="28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144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9/9/2016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886111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9/9/2016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516284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9/9/2016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1519704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9/9/2016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3335180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EF438E-BC07-4A36-8320-40FD8D2A17F6}" type="datetimeFigureOut">
              <a:rPr lang="en-US" smtClean="0"/>
              <a:t>9/9/2016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642240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EF438E-BC07-4A36-8320-40FD8D2A17F6}" type="datetimeFigureOut">
              <a:rPr lang="en-US" smtClean="0"/>
              <a:t>9/9/2016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420604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EF438E-BC07-4A36-8320-40FD8D2A17F6}" type="datetimeFigureOut">
              <a:rPr lang="en-US" smtClean="0"/>
              <a:t>9/9/2016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802361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EF438E-BC07-4A36-8320-40FD8D2A17F6}" type="datetimeFigureOut">
              <a:rPr lang="en-US" smtClean="0"/>
              <a:t>9/9/2016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662139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F438E-BC07-4A36-8320-40FD8D2A17F6}" type="datetimeFigureOut">
              <a:rPr lang="en-US" smtClean="0"/>
              <a:t>9/9/2016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366820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F438E-BC07-4A36-8320-40FD8D2A17F6}" type="datetimeFigureOut">
              <a:rPr lang="en-US" smtClean="0"/>
              <a:t>9/9/2016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98503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F438E-BC07-4A36-8320-40FD8D2A17F6}" type="datetimeFigureOut">
              <a:rPr lang="en-US" smtClean="0"/>
              <a:t>9/9/2016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331025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EF438E-BC07-4A36-8320-40FD8D2A17F6}" type="datetimeFigureOut">
              <a:rPr lang="en-US" smtClean="0"/>
              <a:t>9/9/2016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EC8B07-87EE-421A-ACE2-E6ADA44CE8C9}" type="slidenum">
              <a:rPr lang="en-US" smtClean="0"/>
              <a:t>‹#›</a:t>
            </a:fld>
            <a:endParaRPr lang="en-US"/>
          </a:p>
        </p:txBody>
      </p:sp>
    </p:spTree>
    <p:extLst>
      <p:ext uri="{BB962C8B-B14F-4D97-AF65-F5344CB8AC3E}">
        <p14:creationId xmlns:p14="http://schemas.microsoft.com/office/powerpoint/2010/main" val="3321658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515292" y="4437638"/>
            <a:ext cx="6178730" cy="1323439"/>
          </a:xfrm>
          <a:prstGeom prst="rect">
            <a:avLst/>
          </a:prstGeom>
          <a:solidFill>
            <a:schemeClr val="tx1">
              <a:alpha val="70000"/>
            </a:schemeClr>
          </a:solidFill>
        </p:spPr>
        <p:txBody>
          <a:bodyPr wrap="square" rtlCol="0">
            <a:spAutoFit/>
          </a:bodyPr>
          <a:lstStyle/>
          <a:p>
            <a:pPr algn="ctr"/>
            <a:r>
              <a:rPr lang="en-US" sz="8000" dirty="0" smtClean="0">
                <a:solidFill>
                  <a:srgbClr val="FFFF00"/>
                </a:solidFill>
                <a:latin typeface="Britannic Bold" panose="020B0903060703020204" pitchFamily="34" charset="0"/>
              </a:rPr>
              <a:t>Acts 16:9-21</a:t>
            </a:r>
            <a:endParaRPr lang="en-US" sz="8000" dirty="0">
              <a:solidFill>
                <a:srgbClr val="FFFF00"/>
              </a:solidFill>
              <a:latin typeface="Britannic Bold" panose="020B0903060703020204" pitchFamily="34" charset="0"/>
            </a:endParaRPr>
          </a:p>
        </p:txBody>
      </p:sp>
    </p:spTree>
    <p:extLst>
      <p:ext uri="{BB962C8B-B14F-4D97-AF65-F5344CB8AC3E}">
        <p14:creationId xmlns:p14="http://schemas.microsoft.com/office/powerpoint/2010/main" val="3808955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53747" y="262563"/>
            <a:ext cx="8537510" cy="5909310"/>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16:9-16</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16</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Now it happened, as we went to prayer, that a certain slave girl possessed with a spirit of divination met us, who brought her masters much profit by fortune-telling.</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2179787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 Kings 21:6</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6</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Also he made his son pass through the fire, practiced soothsaying, used witchcraft, and consulted </a:t>
            </a:r>
            <a:r>
              <a:rPr lang="en-US" sz="5400" dirty="0" err="1" smtClean="0">
                <a:solidFill>
                  <a:srgbClr val="FFFF00"/>
                </a:solidFill>
                <a:latin typeface="Baskerville Old Face" panose="02020602080505020303" pitchFamily="18" charset="0"/>
              </a:rPr>
              <a:t>spiritists</a:t>
            </a:r>
            <a:r>
              <a:rPr lang="en-US" sz="5400" dirty="0" smtClean="0">
                <a:solidFill>
                  <a:srgbClr val="FFFF00"/>
                </a:solidFill>
                <a:latin typeface="Baskerville Old Face" panose="02020602080505020303" pitchFamily="18" charset="0"/>
              </a:rPr>
              <a:t> and mediums. He did much evil in the sight of the Lord, </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681418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1754326"/>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 Kings 21:6</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rgbClr val="FFFF00"/>
                </a:solidFill>
                <a:latin typeface="Baskerville Old Face" panose="02020602080505020303" pitchFamily="18" charset="0"/>
              </a:rPr>
              <a:t>to provoke Him to anger.</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9107020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 Chronicles 10:13</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13. </a:t>
            </a:r>
            <a:r>
              <a:rPr lang="en-US" sz="5400" dirty="0" smtClean="0">
                <a:solidFill>
                  <a:srgbClr val="FFFF00"/>
                </a:solidFill>
                <a:latin typeface="Baskerville Old Face" panose="02020602080505020303" pitchFamily="18" charset="0"/>
              </a:rPr>
              <a:t>So Saul died for his unfaithfulness which he had committed against the Lord, because he did not keep the word of the Lord, and also because he consulted a </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7599935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1754326"/>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 Chronicles 10:13</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rgbClr val="FFFF00"/>
                </a:solidFill>
                <a:latin typeface="Baskerville Old Face" panose="02020602080505020303" pitchFamily="18" charset="0"/>
              </a:rPr>
              <a:t>medium for guidance.</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5296101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Isaiah 8:19</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19. </a:t>
            </a:r>
            <a:r>
              <a:rPr lang="en-US" sz="5400" dirty="0" smtClean="0">
                <a:solidFill>
                  <a:srgbClr val="FFFF00"/>
                </a:solidFill>
                <a:latin typeface="Baskerville Old Face" panose="02020602080505020303" pitchFamily="18" charset="0"/>
              </a:rPr>
              <a:t>And when they say to you, “Seek those who are mediums and wizards, who whisper and mutter,” should not a people seek their God? Should they seek the dead</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898709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1754326"/>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Isaiah 8:19</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rgbClr val="FFFF00"/>
                </a:solidFill>
                <a:latin typeface="Baskerville Old Face" panose="02020602080505020303" pitchFamily="18" charset="0"/>
              </a:rPr>
              <a:t>on behalf of the living?</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1572148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16:17-21</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17. </a:t>
            </a:r>
            <a:r>
              <a:rPr lang="en-US" sz="5400" dirty="0" smtClean="0">
                <a:solidFill>
                  <a:srgbClr val="FFFF00"/>
                </a:solidFill>
                <a:latin typeface="Baskerville Old Face" panose="02020602080505020303" pitchFamily="18" charset="0"/>
              </a:rPr>
              <a:t>This girl followed Paul and us, and cried out, saying, “These men are the servants of the Most High God, who proclaim to us the way of salvation.”</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16402581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16:17-21</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18. </a:t>
            </a:r>
            <a:r>
              <a:rPr lang="en-US" sz="5400" dirty="0" smtClean="0">
                <a:solidFill>
                  <a:srgbClr val="FFFF00"/>
                </a:solidFill>
                <a:latin typeface="Baskerville Old Face" panose="02020602080505020303" pitchFamily="18" charset="0"/>
              </a:rPr>
              <a:t>And this she did for many days. But Paul, greatly annoyed, turned and said to the spirit, “I command you in the name of Jesus Christ to come out of her.” </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26268073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258532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16:17-21</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rgbClr val="FFFF00"/>
                </a:solidFill>
                <a:latin typeface="Baskerville Old Face" panose="02020602080505020303" pitchFamily="18" charset="0"/>
              </a:rPr>
              <a:t>And he came out that very hour.</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467774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16:9-16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9</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And a vision appeared to Paul in the night. A man of Macedonia stood and pleaded with him, saying, “Come over to Macedonia and help us.”</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3067244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16:17-21</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19. </a:t>
            </a:r>
            <a:r>
              <a:rPr lang="en-US" sz="5400" dirty="0" smtClean="0">
                <a:solidFill>
                  <a:srgbClr val="FFFF00"/>
                </a:solidFill>
                <a:latin typeface="Baskerville Old Face" panose="02020602080505020303" pitchFamily="18" charset="0"/>
              </a:rPr>
              <a:t>But when her masters saw that their hope of profit was gone, they seized Paul and Silas and dragged them into the marketplace to the authorities.</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26335821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424731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16:17-21</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And they brought them to the magistrates, and said, “These men, being Jews, exceedingly trouble our city;</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24707131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424731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16:17-21</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21</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a:solidFill>
                  <a:srgbClr val="FFFF00"/>
                </a:solidFill>
                <a:latin typeface="Baskerville Old Face" panose="02020602080505020303" pitchFamily="18" charset="0"/>
              </a:rPr>
              <a:t>a</a:t>
            </a:r>
            <a:r>
              <a:rPr lang="en-US" sz="5400" dirty="0" smtClean="0">
                <a:solidFill>
                  <a:srgbClr val="FFFF00"/>
                </a:solidFill>
                <a:latin typeface="Baskerville Old Face" panose="02020602080505020303" pitchFamily="18" charset="0"/>
              </a:rPr>
              <a:t>nd they teach customs which are not lawful for us, being Romans, to receive or obser</a:t>
            </a:r>
            <a:r>
              <a:rPr lang="en-US" sz="5400" dirty="0" smtClean="0">
                <a:solidFill>
                  <a:srgbClr val="FFFF00"/>
                </a:solidFill>
                <a:latin typeface="Baskerville Old Face" panose="02020602080505020303" pitchFamily="18" charset="0"/>
              </a:rPr>
              <a:t>ve.”</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2941106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378565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Those being led by the serpent are</a:t>
            </a:r>
          </a:p>
          <a:p>
            <a:pPr algn="ctr"/>
            <a:r>
              <a:rPr lang="en-US" sz="6000" b="1" u="sng"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BLIND</a:t>
            </a:r>
            <a:r>
              <a:rPr lang="en-US" sz="6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6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6000" dirty="0" smtClean="0">
                <a:solidFill>
                  <a:srgbClr val="FFFF00"/>
                </a:solidFill>
                <a:latin typeface="Baskerville Old Face" panose="02020602080505020303" pitchFamily="18" charset="0"/>
              </a:rPr>
              <a:t>to spiritual truth.</a:t>
            </a:r>
            <a:endParaRPr lang="en-US" sz="60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41534778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 Corinthians 1:18</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18. </a:t>
            </a:r>
            <a:r>
              <a:rPr lang="en-US" sz="5400" dirty="0" smtClean="0">
                <a:solidFill>
                  <a:srgbClr val="FFFF00"/>
                </a:solidFill>
                <a:latin typeface="Baskerville Old Face" panose="02020602080505020303" pitchFamily="18" charset="0"/>
              </a:rPr>
              <a:t>For the message of the cross is foolishness to those who are perishing, but to us who are being saved it is the power of God.</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17967524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 Corinthians 2:14</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14. </a:t>
            </a:r>
            <a:r>
              <a:rPr lang="en-US" sz="5400" dirty="0" smtClean="0">
                <a:solidFill>
                  <a:srgbClr val="FFFF00"/>
                </a:solidFill>
                <a:latin typeface="Baskerville Old Face" panose="02020602080505020303" pitchFamily="18" charset="0"/>
              </a:rPr>
              <a:t>But the natural man does not receive the things of the Spirit of God, for they are foolishness to him; nor can he know them, because they are spiritually discerned.</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19171199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5320"/>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Those being led by the Spirit </a:t>
            </a:r>
            <a:r>
              <a:rPr lang="en-US" sz="6000" b="1" u="sng"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ACCEPT</a:t>
            </a:r>
          </a:p>
          <a:p>
            <a:pPr algn="ctr"/>
            <a:r>
              <a:rPr lang="en-US" sz="6000" dirty="0" smtClean="0">
                <a:solidFill>
                  <a:srgbClr val="FFFF00"/>
                </a:solidFill>
                <a:latin typeface="Baskerville Old Face" panose="02020602080505020303" pitchFamily="18" charset="0"/>
              </a:rPr>
              <a:t>spiritual truth.</a:t>
            </a:r>
            <a:endParaRPr lang="en-US" sz="60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934574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5319"/>
            <a:ext cx="8537510" cy="378565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Those being led by the serpent are filled with </a:t>
            </a:r>
            <a:r>
              <a:rPr lang="en-US" sz="6000" b="1" u="sng" dirty="0" smtClean="0">
                <a:solidFill>
                  <a:schemeClr val="bg1"/>
                </a:solidFill>
                <a:latin typeface="Baskerville Old Face" panose="02020602080505020303" pitchFamily="18" charset="0"/>
              </a:rPr>
              <a:t>SELFISHNESS</a:t>
            </a:r>
            <a:r>
              <a:rPr lang="en-US" sz="6000" dirty="0" smtClean="0">
                <a:solidFill>
                  <a:srgbClr val="FFFF00"/>
                </a:solidFill>
                <a:latin typeface="Baskerville Old Face" panose="02020602080505020303" pitchFamily="18" charset="0"/>
              </a:rPr>
              <a:t> and </a:t>
            </a:r>
            <a:r>
              <a:rPr lang="en-US" sz="6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6000" b="1" u="sng"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GREED</a:t>
            </a:r>
            <a:r>
              <a:rPr lang="en-US" sz="6000" dirty="0" smtClean="0">
                <a:solidFill>
                  <a:srgbClr val="FFFF00"/>
                </a:solidFill>
                <a:latin typeface="Baskerville Old Face" panose="02020602080505020303" pitchFamily="18" charset="0"/>
              </a:rPr>
              <a:t>.</a:t>
            </a:r>
            <a:endParaRPr lang="en-US" sz="60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2406693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5319"/>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Those being led by the Spirit are giving, caring, and</a:t>
            </a:r>
          </a:p>
          <a:p>
            <a:pPr algn="ctr"/>
            <a:r>
              <a:rPr lang="en-US" sz="6000" b="1" u="sng" dirty="0" smtClean="0">
                <a:solidFill>
                  <a:schemeClr val="bg1"/>
                </a:solidFill>
                <a:latin typeface="Baskerville Old Face" panose="02020602080505020303" pitchFamily="18" charset="0"/>
              </a:rPr>
              <a:t>GENEROUS.</a:t>
            </a:r>
            <a:endParaRPr lang="en-US" sz="6000" b="1" u="sng"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18962831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5319"/>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Those being led by the serpent </a:t>
            </a:r>
            <a:r>
              <a:rPr lang="en-US" sz="6000" b="1" u="sng" dirty="0" smtClean="0">
                <a:solidFill>
                  <a:schemeClr val="bg1"/>
                </a:solidFill>
                <a:latin typeface="Baskerville Old Face" panose="02020602080505020303" pitchFamily="18" charset="0"/>
              </a:rPr>
              <a:t>HIDE</a:t>
            </a:r>
          </a:p>
          <a:p>
            <a:pPr algn="ctr"/>
            <a:r>
              <a:rPr lang="en-US" sz="6000" dirty="0" smtClean="0">
                <a:solidFill>
                  <a:srgbClr val="FFFF00"/>
                </a:solidFill>
                <a:latin typeface="Baskerville Old Face" panose="02020602080505020303" pitchFamily="18" charset="0"/>
              </a:rPr>
              <a:t>true motives.</a:t>
            </a:r>
            <a:endParaRPr lang="en-US" sz="60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23374670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2856" y="262562"/>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16:9-16</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Now after he had seen the vision, immediately we sought to go to Macedonia, concluding that the Lord had called us to preach the gospel to them.</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1001259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5319"/>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Those being led by the Spirit are</a:t>
            </a:r>
          </a:p>
          <a:p>
            <a:pPr algn="ctr"/>
            <a:r>
              <a:rPr lang="en-US" sz="6000" b="1" u="sng" dirty="0" smtClean="0">
                <a:solidFill>
                  <a:schemeClr val="bg1"/>
                </a:solidFill>
                <a:latin typeface="Baskerville Old Face" panose="02020602080505020303" pitchFamily="18" charset="0"/>
              </a:rPr>
              <a:t>HONEST</a:t>
            </a:r>
            <a:r>
              <a:rPr lang="en-US" sz="6000" dirty="0" smtClean="0">
                <a:solidFill>
                  <a:srgbClr val="FFFF00"/>
                </a:solidFill>
                <a:latin typeface="Baskerville Old Face" panose="02020602080505020303" pitchFamily="18" charset="0"/>
              </a:rPr>
              <a:t>.</a:t>
            </a:r>
            <a:endParaRPr lang="en-US" sz="6000" b="1" u="sng"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31152104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5319"/>
            <a:ext cx="8537510" cy="378565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Those being led by the serpent lov</a:t>
            </a:r>
            <a:r>
              <a:rPr lang="en-US" sz="6000" dirty="0" smtClean="0">
                <a:solidFill>
                  <a:srgbClr val="FFFF00"/>
                </a:solidFill>
                <a:latin typeface="Baskerville Old Face" panose="02020602080505020303" pitchFamily="18" charset="0"/>
              </a:rPr>
              <a:t>e the </a:t>
            </a:r>
          </a:p>
          <a:p>
            <a:pPr algn="ctr"/>
            <a:r>
              <a:rPr lang="en-US" sz="6000" b="1" u="sng" dirty="0" smtClean="0">
                <a:solidFill>
                  <a:schemeClr val="bg1"/>
                </a:solidFill>
                <a:latin typeface="Baskerville Old Face" panose="02020602080505020303" pitchFamily="18" charset="0"/>
              </a:rPr>
              <a:t>WORLD</a:t>
            </a:r>
          </a:p>
          <a:p>
            <a:pPr algn="ctr"/>
            <a:r>
              <a:rPr lang="en-US" sz="6000" b="1" dirty="0" smtClean="0">
                <a:solidFill>
                  <a:srgbClr val="FFFF00"/>
                </a:solidFill>
                <a:latin typeface="Baskerville Old Face" panose="02020602080505020303" pitchFamily="18" charset="0"/>
              </a:rPr>
              <a:t>and live for it.</a:t>
            </a:r>
            <a:endParaRPr lang="en-US" sz="6000" b="1"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4794202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5319"/>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Those being led by the Spirit have their loyalty in</a:t>
            </a:r>
          </a:p>
          <a:p>
            <a:pPr algn="ctr"/>
            <a:r>
              <a:rPr lang="en-US" sz="6000" b="1" u="sng" dirty="0" smtClean="0">
                <a:solidFill>
                  <a:schemeClr val="bg1"/>
                </a:solidFill>
                <a:latin typeface="Baskerville Old Face" panose="02020602080505020303" pitchFamily="18" charset="0"/>
              </a:rPr>
              <a:t>HEAVEN</a:t>
            </a:r>
            <a:r>
              <a:rPr lang="en-US" sz="6000" b="1" dirty="0" smtClean="0">
                <a:solidFill>
                  <a:srgbClr val="FFFF00"/>
                </a:solidFill>
                <a:latin typeface="Baskerville Old Face" panose="02020602080505020303" pitchFamily="18" charset="0"/>
              </a:rPr>
              <a:t>.</a:t>
            </a:r>
            <a:endParaRPr lang="en-US" sz="6000" b="1"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20270262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0254"/>
            <a:ext cx="8537510" cy="5909310"/>
          </a:xfrm>
          <a:prstGeom prst="rect">
            <a:avLst/>
          </a:prstGeom>
          <a:solidFill>
            <a:schemeClr val="tx1">
              <a:alpha val="70000"/>
            </a:schemeClr>
          </a:solidFill>
        </p:spPr>
        <p:txBody>
          <a:bodyPr wrap="square" rtlCol="0">
            <a:spAutoFit/>
          </a:bodyPr>
          <a:lstStyle/>
          <a:p>
            <a:pPr algn="ctr"/>
            <a:r>
              <a:rPr lang="en-US" sz="5400"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Philippians 4:8</a:t>
            </a:r>
            <a:endParaRPr lang="en-US" sz="5400"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8. </a:t>
            </a:r>
            <a:r>
              <a:rPr lang="en-US" sz="5400" dirty="0" smtClean="0">
                <a:solidFill>
                  <a:srgbClr val="FFFF00"/>
                </a:solidFill>
                <a:latin typeface="Baskerville Old Face" panose="02020602080505020303" pitchFamily="18" charset="0"/>
              </a:rPr>
              <a:t>Finally, brethren, whatever things are true, whatever things are noble, whatever things are just, whatever things are pure, whatever things are lovely, whatever things are of good</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19621394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0254"/>
            <a:ext cx="8537510" cy="4247317"/>
          </a:xfrm>
          <a:prstGeom prst="rect">
            <a:avLst/>
          </a:prstGeom>
          <a:solidFill>
            <a:schemeClr val="tx1">
              <a:alpha val="70000"/>
            </a:schemeClr>
          </a:solidFill>
        </p:spPr>
        <p:txBody>
          <a:bodyPr wrap="square" rtlCol="0">
            <a:spAutoFit/>
          </a:bodyPr>
          <a:lstStyle/>
          <a:p>
            <a:pPr algn="ctr"/>
            <a:r>
              <a:rPr lang="en-US" sz="5400"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Philippians 4:8</a:t>
            </a:r>
            <a:endParaRPr lang="en-US" sz="5400"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rgbClr val="FFFF00"/>
                </a:solidFill>
                <a:latin typeface="Baskerville Old Face" panose="02020602080505020303" pitchFamily="18" charset="0"/>
              </a:rPr>
              <a:t>report, if there is any virtue and if there is anything praiseworthy – meditate on these things.</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7673990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1515292" y="4437638"/>
            <a:ext cx="6178730" cy="1323439"/>
          </a:xfrm>
          <a:prstGeom prst="rect">
            <a:avLst/>
          </a:prstGeom>
          <a:solidFill>
            <a:schemeClr val="tx1">
              <a:alpha val="70000"/>
            </a:schemeClr>
          </a:solidFill>
        </p:spPr>
        <p:txBody>
          <a:bodyPr wrap="square" rtlCol="0">
            <a:spAutoFit/>
          </a:bodyPr>
          <a:lstStyle/>
          <a:p>
            <a:pPr algn="ctr"/>
            <a:r>
              <a:rPr lang="en-US" sz="8000" dirty="0" smtClean="0">
                <a:solidFill>
                  <a:srgbClr val="FFFF00"/>
                </a:solidFill>
                <a:latin typeface="Britannic Bold" panose="020B0903060703020204" pitchFamily="34" charset="0"/>
              </a:rPr>
              <a:t>Acts </a:t>
            </a:r>
            <a:r>
              <a:rPr lang="en-US" sz="8000" dirty="0" smtClean="0">
                <a:solidFill>
                  <a:srgbClr val="FFFF00"/>
                </a:solidFill>
                <a:latin typeface="Britannic Bold" panose="020B0903060703020204" pitchFamily="34" charset="0"/>
              </a:rPr>
              <a:t>16:9-21</a:t>
            </a:r>
            <a:endParaRPr lang="en-US" sz="8000" dirty="0">
              <a:solidFill>
                <a:srgbClr val="FFFF00"/>
              </a:solidFill>
              <a:latin typeface="Britannic Bold" panose="020B0903060703020204" pitchFamily="34" charset="0"/>
            </a:endParaRPr>
          </a:p>
        </p:txBody>
      </p:sp>
    </p:spTree>
    <p:extLst>
      <p:ext uri="{BB962C8B-B14F-4D97-AF65-F5344CB8AC3E}">
        <p14:creationId xmlns:p14="http://schemas.microsoft.com/office/powerpoint/2010/main" val="37007606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381914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43692" y="271644"/>
            <a:ext cx="8803899" cy="424731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16:9-16</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11</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Therefore, sailing from Troas, we ran a straight course to Samothrace, and the next day came to </a:t>
            </a:r>
            <a:r>
              <a:rPr lang="en-US" sz="5400" dirty="0" err="1" smtClean="0">
                <a:solidFill>
                  <a:srgbClr val="FFFF00"/>
                </a:solidFill>
                <a:latin typeface="Baskerville Old Face" panose="02020602080505020303" pitchFamily="18" charset="0"/>
              </a:rPr>
              <a:t>Neapolis</a:t>
            </a:r>
            <a:r>
              <a:rPr lang="en-US" sz="5400" dirty="0" smtClean="0">
                <a:solidFill>
                  <a:srgbClr val="FFFF00"/>
                </a:solidFill>
                <a:latin typeface="Baskerville Old Face" panose="02020602080505020303" pitchFamily="18" charset="0"/>
              </a:rPr>
              <a:t>,</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40210513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66567" y="290923"/>
            <a:ext cx="8537510" cy="5078313"/>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16:9-16</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12</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and from there to Philippi, which is the foremost city of that part of Macedonia, a colony. And we were staying in that city for some days.</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793024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53747" y="275627"/>
            <a:ext cx="8537510" cy="5909310"/>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16:9-16</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13</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And on the Sabbath day we went out of the city to the riverside, where prayer was customarily made; and we sat down and spoke to the women who met there.</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691445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62559"/>
            <a:ext cx="8537510" cy="5909310"/>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16:9-16</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14. </a:t>
            </a:r>
            <a:r>
              <a:rPr lang="en-US" sz="5400" dirty="0" smtClean="0">
                <a:solidFill>
                  <a:srgbClr val="FFFF00"/>
                </a:solidFill>
                <a:latin typeface="Baskerville Old Face" panose="02020602080505020303" pitchFamily="18" charset="0"/>
              </a:rPr>
              <a:t>Now a certain woman named Lydia heard us. She was a seller of purple from the city of Thyatira, who worshiped God. The Lord opened her heart to heed</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1696161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62559"/>
            <a:ext cx="8537510" cy="1754326"/>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16:9-16</a:t>
            </a:r>
          </a:p>
          <a:p>
            <a:pPr algn="ctr"/>
            <a:r>
              <a:rPr lang="en-US" sz="5400" b="1" dirty="0">
                <a:solidFill>
                  <a:srgbClr val="FFFF00"/>
                </a:solidFill>
                <a:effectLst>
                  <a:outerShdw blurRad="38100" dist="38100" dir="2700000" algn="tl">
                    <a:srgbClr val="000000">
                      <a:alpha val="43137"/>
                    </a:srgbClr>
                  </a:outerShdw>
                </a:effectLst>
                <a:latin typeface="Baskerville Old Face" panose="02020602080505020303" pitchFamily="18" charset="0"/>
              </a:rPr>
              <a:t>t</a:t>
            </a:r>
            <a:r>
              <a:rPr lang="en-US" sz="5400" b="1" dirty="0" smtClean="0">
                <a:solidFill>
                  <a:srgbClr val="FFFF00"/>
                </a:solidFill>
                <a:effectLst>
                  <a:outerShdw blurRad="38100" dist="38100" dir="2700000" algn="tl">
                    <a:srgbClr val="000000">
                      <a:alpha val="43137"/>
                    </a:srgbClr>
                  </a:outerShdw>
                </a:effectLst>
                <a:latin typeface="Baskerville Old Face" panose="02020602080505020303" pitchFamily="18" charset="0"/>
              </a:rPr>
              <a:t>he things spoken by Paul.</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6554445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53747" y="301751"/>
            <a:ext cx="8537510" cy="5909310"/>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16:9-16</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15</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And when she and her household were baptized, she begged us, saying “If you have judged me to be faithful to the Lord, come to my house and stay.” So she persuaded us.</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2669241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TotalTime>
  <Words>828</Words>
  <Application>Microsoft Office PowerPoint</Application>
  <PresentationFormat>On-screen Show (4:3)</PresentationFormat>
  <Paragraphs>69</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Baskerville Old Face</vt:lpstr>
      <vt:lpstr>Britannic Bold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26</cp:revision>
  <dcterms:created xsi:type="dcterms:W3CDTF">2016-09-02T15:54:17Z</dcterms:created>
  <dcterms:modified xsi:type="dcterms:W3CDTF">2016-09-09T14:58:45Z</dcterms:modified>
</cp:coreProperties>
</file>