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1" r:id="rId3"/>
    <p:sldId id="257" r:id="rId4"/>
    <p:sldId id="258" r:id="rId5"/>
    <p:sldId id="268" r:id="rId6"/>
    <p:sldId id="363" r:id="rId7"/>
    <p:sldId id="352" r:id="rId8"/>
    <p:sldId id="353" r:id="rId9"/>
    <p:sldId id="336" r:id="rId10"/>
    <p:sldId id="354" r:id="rId11"/>
    <p:sldId id="355" r:id="rId12"/>
    <p:sldId id="337" r:id="rId13"/>
    <p:sldId id="356" r:id="rId14"/>
    <p:sldId id="338" r:id="rId15"/>
    <p:sldId id="357" r:id="rId16"/>
    <p:sldId id="339" r:id="rId17"/>
    <p:sldId id="358" r:id="rId18"/>
    <p:sldId id="359" r:id="rId19"/>
    <p:sldId id="360" r:id="rId20"/>
    <p:sldId id="361" r:id="rId21"/>
    <p:sldId id="324" r:id="rId22"/>
    <p:sldId id="327" r:id="rId23"/>
    <p:sldId id="362" r:id="rId24"/>
    <p:sldId id="364"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88611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516284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151970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35180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F438E-BC07-4A36-8320-40FD8D2A17F6}"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4224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EF438E-BC07-4A36-8320-40FD8D2A17F6}"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42060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EF438E-BC07-4A36-8320-40FD8D2A17F6}"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80236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EF438E-BC07-4A36-8320-40FD8D2A17F6}"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6213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F438E-BC07-4A36-8320-40FD8D2A17F6}"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36682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98503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102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F438E-BC07-4A36-8320-40FD8D2A17F6}" type="datetimeFigureOut">
              <a:rPr lang="en-US" smtClean="0"/>
              <a:t>10/14/2016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C8B07-87EE-421A-ACE2-E6ADA44CE8C9}" type="slidenum">
              <a:rPr lang="en-US" smtClean="0"/>
              <a:t>‹#›</a:t>
            </a:fld>
            <a:endParaRPr lang="en-US"/>
          </a:p>
        </p:txBody>
      </p:sp>
    </p:spTree>
    <p:extLst>
      <p:ext uri="{BB962C8B-B14F-4D97-AF65-F5344CB8AC3E}">
        <p14:creationId xmlns:p14="http://schemas.microsoft.com/office/powerpoint/2010/main" val="332165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210961" y="4445876"/>
            <a:ext cx="6738551"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a:t>
            </a:r>
            <a:r>
              <a:rPr lang="en-US" sz="8000" dirty="0" smtClean="0">
                <a:solidFill>
                  <a:srgbClr val="FFFF00"/>
                </a:solidFill>
                <a:latin typeface="Britannic Bold" panose="020B0903060703020204" pitchFamily="34" charset="0"/>
              </a:rPr>
              <a:t>20:18-38</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80895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did not</a:t>
            </a:r>
          </a:p>
          <a:p>
            <a:pPr algn="ctr"/>
            <a:r>
              <a:rPr lang="en-US" sz="6000" b="1" u="sng" dirty="0" smtClean="0">
                <a:solidFill>
                  <a:schemeClr val="bg1"/>
                </a:solidFill>
                <a:latin typeface="Baskerville Old Face" panose="02020602080505020303" pitchFamily="18" charset="0"/>
              </a:rPr>
              <a:t>HOLD</a:t>
            </a:r>
            <a:r>
              <a:rPr lang="en-US" sz="6000" dirty="0" smtClean="0">
                <a:solidFill>
                  <a:srgbClr val="FFFF00"/>
                </a:solidFill>
                <a:latin typeface="Baskerville Old Face" panose="02020602080505020303" pitchFamily="18" charset="0"/>
              </a:rPr>
              <a:t> </a:t>
            </a:r>
            <a:r>
              <a:rPr lang="en-US" sz="6000" b="1" u="sng" dirty="0" smtClean="0">
                <a:solidFill>
                  <a:schemeClr val="bg1"/>
                </a:solidFill>
                <a:latin typeface="Baskerville Old Face" panose="02020602080505020303" pitchFamily="18" charset="0"/>
              </a:rPr>
              <a:t>BACK</a:t>
            </a:r>
          </a:p>
          <a:p>
            <a:pPr algn="ctr"/>
            <a:r>
              <a:rPr lang="en-US" sz="6000" dirty="0" smtClean="0">
                <a:solidFill>
                  <a:srgbClr val="FFFF00"/>
                </a:solidFill>
                <a:latin typeface="Baskerville Old Face" panose="02020602080505020303" pitchFamily="18" charset="0"/>
              </a:rPr>
              <a:t>anything helpful for them.</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268824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taught them</a:t>
            </a:r>
          </a:p>
          <a:p>
            <a:pPr algn="ctr"/>
            <a:r>
              <a:rPr lang="en-US" sz="6000" b="1" u="sng" dirty="0" smtClean="0">
                <a:solidFill>
                  <a:schemeClr val="bg1"/>
                </a:solidFill>
                <a:latin typeface="Baskerville Old Face" panose="02020602080505020303" pitchFamily="18" charset="0"/>
              </a:rPr>
              <a:t>PUBLICLY</a:t>
            </a:r>
          </a:p>
          <a:p>
            <a:pPr algn="ctr"/>
            <a:r>
              <a:rPr lang="en-US" sz="6000" dirty="0" smtClean="0">
                <a:solidFill>
                  <a:srgbClr val="FFFF00"/>
                </a:solidFill>
                <a:latin typeface="Baskerville Old Face" panose="02020602080505020303" pitchFamily="18" charset="0"/>
              </a:rPr>
              <a:t>and privately.</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906304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939540"/>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20:21</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21</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testifying to Jews, and also to Greeks, repentance toward God and faith toward our Lord Jesus Christ.</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3656003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message was for</a:t>
            </a:r>
          </a:p>
          <a:p>
            <a:pPr algn="ctr"/>
            <a:r>
              <a:rPr lang="en-US" sz="6000" b="1" u="sng" dirty="0" smtClean="0">
                <a:solidFill>
                  <a:schemeClr val="bg1"/>
                </a:solidFill>
                <a:latin typeface="Baskerville Old Face" panose="02020602080505020303" pitchFamily="18" charset="0"/>
              </a:rPr>
              <a:t>EVERYONE</a:t>
            </a:r>
          </a:p>
          <a:p>
            <a:pPr algn="ctr"/>
            <a:r>
              <a:rPr lang="en-US" sz="6000" dirty="0" smtClean="0">
                <a:solidFill>
                  <a:srgbClr val="FFFF00"/>
                </a:solidFill>
                <a:latin typeface="Baskerville Old Face" panose="02020602080505020303" pitchFamily="18" charset="0"/>
              </a:rPr>
              <a:t>to repent and believe.</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24335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939540"/>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20:22-23</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22</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And see, now I go bound in the spirit to Jerusalem, not knowing the things that will happen to me there,</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53207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170099"/>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20:22-23</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23</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except that the Holy Spirit testifies in every city, saying that chains and tribulations await me.</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1493424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followed God even though the Spirit predicted</a:t>
            </a:r>
          </a:p>
          <a:p>
            <a:pPr algn="ctr"/>
            <a:r>
              <a:rPr lang="en-US" sz="6000" b="1" u="sng" dirty="0" smtClean="0">
                <a:solidFill>
                  <a:schemeClr val="bg1"/>
                </a:solidFill>
                <a:latin typeface="Baskerville Old Face" panose="02020602080505020303" pitchFamily="18" charset="0"/>
              </a:rPr>
              <a:t>DIFFICULTIES</a:t>
            </a:r>
            <a:r>
              <a:rPr lang="en-US" sz="6000" dirty="0" smtClean="0">
                <a:solidFill>
                  <a:srgbClr val="FFFF00"/>
                </a:solidFill>
                <a:latin typeface="Baskerville Old Face" panose="02020602080505020303" pitchFamily="18" charset="0"/>
              </a:rPr>
              <a:t>.</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186798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6247864"/>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20:24-25</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24</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But none of these things move me;  nor do I count my life dear to myself, so that I may finish my race with joy, and the ministry which I received from the Lord Jesus, to testify to the gospel of the grace of God.</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5924144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939540"/>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20:24-25</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25</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“And indeed, now I know that you all, among whom I have gone preaching the kingdom of God, will see my face no more.</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061773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170099"/>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20:26-27</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26</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Therefore I testify to you this day that I am innocent of the blood of all men.</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277972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3000" y="0"/>
            <a:ext cx="6858000" cy="6858000"/>
          </a:xfrm>
          <a:prstGeom prst="rect">
            <a:avLst/>
          </a:prstGeom>
        </p:spPr>
      </p:pic>
    </p:spTree>
    <p:extLst>
      <p:ext uri="{BB962C8B-B14F-4D97-AF65-F5344CB8AC3E}">
        <p14:creationId xmlns:p14="http://schemas.microsoft.com/office/powerpoint/2010/main" val="1428677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170099"/>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20:26-27</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27</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For I have not shunned to declare to you the whole counsel of God.</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5710338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378565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could finish with joy because he shared the</a:t>
            </a:r>
          </a:p>
          <a:p>
            <a:pPr algn="ctr"/>
            <a:r>
              <a:rPr lang="en-US" sz="6000" b="1" u="sng" dirty="0" smtClean="0">
                <a:solidFill>
                  <a:schemeClr val="bg1"/>
                </a:solidFill>
                <a:latin typeface="Baskerville Old Face" panose="02020602080505020303" pitchFamily="18" charset="0"/>
              </a:rPr>
              <a:t>WHOLE</a:t>
            </a:r>
            <a:r>
              <a:rPr lang="en-US" sz="6000" dirty="0" smtClean="0">
                <a:solidFill>
                  <a:srgbClr val="FFFF00"/>
                </a:solidFill>
                <a:latin typeface="Baskerville Old Face" panose="02020602080505020303" pitchFamily="18" charset="0"/>
              </a:rPr>
              <a:t> </a:t>
            </a:r>
            <a:r>
              <a:rPr lang="en-US" sz="6000" b="1" u="sng" dirty="0" smtClean="0">
                <a:solidFill>
                  <a:schemeClr val="bg1"/>
                </a:solidFill>
                <a:latin typeface="Baskerville Old Face" panose="02020602080505020303" pitchFamily="18" charset="0"/>
              </a:rPr>
              <a:t>COUNSEL</a:t>
            </a:r>
          </a:p>
          <a:p>
            <a:pPr algn="ctr"/>
            <a:r>
              <a:rPr lang="en-US" sz="6000" dirty="0" smtClean="0">
                <a:solidFill>
                  <a:srgbClr val="FFFF00"/>
                </a:solidFill>
                <a:latin typeface="Baskerville Old Face" panose="02020602080505020303" pitchFamily="18" charset="0"/>
              </a:rPr>
              <a:t>of God.</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06954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0"/>
            <a:ext cx="853751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20:28-30</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28</a:t>
            </a:r>
            <a:r>
              <a:rPr lang="en-US" sz="5400" dirty="0" smtClean="0">
                <a:solidFill>
                  <a:schemeClr val="bg1"/>
                </a:solidFill>
                <a:latin typeface="Baskerville Old Face" panose="02020602080505020303" pitchFamily="18" charset="0"/>
              </a:rPr>
              <a:t>. </a:t>
            </a:r>
            <a:r>
              <a:rPr lang="en-US" sz="5400" dirty="0" smtClean="0">
                <a:solidFill>
                  <a:srgbClr val="FFFF00"/>
                </a:solidFill>
                <a:latin typeface="Baskerville Old Face" panose="02020602080505020303" pitchFamily="18" charset="0"/>
              </a:rPr>
              <a:t>Therefore take heed to yourselves and to all the flock, among which the Holy Spirit has made you overseers, to shepherd the church of God which He purchased with His own blood. </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2908031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939540"/>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20:28-30</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29</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For I know this, that after my departure savage wolves will come in among you, not sparing the flock.</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9317343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warned them of</a:t>
            </a:r>
          </a:p>
          <a:p>
            <a:pPr algn="ctr"/>
            <a:r>
              <a:rPr lang="en-US" sz="6000" b="1" u="sng" dirty="0" smtClean="0">
                <a:solidFill>
                  <a:schemeClr val="bg1"/>
                </a:solidFill>
                <a:latin typeface="Baskerville Old Face" panose="02020602080505020303" pitchFamily="18" charset="0"/>
              </a:rPr>
              <a:t>ENEMIES</a:t>
            </a:r>
          </a:p>
          <a:p>
            <a:pPr algn="ctr"/>
            <a:r>
              <a:rPr lang="en-US" sz="6000" dirty="0" smtClean="0">
                <a:solidFill>
                  <a:srgbClr val="FFFF00"/>
                </a:solidFill>
                <a:latin typeface="Baskerville Old Face" panose="02020602080505020303" pitchFamily="18" charset="0"/>
              </a:rPr>
              <a:t>to come.</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056734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243914" y="4437638"/>
            <a:ext cx="6656172"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a:t>
            </a:r>
            <a:r>
              <a:rPr lang="en-US" sz="8000" dirty="0" smtClean="0">
                <a:solidFill>
                  <a:srgbClr val="FFFF00"/>
                </a:solidFill>
                <a:latin typeface="Britannic Bold" panose="020B0903060703020204" pitchFamily="34" charset="0"/>
              </a:rPr>
              <a:t>20:18-38</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7007606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191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20:18-21</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18</a:t>
            </a:r>
            <a:r>
              <a:rPr lang="en-US" sz="5400"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when they had come to him, he said to them: “You know, from the first day that I came to Asia, in what manner I always lived among you,</a:t>
            </a:r>
            <a:endParaRPr lang="en-US" sz="54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306724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939540"/>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20:18-21</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19</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serving the Lord with all humility, with many tears and trials which happened to me by the plotting of the Jews;</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100125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was </a:t>
            </a:r>
          </a:p>
          <a:p>
            <a:pPr algn="ctr"/>
            <a:r>
              <a:rPr lang="en-US" sz="6000" b="1" u="sng" dirty="0" smtClean="0">
                <a:solidFill>
                  <a:schemeClr val="bg1"/>
                </a:solidFill>
                <a:latin typeface="Baskerville Old Face" panose="02020602080505020303" pitchFamily="18" charset="0"/>
              </a:rPr>
              <a:t>CONSISTENT</a:t>
            </a:r>
          </a:p>
          <a:p>
            <a:pPr algn="ctr"/>
            <a:r>
              <a:rPr lang="en-US" sz="6000" dirty="0" smtClean="0">
                <a:solidFill>
                  <a:srgbClr val="FFFF00"/>
                </a:solidFill>
                <a:latin typeface="Baskerville Old Face" panose="02020602080505020303" pitchFamily="18" charset="0"/>
              </a:rPr>
              <a:t>in how he lived.</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4153477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939540"/>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20:28-30</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30. </a:t>
            </a:r>
            <a:r>
              <a:rPr lang="en-US" sz="5000" dirty="0" smtClean="0">
                <a:solidFill>
                  <a:srgbClr val="FFFF00"/>
                </a:solidFill>
                <a:latin typeface="Baskerville Old Face" panose="02020602080505020303" pitchFamily="18" charset="0"/>
              </a:rPr>
              <a:t>Also from among yourselves men will rise up, speaking perverse things, to draw away the disciples after themselves.</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2487862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a:t>
            </a:r>
            <a:r>
              <a:rPr lang="en-US" sz="6000" b="1" u="sng" dirty="0" smtClean="0">
                <a:solidFill>
                  <a:schemeClr val="bg1"/>
                </a:solidFill>
                <a:latin typeface="Baskerville Old Face" panose="02020602080505020303" pitchFamily="18" charset="0"/>
              </a:rPr>
              <a:t>SERVED</a:t>
            </a:r>
          </a:p>
          <a:p>
            <a:pPr algn="ctr"/>
            <a:r>
              <a:rPr lang="en-US" sz="6000" dirty="0" smtClean="0">
                <a:solidFill>
                  <a:srgbClr val="FFFF00"/>
                </a:solidFill>
                <a:latin typeface="Baskerville Old Face" panose="02020602080505020303" pitchFamily="18" charset="0"/>
              </a:rPr>
              <a:t>the Lord with </a:t>
            </a:r>
          </a:p>
          <a:p>
            <a:pPr algn="ctr"/>
            <a:r>
              <a:rPr lang="en-US" sz="6000" b="1" u="sng" dirty="0" smtClean="0">
                <a:solidFill>
                  <a:schemeClr val="bg1"/>
                </a:solidFill>
                <a:latin typeface="Baskerville Old Face" panose="02020602080505020303" pitchFamily="18" charset="0"/>
              </a:rPr>
              <a:t>HUMILITY</a:t>
            </a:r>
            <a:r>
              <a:rPr lang="en-US" sz="6000" dirty="0" smtClean="0">
                <a:solidFill>
                  <a:srgbClr val="FFFF00"/>
                </a:solidFill>
                <a:latin typeface="Baskerville Old Face" panose="02020602080505020303" pitchFamily="18" charset="0"/>
              </a:rPr>
              <a:t>.</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425997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experienced</a:t>
            </a:r>
          </a:p>
          <a:p>
            <a:pPr algn="ctr"/>
            <a:r>
              <a:rPr lang="en-US" sz="6000" b="1" u="sng" dirty="0" smtClean="0">
                <a:solidFill>
                  <a:schemeClr val="bg1"/>
                </a:solidFill>
                <a:latin typeface="Baskerville Old Face" panose="02020602080505020303" pitchFamily="18" charset="0"/>
              </a:rPr>
              <a:t>TEARS</a:t>
            </a:r>
            <a:r>
              <a:rPr lang="en-US" sz="6000" dirty="0" smtClean="0">
                <a:solidFill>
                  <a:srgbClr val="FFFF00"/>
                </a:solidFill>
                <a:latin typeface="Baskerville Old Face" panose="02020602080505020303" pitchFamily="18" charset="0"/>
              </a:rPr>
              <a:t> and </a:t>
            </a:r>
            <a:r>
              <a:rPr lang="en-US" sz="6000" b="1" u="sng" dirty="0" smtClean="0">
                <a:solidFill>
                  <a:schemeClr val="bg1"/>
                </a:solidFill>
                <a:latin typeface="Baskerville Old Face" panose="02020602080505020303" pitchFamily="18" charset="0"/>
              </a:rPr>
              <a:t>TRIALS</a:t>
            </a:r>
            <a:r>
              <a:rPr lang="en-US" sz="6000" dirty="0" smtClean="0">
                <a:solidFill>
                  <a:srgbClr val="FFFF00"/>
                </a:solidFill>
                <a:latin typeface="Baskerville Old Face" panose="02020602080505020303" pitchFamily="18" charset="0"/>
              </a:rPr>
              <a:t>.</a:t>
            </a:r>
            <a:endParaRPr lang="en-US" sz="6000" dirty="0" smtClean="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593416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1541" y="219432"/>
            <a:ext cx="8652294" cy="3939540"/>
          </a:xfrm>
          <a:prstGeom prst="rect">
            <a:avLst/>
          </a:prstGeom>
          <a:solidFill>
            <a:schemeClr val="tx1">
              <a:alpha val="70000"/>
            </a:schemeClr>
          </a:solidFill>
        </p:spPr>
        <p:txBody>
          <a:bodyPr wrap="square" rtlCol="0">
            <a:spAutoFit/>
          </a:bodyPr>
          <a:lstStyle/>
          <a:p>
            <a:pPr algn="ct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20:20</a:t>
            </a:r>
            <a:r>
              <a:rPr lang="en-US" sz="50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endParaRPr lang="en-US" sz="50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000" dirty="0" smtClean="0">
                <a:solidFill>
                  <a:schemeClr val="bg1"/>
                </a:solidFill>
                <a:latin typeface="Baskerville Old Face" panose="02020602080505020303" pitchFamily="18" charset="0"/>
              </a:rPr>
              <a:t>20</a:t>
            </a:r>
            <a:r>
              <a:rPr lang="en-US" sz="5000" dirty="0" smtClean="0">
                <a:solidFill>
                  <a:schemeClr val="bg1"/>
                </a:solidFill>
                <a:latin typeface="Baskerville Old Face" panose="02020602080505020303" pitchFamily="18" charset="0"/>
              </a:rPr>
              <a:t>. </a:t>
            </a:r>
            <a:r>
              <a:rPr lang="en-US" sz="5000" dirty="0" smtClean="0">
                <a:solidFill>
                  <a:srgbClr val="FFFF00"/>
                </a:solidFill>
                <a:latin typeface="Baskerville Old Face" panose="02020602080505020303" pitchFamily="18" charset="0"/>
              </a:rPr>
              <a:t>how I kept back nothing that was helpful, but proclaimed it to you, and taught you publicly and from house to house,</a:t>
            </a:r>
            <a:endParaRPr lang="en-US" sz="5000" dirty="0">
              <a:solidFill>
                <a:srgbClr val="FFFF00"/>
              </a:solidFill>
              <a:latin typeface="Baskerville Old Face" panose="02020602080505020303" pitchFamily="18" charset="0"/>
            </a:endParaRPr>
          </a:p>
        </p:txBody>
      </p:sp>
    </p:spTree>
    <p:extLst>
      <p:ext uri="{BB962C8B-B14F-4D97-AF65-F5344CB8AC3E}">
        <p14:creationId xmlns:p14="http://schemas.microsoft.com/office/powerpoint/2010/main" val="3365508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TotalTime>
  <Words>472</Words>
  <Application>Microsoft Office PowerPoint</Application>
  <PresentationFormat>On-screen Show (4:3)</PresentationFormat>
  <Paragraphs>53</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Baskerville Old Face</vt:lpstr>
      <vt:lpstr>Britannic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53</cp:revision>
  <dcterms:created xsi:type="dcterms:W3CDTF">2016-09-02T15:54:17Z</dcterms:created>
  <dcterms:modified xsi:type="dcterms:W3CDTF">2016-10-14T17:13:39Z</dcterms:modified>
</cp:coreProperties>
</file>