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51" r:id="rId4"/>
    <p:sldId id="352" r:id="rId5"/>
    <p:sldId id="268" r:id="rId6"/>
    <p:sldId id="353" r:id="rId7"/>
    <p:sldId id="354" r:id="rId8"/>
    <p:sldId id="355" r:id="rId9"/>
    <p:sldId id="356" r:id="rId10"/>
    <p:sldId id="358" r:id="rId11"/>
    <p:sldId id="359" r:id="rId12"/>
    <p:sldId id="360" r:id="rId13"/>
    <p:sldId id="361" r:id="rId14"/>
    <p:sldId id="339" r:id="rId15"/>
    <p:sldId id="340" r:id="rId16"/>
    <p:sldId id="327" r:id="rId17"/>
    <p:sldId id="362" r:id="rId18"/>
    <p:sldId id="363" r:id="rId19"/>
    <p:sldId id="364" r:id="rId20"/>
    <p:sldId id="365" r:id="rId21"/>
    <p:sldId id="366" r:id="rId22"/>
    <p:sldId id="367" r:id="rId23"/>
    <p:sldId id="324" r:id="rId24"/>
    <p:sldId id="388" r:id="rId25"/>
    <p:sldId id="319" r:id="rId26"/>
    <p:sldId id="335" r:id="rId27"/>
    <p:sldId id="368" r:id="rId28"/>
    <p:sldId id="369" r:id="rId29"/>
    <p:sldId id="370" r:id="rId30"/>
    <p:sldId id="371" r:id="rId31"/>
    <p:sldId id="372" r:id="rId32"/>
    <p:sldId id="373" r:id="rId33"/>
    <p:sldId id="374" r:id="rId34"/>
    <p:sldId id="375" r:id="rId35"/>
    <p:sldId id="376" r:id="rId36"/>
    <p:sldId id="377" r:id="rId37"/>
    <p:sldId id="378" r:id="rId38"/>
    <p:sldId id="379" r:id="rId39"/>
    <p:sldId id="380" r:id="rId40"/>
    <p:sldId id="381" r:id="rId41"/>
    <p:sldId id="382" r:id="rId42"/>
    <p:sldId id="383" r:id="rId43"/>
    <p:sldId id="384" r:id="rId44"/>
    <p:sldId id="385" r:id="rId45"/>
    <p:sldId id="386" r:id="rId46"/>
    <p:sldId id="387" r:id="rId47"/>
    <p:sldId id="280" r:id="rId48"/>
    <p:sldId id="28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886111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516284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1519704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EF438E-BC07-4A36-8320-40FD8D2A17F6}"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35180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F438E-BC07-4A36-8320-40FD8D2A17F6}"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42240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EF438E-BC07-4A36-8320-40FD8D2A17F6}"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4206049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EF438E-BC07-4A36-8320-40FD8D2A17F6}"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802361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EF438E-BC07-4A36-8320-40FD8D2A17F6}" type="datetimeFigureOut">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66213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F438E-BC07-4A36-8320-40FD8D2A17F6}" type="datetimeFigureOut">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366820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298503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F438E-BC07-4A36-8320-40FD8D2A17F6}"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C8B07-87EE-421A-ACE2-E6ADA44CE8C9}" type="slidenum">
              <a:rPr lang="en-US" smtClean="0"/>
              <a:t>‹#›</a:t>
            </a:fld>
            <a:endParaRPr lang="en-US"/>
          </a:p>
        </p:txBody>
      </p:sp>
    </p:spTree>
    <p:extLst>
      <p:ext uri="{BB962C8B-B14F-4D97-AF65-F5344CB8AC3E}">
        <p14:creationId xmlns:p14="http://schemas.microsoft.com/office/powerpoint/2010/main" val="331025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F438E-BC07-4A36-8320-40FD8D2A17F6}" type="datetimeFigureOut">
              <a:rPr lang="en-US" smtClean="0"/>
              <a:t>11/4/2016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EC8B07-87EE-421A-ACE2-E6ADA44CE8C9}" type="slidenum">
              <a:rPr lang="en-US" smtClean="0"/>
              <a:t>‹#›</a:t>
            </a:fld>
            <a:endParaRPr lang="en-US"/>
          </a:p>
        </p:txBody>
      </p:sp>
    </p:spTree>
    <p:extLst>
      <p:ext uri="{BB962C8B-B14F-4D97-AF65-F5344CB8AC3E}">
        <p14:creationId xmlns:p14="http://schemas.microsoft.com/office/powerpoint/2010/main" val="3321658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61319" y="4437638"/>
            <a:ext cx="8287265"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25:12-26:32</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80895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26:4-11</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8</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Why should it be thought incredible by you that God raises the dead?</a:t>
            </a:r>
          </a:p>
        </p:txBody>
      </p:sp>
    </p:spTree>
    <p:extLst>
      <p:ext uri="{BB962C8B-B14F-4D97-AF65-F5344CB8AC3E}">
        <p14:creationId xmlns:p14="http://schemas.microsoft.com/office/powerpoint/2010/main" val="3667003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26:4-11</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9</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“Indeed, I myself thought I must do many things contrary to the name of Jesus of Nazareth.</a:t>
            </a:r>
          </a:p>
        </p:txBody>
      </p:sp>
    </p:spTree>
    <p:extLst>
      <p:ext uri="{BB962C8B-B14F-4D97-AF65-F5344CB8AC3E}">
        <p14:creationId xmlns:p14="http://schemas.microsoft.com/office/powerpoint/2010/main" val="34127159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5007" y="0"/>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26:4-11</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10. </a:t>
            </a:r>
            <a:r>
              <a:rPr lang="en-US" sz="5400" dirty="0" smtClean="0">
                <a:solidFill>
                  <a:srgbClr val="FFFF00"/>
                </a:solidFill>
                <a:latin typeface="Baskerville Old Face" panose="02020602080505020303" pitchFamily="18" charset="0"/>
              </a:rPr>
              <a:t>This I also did in Jerusalem, and many of the saints I shut up in prison, having received authority from the chief priests; and when they were put to death, I cast my vote against them.</a:t>
            </a:r>
          </a:p>
        </p:txBody>
      </p:sp>
    </p:spTree>
    <p:extLst>
      <p:ext uri="{BB962C8B-B14F-4D97-AF65-F5344CB8AC3E}">
        <p14:creationId xmlns:p14="http://schemas.microsoft.com/office/powerpoint/2010/main" val="2893353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5007" y="0"/>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26:4-11</a:t>
            </a:r>
          </a:p>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11. </a:t>
            </a:r>
            <a:r>
              <a:rPr lang="en-US" sz="5400" dirty="0" smtClean="0">
                <a:solidFill>
                  <a:srgbClr val="FFFF00"/>
                </a:solidFill>
                <a:latin typeface="Baskerville Old Face" panose="02020602080505020303" pitchFamily="18" charset="0"/>
              </a:rPr>
              <a:t>And I punished them often in every synagogue and compelled them to blaspheme; and being exceedingly enraged against them, I persecuted them even to foreign cities.</a:t>
            </a:r>
          </a:p>
        </p:txBody>
      </p:sp>
    </p:spTree>
    <p:extLst>
      <p:ext uri="{BB962C8B-B14F-4D97-AF65-F5344CB8AC3E}">
        <p14:creationId xmlns:p14="http://schemas.microsoft.com/office/powerpoint/2010/main" val="16603690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past was a very</a:t>
            </a:r>
          </a:p>
          <a:p>
            <a:pPr algn="ctr"/>
            <a:r>
              <a:rPr lang="en-US" sz="6000" b="1" u="sng" dirty="0" smtClean="0">
                <a:solidFill>
                  <a:schemeClr val="bg1"/>
                </a:solidFill>
                <a:latin typeface="Baskerville Old Face" panose="02020602080505020303" pitchFamily="18" charset="0"/>
              </a:rPr>
              <a:t>RELIGIOUS</a:t>
            </a:r>
          </a:p>
          <a:p>
            <a:pPr algn="ctr"/>
            <a:r>
              <a:rPr lang="en-US" sz="6000" dirty="0" smtClean="0">
                <a:solidFill>
                  <a:srgbClr val="FFFF00"/>
                </a:solidFill>
                <a:latin typeface="Baskerville Old Face" panose="02020602080505020303" pitchFamily="18" charset="0"/>
              </a:rPr>
              <a:t>background.</a:t>
            </a:r>
          </a:p>
        </p:txBody>
      </p:sp>
    </p:spTree>
    <p:extLst>
      <p:ext uri="{BB962C8B-B14F-4D97-AF65-F5344CB8AC3E}">
        <p14:creationId xmlns:p14="http://schemas.microsoft.com/office/powerpoint/2010/main" val="2186798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past was a very</a:t>
            </a:r>
          </a:p>
          <a:p>
            <a:pPr algn="ctr"/>
            <a:r>
              <a:rPr lang="en-US" sz="6000" b="1" u="sng" dirty="0" smtClean="0">
                <a:solidFill>
                  <a:schemeClr val="bg1"/>
                </a:solidFill>
                <a:latin typeface="Baskerville Old Face" panose="02020602080505020303" pitchFamily="18" charset="0"/>
              </a:rPr>
              <a:t>VIOLENT</a:t>
            </a:r>
            <a:r>
              <a:rPr lang="en-US" sz="6000" dirty="0" smtClean="0">
                <a:solidFill>
                  <a:srgbClr val="FFFF00"/>
                </a:solidFill>
                <a:latin typeface="Baskerville Old Face" panose="02020602080505020303" pitchFamily="18" charset="0"/>
              </a:rPr>
              <a:t> and</a:t>
            </a:r>
          </a:p>
          <a:p>
            <a:pPr algn="ctr"/>
            <a:r>
              <a:rPr lang="en-US" sz="6000" b="1" u="sng" dirty="0" smtClean="0">
                <a:solidFill>
                  <a:schemeClr val="bg1"/>
                </a:solidFill>
                <a:latin typeface="Baskerville Old Face" panose="02020602080505020303" pitchFamily="18" charset="0"/>
              </a:rPr>
              <a:t>PASSIONATE</a:t>
            </a:r>
            <a:r>
              <a:rPr lang="en-US" sz="6000" dirty="0" smtClean="0">
                <a:solidFill>
                  <a:srgbClr val="FFFF00"/>
                </a:solidFill>
                <a:latin typeface="Baskerville Old Face" panose="02020602080505020303" pitchFamily="18" charset="0"/>
              </a:rPr>
              <a:t> one.</a:t>
            </a:r>
          </a:p>
        </p:txBody>
      </p:sp>
    </p:spTree>
    <p:extLst>
      <p:ext uri="{BB962C8B-B14F-4D97-AF65-F5344CB8AC3E}">
        <p14:creationId xmlns:p14="http://schemas.microsoft.com/office/powerpoint/2010/main" val="12001356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26:12-18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12. </a:t>
            </a:r>
            <a:r>
              <a:rPr lang="en-US" sz="5400" dirty="0" smtClean="0">
                <a:solidFill>
                  <a:srgbClr val="FFFF00"/>
                </a:solidFill>
                <a:latin typeface="Baskerville Old Face" panose="02020602080505020303" pitchFamily="18" charset="0"/>
              </a:rPr>
              <a:t>While thus occupied, as I journeyed to Damascus with authority and commission from the chief priests,</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2908031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26:12-18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13. </a:t>
            </a:r>
            <a:r>
              <a:rPr lang="en-US" sz="5400" dirty="0" smtClean="0">
                <a:solidFill>
                  <a:srgbClr val="FFFF00"/>
                </a:solidFill>
                <a:latin typeface="Baskerville Old Face" panose="02020602080505020303" pitchFamily="18" charset="0"/>
              </a:rPr>
              <a:t>at midday, O king, along the road I saw a light from heaven, brighter than the sun, shining around me and those who journeyed with me.</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455979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22240" y="0"/>
            <a:ext cx="8715814"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26:12-18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14. </a:t>
            </a:r>
            <a:r>
              <a:rPr lang="en-US" sz="5400" dirty="0" smtClean="0">
                <a:solidFill>
                  <a:srgbClr val="FFFF00"/>
                </a:solidFill>
                <a:latin typeface="Baskerville Old Face" panose="02020602080505020303" pitchFamily="18" charset="0"/>
              </a:rPr>
              <a:t>And when we all had fallen to the ground, I heard a voice speaking to me and saying in the Hebrew language, ‘Saul, Saul, why are you persecuting Me? It is hard for you to kick against the goads.’</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9582606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26:12-18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15. </a:t>
            </a:r>
            <a:r>
              <a:rPr lang="en-US" sz="5400" dirty="0" smtClean="0">
                <a:solidFill>
                  <a:srgbClr val="FFFF00"/>
                </a:solidFill>
                <a:latin typeface="Baskerville Old Face" panose="02020602080505020303" pitchFamily="18" charset="0"/>
              </a:rPr>
              <a:t>So I said, ‘Who are You, Lord?’ And He said, ‘I am Jesus, whom you are persecuting.</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969435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26:1-3</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1</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Then Agrippa said to Paul, “You are permitted to speak for yourself.” So Paul stretched out his hand and answered for himself:</a:t>
            </a:r>
          </a:p>
        </p:txBody>
      </p:sp>
    </p:spTree>
    <p:extLst>
      <p:ext uri="{BB962C8B-B14F-4D97-AF65-F5344CB8AC3E}">
        <p14:creationId xmlns:p14="http://schemas.microsoft.com/office/powerpoint/2010/main" val="33067244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38716" y="0"/>
            <a:ext cx="8699338"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26:12-18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16. </a:t>
            </a:r>
            <a:r>
              <a:rPr lang="en-US" sz="5400" dirty="0" smtClean="0">
                <a:solidFill>
                  <a:srgbClr val="FFFF00"/>
                </a:solidFill>
                <a:latin typeface="Baskerville Old Face" panose="02020602080505020303" pitchFamily="18" charset="0"/>
              </a:rPr>
              <a:t>But rise and stand on your feet; for I have appeared to you for this purpose, to make you a minister and a witness both of the things which you have seen and of the things which I will yet reveal to you.</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4011296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26:12-18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17. </a:t>
            </a:r>
            <a:r>
              <a:rPr lang="en-US" sz="5400" dirty="0" smtClean="0">
                <a:solidFill>
                  <a:srgbClr val="FFFF00"/>
                </a:solidFill>
                <a:latin typeface="Baskerville Old Face" panose="02020602080505020303" pitchFamily="18" charset="0"/>
              </a:rPr>
              <a:t>I will deliver you from the Jewish people, as well as from the Gentiles, to whom I now send you,</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2571666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5903" y="0"/>
            <a:ext cx="9020431"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26:12-18</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18. </a:t>
            </a:r>
            <a:r>
              <a:rPr lang="en-US" sz="5400" dirty="0" smtClean="0">
                <a:solidFill>
                  <a:srgbClr val="FFFF00"/>
                </a:solidFill>
                <a:latin typeface="Baskerville Old Face" panose="02020602080505020303" pitchFamily="18" charset="0"/>
              </a:rPr>
              <a:t>to open their eyes, in order to turn them from darkness to light, and from the power of Satan to God, that they may receive forgiveness of sins and an inheritance among those who are sanctified by faith in Me.’</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897568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passionate past was</a:t>
            </a:r>
          </a:p>
          <a:p>
            <a:pPr algn="ctr"/>
            <a:r>
              <a:rPr lang="en-US" sz="6000" b="1" u="sng" dirty="0" smtClean="0">
                <a:solidFill>
                  <a:schemeClr val="bg1"/>
                </a:solidFill>
                <a:latin typeface="Baskerville Old Face" panose="02020602080505020303" pitchFamily="18" charset="0"/>
              </a:rPr>
              <a:t>INTERRUPTED</a:t>
            </a:r>
          </a:p>
          <a:p>
            <a:pPr algn="ctr"/>
            <a:r>
              <a:rPr lang="en-US" sz="6000" dirty="0" smtClean="0">
                <a:solidFill>
                  <a:srgbClr val="FFFF00"/>
                </a:solidFill>
                <a:latin typeface="Baskerville Old Face" panose="02020602080505020303" pitchFamily="18" charset="0"/>
              </a:rPr>
              <a:t>by God.</a:t>
            </a:r>
          </a:p>
        </p:txBody>
      </p:sp>
    </p:spTree>
    <p:extLst>
      <p:ext uri="{BB962C8B-B14F-4D97-AF65-F5344CB8AC3E}">
        <p14:creationId xmlns:p14="http://schemas.microsoft.com/office/powerpoint/2010/main" val="2069540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was</a:t>
            </a:r>
          </a:p>
          <a:p>
            <a:pPr algn="ctr"/>
            <a:r>
              <a:rPr lang="en-US" sz="6000" b="1" u="sng" dirty="0" smtClean="0">
                <a:solidFill>
                  <a:schemeClr val="bg1"/>
                </a:solidFill>
                <a:latin typeface="Baskerville Old Face" panose="02020602080505020303" pitchFamily="18" charset="0"/>
              </a:rPr>
              <a:t>TRANSFORMED</a:t>
            </a:r>
          </a:p>
          <a:p>
            <a:pPr algn="ctr"/>
            <a:r>
              <a:rPr lang="en-US" sz="6000" dirty="0" smtClean="0">
                <a:solidFill>
                  <a:srgbClr val="FFFF00"/>
                </a:solidFill>
                <a:latin typeface="Baskerville Old Face" panose="02020602080505020303" pitchFamily="18" charset="0"/>
              </a:rPr>
              <a:t>by the power of God.</a:t>
            </a:r>
          </a:p>
        </p:txBody>
      </p:sp>
    </p:spTree>
    <p:extLst>
      <p:ext uri="{BB962C8B-B14F-4D97-AF65-F5344CB8AC3E}">
        <p14:creationId xmlns:p14="http://schemas.microsoft.com/office/powerpoint/2010/main" val="4308576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was </a:t>
            </a:r>
            <a:r>
              <a:rPr lang="en-US" sz="6000" b="1" u="sng" dirty="0" smtClean="0">
                <a:solidFill>
                  <a:schemeClr val="bg1"/>
                </a:solidFill>
                <a:latin typeface="Baskerville Old Face" panose="02020602080505020303" pitchFamily="18" charset="0"/>
              </a:rPr>
              <a:t>SENT</a:t>
            </a:r>
            <a:r>
              <a:rPr lang="en-US" sz="6000" dirty="0" smtClean="0">
                <a:solidFill>
                  <a:srgbClr val="FFFF00"/>
                </a:solidFill>
                <a:latin typeface="Baskerville Old Face" panose="02020602080505020303" pitchFamily="18" charset="0"/>
              </a:rPr>
              <a:t> by</a:t>
            </a:r>
          </a:p>
          <a:p>
            <a:pPr algn="ctr"/>
            <a:r>
              <a:rPr lang="en-US" sz="6000" dirty="0" smtClean="0">
                <a:solidFill>
                  <a:srgbClr val="FFFF00"/>
                </a:solidFill>
                <a:latin typeface="Baskerville Old Face" panose="02020602080505020303" pitchFamily="18" charset="0"/>
              </a:rPr>
              <a:t>God to reach the lost.</a:t>
            </a:r>
          </a:p>
        </p:txBody>
      </p:sp>
    </p:spTree>
    <p:extLst>
      <p:ext uri="{BB962C8B-B14F-4D97-AF65-F5344CB8AC3E}">
        <p14:creationId xmlns:p14="http://schemas.microsoft.com/office/powerpoint/2010/main" val="24115410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378565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testimony showed </a:t>
            </a:r>
          </a:p>
          <a:p>
            <a:pPr algn="ctr"/>
            <a:r>
              <a:rPr lang="en-US" sz="6000" dirty="0" smtClean="0">
                <a:solidFill>
                  <a:srgbClr val="FFFF00"/>
                </a:solidFill>
                <a:latin typeface="Baskerville Old Face" panose="02020602080505020303" pitchFamily="18" charset="0"/>
              </a:rPr>
              <a:t>deliverance from</a:t>
            </a:r>
          </a:p>
          <a:p>
            <a:pPr algn="ctr"/>
            <a:r>
              <a:rPr lang="en-US" sz="6000" b="1" u="sng" dirty="0" smtClean="0">
                <a:solidFill>
                  <a:schemeClr val="bg1"/>
                </a:solidFill>
                <a:latin typeface="Baskerville Old Face" panose="02020602080505020303" pitchFamily="18" charset="0"/>
              </a:rPr>
              <a:t>SIN</a:t>
            </a:r>
            <a:r>
              <a:rPr lang="en-US" sz="6000" dirty="0" smtClean="0">
                <a:solidFill>
                  <a:srgbClr val="FFFF00"/>
                </a:solidFill>
                <a:latin typeface="Baskerville Old Face" panose="02020602080505020303" pitchFamily="18" charset="0"/>
              </a:rPr>
              <a:t> and </a:t>
            </a:r>
            <a:r>
              <a:rPr lang="en-US" sz="6000" b="1" u="sng" dirty="0" smtClean="0">
                <a:solidFill>
                  <a:schemeClr val="bg1"/>
                </a:solidFill>
                <a:latin typeface="Baskerville Old Face" panose="02020602080505020303" pitchFamily="18" charset="0"/>
              </a:rPr>
              <a:t>SATAN’S</a:t>
            </a:r>
          </a:p>
          <a:p>
            <a:pPr algn="ctr"/>
            <a:r>
              <a:rPr lang="en-US" sz="6000" dirty="0" smtClean="0">
                <a:solidFill>
                  <a:srgbClr val="FFFF00"/>
                </a:solidFill>
                <a:latin typeface="Baskerville Old Face" panose="02020602080505020303" pitchFamily="18" charset="0"/>
              </a:rPr>
              <a:t>power.</a:t>
            </a:r>
          </a:p>
        </p:txBody>
      </p:sp>
    </p:spTree>
    <p:extLst>
      <p:ext uri="{BB962C8B-B14F-4D97-AF65-F5344CB8AC3E}">
        <p14:creationId xmlns:p14="http://schemas.microsoft.com/office/powerpoint/2010/main" val="33627059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26:19-21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19. </a:t>
            </a:r>
            <a:r>
              <a:rPr lang="en-US" sz="5400" dirty="0" smtClean="0">
                <a:solidFill>
                  <a:srgbClr val="FFFF00"/>
                </a:solidFill>
                <a:latin typeface="Baskerville Old Face" panose="02020602080505020303" pitchFamily="18" charset="0"/>
              </a:rPr>
              <a:t>“Therefore, King Agrippa, I was not disobedient to the heavenly vision, </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6511498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05764" y="0"/>
            <a:ext cx="873229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26:19-21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20. </a:t>
            </a:r>
            <a:r>
              <a:rPr lang="en-US" sz="5400" dirty="0" smtClean="0">
                <a:solidFill>
                  <a:srgbClr val="FFFF00"/>
                </a:solidFill>
                <a:latin typeface="Baskerville Old Face" panose="02020602080505020303" pitchFamily="18" charset="0"/>
              </a:rPr>
              <a:t>but declared first to those in Damascus and in Jerusalem, and throughout all the region of Judea, and then to the Gentiles, that they should repent, turn to God, and do works befitting repentance.</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0592183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26:19-21</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21. </a:t>
            </a:r>
            <a:r>
              <a:rPr lang="en-US" sz="5400" dirty="0" smtClean="0">
                <a:solidFill>
                  <a:srgbClr val="FFFF00"/>
                </a:solidFill>
                <a:latin typeface="Baskerville Old Face" panose="02020602080505020303" pitchFamily="18" charset="0"/>
              </a:rPr>
              <a:t>For these reasons the Jews seized me in the temple and tried to kill me.</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9150145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26:1-3</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2</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“I think myself happy, King Agrippa, because today I shall answer for myself before you concerning all the things of which I am accused by the Jews,</a:t>
            </a:r>
          </a:p>
        </p:txBody>
      </p:sp>
    </p:spTree>
    <p:extLst>
      <p:ext uri="{BB962C8B-B14F-4D97-AF65-F5344CB8AC3E}">
        <p14:creationId xmlns:p14="http://schemas.microsoft.com/office/powerpoint/2010/main" val="8407953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286232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testimony was not always </a:t>
            </a:r>
            <a:r>
              <a:rPr lang="en-US" sz="6000" b="1" u="sng" dirty="0" smtClean="0">
                <a:solidFill>
                  <a:schemeClr val="bg1"/>
                </a:solidFill>
                <a:latin typeface="Baskerville Old Face" panose="02020602080505020303" pitchFamily="18" charset="0"/>
              </a:rPr>
              <a:t>RECEIVED</a:t>
            </a:r>
            <a:r>
              <a:rPr lang="en-US" sz="6000" dirty="0" smtClean="0">
                <a:solidFill>
                  <a:srgbClr val="FFFF00"/>
                </a:solidFill>
                <a:latin typeface="Baskerville Old Face" panose="02020602080505020303" pitchFamily="18" charset="0"/>
              </a:rPr>
              <a:t> </a:t>
            </a:r>
          </a:p>
          <a:p>
            <a:pPr algn="ctr"/>
            <a:r>
              <a:rPr lang="en-US" sz="6000" dirty="0" smtClean="0">
                <a:solidFill>
                  <a:srgbClr val="FFFF00"/>
                </a:solidFill>
                <a:latin typeface="Baskerville Old Face" panose="02020602080505020303" pitchFamily="18" charset="0"/>
              </a:rPr>
              <a:t>by others.</a:t>
            </a:r>
          </a:p>
        </p:txBody>
      </p:sp>
    </p:spTree>
    <p:extLst>
      <p:ext uri="{BB962C8B-B14F-4D97-AF65-F5344CB8AC3E}">
        <p14:creationId xmlns:p14="http://schemas.microsoft.com/office/powerpoint/2010/main" val="6542524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88142" y="0"/>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26:22-23</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22. </a:t>
            </a:r>
            <a:r>
              <a:rPr lang="en-US" sz="5400" dirty="0" smtClean="0">
                <a:solidFill>
                  <a:srgbClr val="FFFF00"/>
                </a:solidFill>
                <a:latin typeface="Baskerville Old Face" panose="02020602080505020303" pitchFamily="18" charset="0"/>
              </a:rPr>
              <a:t>Therefore, having obtained help from God, to this day I stand, witnessing both to small and great, saying no other things than those which the prophets and Moses said would come - </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8533896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26:22-23</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23. </a:t>
            </a:r>
            <a:r>
              <a:rPr lang="en-US" sz="5400" dirty="0" smtClean="0">
                <a:solidFill>
                  <a:srgbClr val="FFFF00"/>
                </a:solidFill>
                <a:latin typeface="Baskerville Old Face" panose="02020602080505020303" pitchFamily="18" charset="0"/>
              </a:rPr>
              <a:t>that the Christ would suffer, that He would be the first to rise from the dead, and would proclaim light to the Jewish people and to the Gentiles.</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8495829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testimony required</a:t>
            </a:r>
          </a:p>
          <a:p>
            <a:pPr algn="ctr"/>
            <a:r>
              <a:rPr lang="en-US" sz="6000" dirty="0" smtClean="0">
                <a:solidFill>
                  <a:srgbClr val="FFFF00"/>
                </a:solidFill>
                <a:latin typeface="Baskerville Old Face" panose="02020602080505020303" pitchFamily="18" charset="0"/>
              </a:rPr>
              <a:t>God’s </a:t>
            </a:r>
            <a:r>
              <a:rPr lang="en-US" sz="6000" b="1" u="sng" dirty="0" smtClean="0">
                <a:solidFill>
                  <a:schemeClr val="bg1"/>
                </a:solidFill>
                <a:latin typeface="Baskerville Old Face" panose="02020602080505020303" pitchFamily="18" charset="0"/>
              </a:rPr>
              <a:t>STRENGTH</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327349588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26:24-26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24. </a:t>
            </a:r>
            <a:r>
              <a:rPr lang="en-US" sz="5400" dirty="0" smtClean="0">
                <a:solidFill>
                  <a:srgbClr val="FFFF00"/>
                </a:solidFill>
                <a:latin typeface="Baskerville Old Face" panose="02020602080505020303" pitchFamily="18" charset="0"/>
              </a:rPr>
              <a:t>Now as he thus made his defense, Festus said with a loud voice, “Paul, you are beside yourself! Much learning is driving you mad!”</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3173685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26:24-26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25. </a:t>
            </a:r>
            <a:r>
              <a:rPr lang="en-US" sz="5400" dirty="0" smtClean="0">
                <a:solidFill>
                  <a:srgbClr val="FFFF00"/>
                </a:solidFill>
                <a:latin typeface="Baskerville Old Face" panose="02020602080505020303" pitchFamily="18" charset="0"/>
              </a:rPr>
              <a:t>But he said, “I am not mad, most noble Festus, but speak the words of truth and reason.</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4063001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96380" y="0"/>
            <a:ext cx="8537510" cy="674030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26:24-26</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26. </a:t>
            </a:r>
            <a:r>
              <a:rPr lang="en-US" sz="5400" dirty="0" smtClean="0">
                <a:solidFill>
                  <a:srgbClr val="FFFF00"/>
                </a:solidFill>
                <a:latin typeface="Baskerville Old Face" panose="02020602080505020303" pitchFamily="18" charset="0"/>
              </a:rPr>
              <a:t>For the king, before whom I also speak freely, knows these things; for I am convinced that none of these things escapes his attention, since this thing was not done in a corner.</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2934937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testimony was</a:t>
            </a:r>
          </a:p>
          <a:p>
            <a:pPr algn="ctr"/>
            <a:r>
              <a:rPr lang="en-US" sz="6000" b="1" u="sng" dirty="0" smtClean="0">
                <a:solidFill>
                  <a:schemeClr val="bg1"/>
                </a:solidFill>
                <a:latin typeface="Baskerville Old Face" panose="02020602080505020303" pitchFamily="18" charset="0"/>
              </a:rPr>
              <a:t>MISUNDERSTOOD</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27475684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26:27-29</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27. </a:t>
            </a:r>
            <a:r>
              <a:rPr lang="en-US" sz="5400" dirty="0" smtClean="0">
                <a:solidFill>
                  <a:srgbClr val="FFFF00"/>
                </a:solidFill>
                <a:latin typeface="Baskerville Old Face" panose="02020602080505020303" pitchFamily="18" charset="0"/>
              </a:rPr>
              <a:t>King Agrippa, do you believe the prophets? I know that you do believe.”</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19211352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341632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26:27-29</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28. </a:t>
            </a:r>
            <a:r>
              <a:rPr lang="en-US" sz="5400" dirty="0" smtClean="0">
                <a:solidFill>
                  <a:srgbClr val="FFFF00"/>
                </a:solidFill>
                <a:latin typeface="Baskerville Old Face" panose="02020602080505020303" pitchFamily="18" charset="0"/>
              </a:rPr>
              <a:t>Then Agrippa said to Paul, “You almost persuade me to become a Christian.”</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239647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26:1-3</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3</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especially because you are expert in all customs and questions which have to do with the Jews. Therefore I beg you to hear me patiently.</a:t>
            </a:r>
          </a:p>
        </p:txBody>
      </p:sp>
    </p:spTree>
    <p:extLst>
      <p:ext uri="{BB962C8B-B14F-4D97-AF65-F5344CB8AC3E}">
        <p14:creationId xmlns:p14="http://schemas.microsoft.com/office/powerpoint/2010/main" val="388204072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26:27-29</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29. </a:t>
            </a:r>
            <a:r>
              <a:rPr lang="en-US" sz="5400" dirty="0" smtClean="0">
                <a:solidFill>
                  <a:srgbClr val="FFFF00"/>
                </a:solidFill>
                <a:latin typeface="Baskerville Old Face" panose="02020602080505020303" pitchFamily="18" charset="0"/>
              </a:rPr>
              <a:t>And Paul said, “I would to God that not only you, but also all who hear me today, might become both almost and altogether such as I am, except for these chains.”</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4863169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testimony was not</a:t>
            </a:r>
          </a:p>
          <a:p>
            <a:pPr algn="ctr"/>
            <a:r>
              <a:rPr lang="en-US" sz="6000" b="1" u="sng" dirty="0" smtClean="0">
                <a:solidFill>
                  <a:schemeClr val="bg1"/>
                </a:solidFill>
                <a:latin typeface="Baskerville Old Face" panose="02020602080505020303" pitchFamily="18" charset="0"/>
              </a:rPr>
              <a:t>POWERFUL</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12792101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testimony was</a:t>
            </a:r>
          </a:p>
          <a:p>
            <a:pPr algn="ctr"/>
            <a:r>
              <a:rPr lang="en-US" sz="6000" b="1" u="sng" dirty="0" smtClean="0">
                <a:solidFill>
                  <a:schemeClr val="bg1"/>
                </a:solidFill>
                <a:latin typeface="Baskerville Old Face" panose="02020602080505020303" pitchFamily="18" charset="0"/>
              </a:rPr>
              <a:t>GENUINE</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134216431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26:30-32</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30. </a:t>
            </a:r>
            <a:r>
              <a:rPr lang="en-US" sz="5400" dirty="0" smtClean="0">
                <a:solidFill>
                  <a:srgbClr val="FFFF00"/>
                </a:solidFill>
                <a:latin typeface="Baskerville Old Face" panose="02020602080505020303" pitchFamily="18" charset="0"/>
              </a:rPr>
              <a:t>When he had said these things, the king stood up, as well as the governor and Bernice and those who sat with them;</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3057412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26:30-32</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31. </a:t>
            </a:r>
            <a:r>
              <a:rPr lang="en-US" sz="5400" dirty="0" smtClean="0">
                <a:solidFill>
                  <a:srgbClr val="FFFF00"/>
                </a:solidFill>
                <a:latin typeface="Baskerville Old Face" panose="02020602080505020303" pitchFamily="18" charset="0"/>
              </a:rPr>
              <a:t>and when they had gone aside, they talked among themselves, saying, “This man is doing nothing deserving of death or chains.”</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0140695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12856" y="262562"/>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26:30-32</a:t>
            </a:r>
            <a:endPar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endParaRPr>
          </a:p>
          <a:p>
            <a:pPr algn="ctr"/>
            <a:r>
              <a:rPr lang="en-US" sz="5400" dirty="0" smtClean="0">
                <a:solidFill>
                  <a:schemeClr val="bg1"/>
                </a:solidFill>
                <a:latin typeface="Baskerville Old Face" panose="02020602080505020303" pitchFamily="18" charset="0"/>
              </a:rPr>
              <a:t>32. </a:t>
            </a:r>
            <a:r>
              <a:rPr lang="en-US" sz="5400" dirty="0" smtClean="0">
                <a:solidFill>
                  <a:srgbClr val="FFFF00"/>
                </a:solidFill>
                <a:latin typeface="Baskerville Old Face" panose="02020602080505020303" pitchFamily="18" charset="0"/>
              </a:rPr>
              <a:t>Then Agrippa said to Festus, “This man might have been set free if he had not appealed to Caesar.”</a:t>
            </a:r>
            <a:endParaRPr lang="en-US" sz="5400" dirty="0" smtClean="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23396858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Paul’s testimony was</a:t>
            </a:r>
          </a:p>
          <a:p>
            <a:pPr algn="ctr"/>
            <a:r>
              <a:rPr lang="en-US" sz="6000" b="1" u="sng" dirty="0" smtClean="0">
                <a:solidFill>
                  <a:schemeClr val="bg1"/>
                </a:solidFill>
                <a:latin typeface="Baskerville Old Face" panose="02020602080505020303" pitchFamily="18" charset="0"/>
              </a:rPr>
              <a:t>COSTLY</a:t>
            </a:r>
            <a:r>
              <a:rPr lang="en-US" sz="6000" dirty="0" smtClean="0">
                <a:solidFill>
                  <a:srgbClr val="FFFF00"/>
                </a:solidFill>
                <a:latin typeface="Baskerville Old Face" panose="02020602080505020303" pitchFamily="18" charset="0"/>
              </a:rPr>
              <a:t>.</a:t>
            </a:r>
          </a:p>
        </p:txBody>
      </p:sp>
    </p:spTree>
    <p:extLst>
      <p:ext uri="{BB962C8B-B14F-4D97-AF65-F5344CB8AC3E}">
        <p14:creationId xmlns:p14="http://schemas.microsoft.com/office/powerpoint/2010/main" val="12599455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extBox 5"/>
          <p:cNvSpPr txBox="1"/>
          <p:nvPr/>
        </p:nvSpPr>
        <p:spPr>
          <a:xfrm>
            <a:off x="329514" y="4421162"/>
            <a:ext cx="8542638" cy="1323439"/>
          </a:xfrm>
          <a:prstGeom prst="rect">
            <a:avLst/>
          </a:prstGeom>
          <a:solidFill>
            <a:schemeClr val="tx1">
              <a:alpha val="70000"/>
            </a:schemeClr>
          </a:solidFill>
        </p:spPr>
        <p:txBody>
          <a:bodyPr wrap="square" rtlCol="0">
            <a:spAutoFit/>
          </a:bodyPr>
          <a:lstStyle/>
          <a:p>
            <a:pPr algn="ctr"/>
            <a:r>
              <a:rPr lang="en-US" sz="8000" dirty="0" smtClean="0">
                <a:solidFill>
                  <a:srgbClr val="FFFF00"/>
                </a:solidFill>
                <a:latin typeface="Britannic Bold" panose="020B0903060703020204" pitchFamily="34" charset="0"/>
              </a:rPr>
              <a:t>Acts 25:12-26:32</a:t>
            </a:r>
            <a:endParaRPr lang="en-US" sz="8000" dirty="0">
              <a:solidFill>
                <a:srgbClr val="FFFF00"/>
              </a:solidFill>
              <a:latin typeface="Britannic Bold" panose="020B0903060703020204" pitchFamily="34" charset="0"/>
            </a:endParaRPr>
          </a:p>
        </p:txBody>
      </p:sp>
    </p:spTree>
    <p:extLst>
      <p:ext uri="{BB962C8B-B14F-4D97-AF65-F5344CB8AC3E}">
        <p14:creationId xmlns:p14="http://schemas.microsoft.com/office/powerpoint/2010/main" val="37007606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381914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78381"/>
            <a:ext cx="8537510" cy="1938992"/>
          </a:xfrm>
          <a:prstGeom prst="rect">
            <a:avLst/>
          </a:prstGeom>
          <a:solidFill>
            <a:schemeClr val="tx1">
              <a:alpha val="70000"/>
            </a:schemeClr>
          </a:solidFill>
        </p:spPr>
        <p:txBody>
          <a:bodyPr wrap="square" rtlCol="0">
            <a:spAutoFit/>
          </a:bodyPr>
          <a:lstStyle/>
          <a:p>
            <a:pPr algn="ctr"/>
            <a:r>
              <a:rPr lang="en-US" sz="6000" dirty="0" smtClean="0">
                <a:solidFill>
                  <a:srgbClr val="FFFF00"/>
                </a:solidFill>
                <a:latin typeface="Baskerville Old Face" panose="02020602080505020303" pitchFamily="18" charset="0"/>
              </a:rPr>
              <a:t>Paul was </a:t>
            </a:r>
            <a:r>
              <a:rPr lang="en-US" sz="6000" b="1" u="sng" dirty="0" smtClean="0">
                <a:solidFill>
                  <a:schemeClr val="bg1"/>
                </a:solidFill>
                <a:latin typeface="Baskerville Old Face" panose="02020602080505020303" pitchFamily="18" charset="0"/>
              </a:rPr>
              <a:t>HAPPY</a:t>
            </a:r>
          </a:p>
          <a:p>
            <a:pPr algn="ctr"/>
            <a:r>
              <a:rPr lang="en-US" sz="6000" dirty="0" smtClean="0">
                <a:solidFill>
                  <a:srgbClr val="FFFF00"/>
                </a:solidFill>
                <a:latin typeface="Baskerville Old Face" panose="02020602080505020303" pitchFamily="18" charset="0"/>
              </a:rPr>
              <a:t>to share his testimony.</a:t>
            </a:r>
          </a:p>
        </p:txBody>
      </p:sp>
    </p:spTree>
    <p:extLst>
      <p:ext uri="{BB962C8B-B14F-4D97-AF65-F5344CB8AC3E}">
        <p14:creationId xmlns:p14="http://schemas.microsoft.com/office/powerpoint/2010/main" val="4153477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26:4-11</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4</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“My manner of life from my youth, which was spent from the beginning among my own nation at Jerusalem, all the Jews know.</a:t>
            </a:r>
          </a:p>
        </p:txBody>
      </p:sp>
    </p:spTree>
    <p:extLst>
      <p:ext uri="{BB962C8B-B14F-4D97-AF65-F5344CB8AC3E}">
        <p14:creationId xmlns:p14="http://schemas.microsoft.com/office/powerpoint/2010/main" val="1376232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078313"/>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26:4-11</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5</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They knew me from the first, if they were willing to testify, that according to the strictest sect of our religion I lived a Pharisee.</a:t>
            </a:r>
          </a:p>
        </p:txBody>
      </p:sp>
    </p:spTree>
    <p:extLst>
      <p:ext uri="{BB962C8B-B14F-4D97-AF65-F5344CB8AC3E}">
        <p14:creationId xmlns:p14="http://schemas.microsoft.com/office/powerpoint/2010/main" val="2384533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4247317"/>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26:4-11</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6</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And now I stand and am judged for the hope of the promise made by God to our fathers.</a:t>
            </a:r>
          </a:p>
        </p:txBody>
      </p:sp>
    </p:spTree>
    <p:extLst>
      <p:ext uri="{BB962C8B-B14F-4D97-AF65-F5344CB8AC3E}">
        <p14:creationId xmlns:p14="http://schemas.microsoft.com/office/powerpoint/2010/main" val="1034302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03245" y="261666"/>
            <a:ext cx="8537510" cy="5909310"/>
          </a:xfrm>
          <a:prstGeom prst="rect">
            <a:avLst/>
          </a:prstGeom>
          <a:solidFill>
            <a:schemeClr val="tx1">
              <a:alpha val="70000"/>
            </a:schemeClr>
          </a:solidFill>
        </p:spPr>
        <p:txBody>
          <a:bodyPr wrap="square" rtlCol="0">
            <a:spAutoFit/>
          </a:bodyPr>
          <a:lstStyle/>
          <a:p>
            <a:pPr algn="ct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Acts 26:4-11</a:t>
            </a:r>
          </a:p>
          <a:p>
            <a:pPr algn="ctr"/>
            <a:r>
              <a:rPr lang="en-US" sz="5400" b="1" dirty="0">
                <a:solidFill>
                  <a:schemeClr val="bg1"/>
                </a:solidFill>
                <a:effectLst>
                  <a:outerShdw blurRad="38100" dist="38100" dir="2700000" algn="tl">
                    <a:srgbClr val="000000">
                      <a:alpha val="43137"/>
                    </a:srgbClr>
                  </a:outerShdw>
                </a:effectLst>
                <a:latin typeface="Baskerville Old Face" panose="02020602080505020303" pitchFamily="18" charset="0"/>
              </a:rPr>
              <a:t>7</a:t>
            </a:r>
            <a:r>
              <a:rPr lang="en-US" sz="5400" b="1" dirty="0" smtClean="0">
                <a:solidFill>
                  <a:schemeClr val="bg1"/>
                </a:solidFill>
                <a:effectLst>
                  <a:outerShdw blurRad="38100" dist="38100" dir="2700000" algn="tl">
                    <a:srgbClr val="000000">
                      <a:alpha val="43137"/>
                    </a:srgbClr>
                  </a:outerShdw>
                </a:effectLst>
                <a:latin typeface="Baskerville Old Face" panose="02020602080505020303" pitchFamily="18" charset="0"/>
              </a:rPr>
              <a:t>. </a:t>
            </a:r>
            <a:r>
              <a:rPr lang="en-US" sz="5400" dirty="0" smtClean="0">
                <a:solidFill>
                  <a:srgbClr val="FFFF00"/>
                </a:solidFill>
                <a:latin typeface="Baskerville Old Face" panose="02020602080505020303" pitchFamily="18" charset="0"/>
              </a:rPr>
              <a:t>To this promise our twelve tribes, earnestly serving God night and day, hope to attain. For this hope’s sake, King Agrippa, I am accused by the Jews.</a:t>
            </a:r>
          </a:p>
        </p:txBody>
      </p:sp>
    </p:spTree>
    <p:extLst>
      <p:ext uri="{BB962C8B-B14F-4D97-AF65-F5344CB8AC3E}">
        <p14:creationId xmlns:p14="http://schemas.microsoft.com/office/powerpoint/2010/main" val="3934954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1133</Words>
  <Application>Microsoft Office PowerPoint</Application>
  <PresentationFormat>On-screen Show (4:3)</PresentationFormat>
  <Paragraphs>98</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Baskerville Old Face</vt:lpstr>
      <vt:lpstr>Britannic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52</cp:revision>
  <dcterms:created xsi:type="dcterms:W3CDTF">2016-09-02T15:54:17Z</dcterms:created>
  <dcterms:modified xsi:type="dcterms:W3CDTF">2016-11-04T19:58:52Z</dcterms:modified>
</cp:coreProperties>
</file>