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307" r:id="rId3"/>
    <p:sldId id="308" r:id="rId4"/>
    <p:sldId id="309" r:id="rId5"/>
    <p:sldId id="297" r:id="rId6"/>
    <p:sldId id="298" r:id="rId7"/>
    <p:sldId id="299" r:id="rId8"/>
    <p:sldId id="300" r:id="rId9"/>
    <p:sldId id="301" r:id="rId10"/>
    <p:sldId id="302" r:id="rId11"/>
    <p:sldId id="303" r:id="rId12"/>
    <p:sldId id="304" r:id="rId13"/>
    <p:sldId id="305" r:id="rId14"/>
    <p:sldId id="306" r:id="rId15"/>
    <p:sldId id="258" r:id="rId16"/>
    <p:sldId id="317" r:id="rId17"/>
    <p:sldId id="318" r:id="rId18"/>
    <p:sldId id="319" r:id="rId19"/>
    <p:sldId id="320" r:id="rId20"/>
    <p:sldId id="321" r:id="rId21"/>
    <p:sldId id="322" r:id="rId22"/>
    <p:sldId id="323" r:id="rId23"/>
    <p:sldId id="324" r:id="rId24"/>
    <p:sldId id="27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670001"/>
    <a:srgbClr val="ECD494"/>
    <a:srgbClr val="FFFF99"/>
    <a:srgbClr val="734B11"/>
    <a:srgbClr val="FFFFCC"/>
    <a:srgbClr val="3929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29" autoAdjust="0"/>
    <p:restoredTop sz="94660"/>
  </p:normalViewPr>
  <p:slideViewPr>
    <p:cSldViewPr snapToGrid="0">
      <p:cViewPr varScale="1">
        <p:scale>
          <a:sx n="80" d="100"/>
          <a:sy n="80" d="100"/>
        </p:scale>
        <p:origin x="108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038435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9024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57708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588932-9257-41D5-850A-EE7D4CC09A29}"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825008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588932-9257-41D5-850A-EE7D4CC09A29}"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12106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588932-9257-41D5-850A-EE7D4CC09A29}"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48574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588932-9257-41D5-850A-EE7D4CC09A29}" type="datetimeFigureOut">
              <a:rPr lang="en-US" smtClean="0"/>
              <a:t>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95735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9588932-9257-41D5-850A-EE7D4CC09A29}" type="datetimeFigureOut">
              <a:rPr lang="en-US" smtClean="0"/>
              <a:t>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56909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588932-9257-41D5-850A-EE7D4CC09A29}" type="datetimeFigureOut">
              <a:rPr lang="en-US" smtClean="0"/>
              <a:t>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2392971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329403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588932-9257-41D5-850A-EE7D4CC09A29}" type="datetimeFigureOut">
              <a:rPr lang="en-US" smtClean="0"/>
              <a:t>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CF041-39A3-4AD5-B879-0983EA031052}" type="slidenum">
              <a:rPr lang="en-US" smtClean="0"/>
              <a:t>‹#›</a:t>
            </a:fld>
            <a:endParaRPr lang="en-US"/>
          </a:p>
        </p:txBody>
      </p:sp>
    </p:spTree>
    <p:extLst>
      <p:ext uri="{BB962C8B-B14F-4D97-AF65-F5344CB8AC3E}">
        <p14:creationId xmlns:p14="http://schemas.microsoft.com/office/powerpoint/2010/main" val="1731304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88932-9257-41D5-850A-EE7D4CC09A29}" type="datetimeFigureOut">
              <a:rPr lang="en-US" smtClean="0"/>
              <a:t>1/13/2017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CF041-39A3-4AD5-B879-0983EA031052}" type="slidenum">
              <a:rPr lang="en-US" smtClean="0"/>
              <a:t>‹#›</a:t>
            </a:fld>
            <a:endParaRPr lang="en-US"/>
          </a:p>
        </p:txBody>
      </p:sp>
    </p:spTree>
    <p:extLst>
      <p:ext uri="{BB962C8B-B14F-4D97-AF65-F5344CB8AC3E}">
        <p14:creationId xmlns:p14="http://schemas.microsoft.com/office/powerpoint/2010/main" val="1777524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552307" y="4042773"/>
            <a:ext cx="4588475" cy="1569660"/>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Hebrews 11:7</a:t>
            </a:r>
          </a:p>
          <a:p>
            <a:pPr algn="ctr"/>
            <a:r>
              <a:rPr lang="en-US" sz="4800" dirty="0" smtClean="0">
                <a:solidFill>
                  <a:srgbClr val="670001"/>
                </a:solidFill>
                <a:latin typeface="Felix Titling" panose="04060505060202020A04" pitchFamily="82" charset="0"/>
              </a:rPr>
              <a:t>Genesis 6:13-22</a:t>
            </a:r>
            <a:endParaRPr lang="en-US" sz="4800" dirty="0">
              <a:solidFill>
                <a:srgbClr val="670001"/>
              </a:solidFill>
              <a:latin typeface="Felix Titling" panose="04060505060202020A04" pitchFamily="82" charset="0"/>
            </a:endParaRPr>
          </a:p>
        </p:txBody>
      </p:sp>
      <p:sp>
        <p:nvSpPr>
          <p:cNvPr id="5" name="TextBox 4"/>
          <p:cNvSpPr txBox="1"/>
          <p:nvPr/>
        </p:nvSpPr>
        <p:spPr>
          <a:xfrm>
            <a:off x="3552307" y="1397453"/>
            <a:ext cx="4823773" cy="1862048"/>
          </a:xfrm>
          <a:prstGeom prst="rect">
            <a:avLst/>
          </a:prstGeom>
          <a:noFill/>
        </p:spPr>
        <p:txBody>
          <a:bodyPr wrap="square" rtlCol="0">
            <a:spAutoFit/>
          </a:bodyPr>
          <a:lstStyle/>
          <a:p>
            <a:pPr algn="ctr"/>
            <a:r>
              <a:rPr lang="en-US" sz="11500" dirty="0" smtClean="0">
                <a:gradFill>
                  <a:gsLst>
                    <a:gs pos="0">
                      <a:srgbClr val="AA6A4B"/>
                    </a:gs>
                    <a:gs pos="100000">
                      <a:srgbClr val="670001"/>
                    </a:gs>
                  </a:gsLst>
                  <a:lin ang="5400000" scaled="1"/>
                </a:gradFill>
                <a:effectLst>
                  <a:outerShdw blurRad="50800" dist="12700" dir="8100000" sx="103000" sy="103000" algn="tr" rotWithShape="0">
                    <a:prstClr val="black">
                      <a:alpha val="83000"/>
                    </a:prstClr>
                  </a:outerShdw>
                </a:effectLst>
                <a:latin typeface="Footlight MT Light" panose="0204060206030A020304" pitchFamily="18" charset="0"/>
              </a:rPr>
              <a:t>Noah’s</a:t>
            </a:r>
            <a:endParaRPr lang="en-US" sz="11500" dirty="0">
              <a:gradFill>
                <a:gsLst>
                  <a:gs pos="0">
                    <a:srgbClr val="AA6A4B"/>
                  </a:gs>
                  <a:gs pos="100000">
                    <a:srgbClr val="670001"/>
                  </a:gs>
                </a:gsLst>
                <a:lin ang="5400000" scaled="1"/>
              </a:gradFill>
              <a:effectLst>
                <a:outerShdw blurRad="50800" dist="12700" dir="8100000" sx="103000" sy="103000" algn="tr" rotWithShape="0">
                  <a:prstClr val="black">
                    <a:alpha val="83000"/>
                  </a:prstClr>
                </a:outerShdw>
              </a:effectLst>
              <a:latin typeface="Footlight MT Light" panose="0204060206030A020304" pitchFamily="18" charset="0"/>
            </a:endParaRPr>
          </a:p>
        </p:txBody>
      </p:sp>
      <p:sp>
        <p:nvSpPr>
          <p:cNvPr id="8" name="TextBox 7"/>
          <p:cNvSpPr txBox="1"/>
          <p:nvPr/>
        </p:nvSpPr>
        <p:spPr>
          <a:xfrm>
            <a:off x="2784390" y="2710207"/>
            <a:ext cx="6359610" cy="923330"/>
          </a:xfrm>
          <a:prstGeom prst="rect">
            <a:avLst/>
          </a:prstGeom>
          <a:noFill/>
        </p:spPr>
        <p:txBody>
          <a:bodyPr wrap="square" rtlCol="0">
            <a:spAutoFit/>
          </a:bodyPr>
          <a:lstStyle/>
          <a:p>
            <a:pPr algn="ctr"/>
            <a:r>
              <a:rPr lang="en-US" sz="5400" b="1" dirty="0" smtClean="0">
                <a:solidFill>
                  <a:srgbClr val="670001"/>
                </a:solidFill>
                <a:latin typeface="Engravers MT" panose="02090707080505020304" pitchFamily="18" charset="0"/>
              </a:rPr>
              <a:t>REAL FAITH</a:t>
            </a:r>
            <a:endParaRPr lang="en-US" sz="5400" b="1" dirty="0">
              <a:solidFill>
                <a:srgbClr val="670001"/>
              </a:solidFill>
              <a:latin typeface="Engravers MT" panose="02090707080505020304" pitchFamily="18" charset="0"/>
            </a:endParaRPr>
          </a:p>
        </p:txBody>
      </p:sp>
    </p:spTree>
    <p:extLst>
      <p:ext uri="{BB962C8B-B14F-4D97-AF65-F5344CB8AC3E}">
        <p14:creationId xmlns:p14="http://schemas.microsoft.com/office/powerpoint/2010/main" val="18694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18. </a:t>
            </a:r>
            <a:r>
              <a:rPr lang="en-US" sz="5200" dirty="0" smtClean="0">
                <a:solidFill>
                  <a:srgbClr val="670001"/>
                </a:solidFill>
                <a:latin typeface="Californian FB" panose="0207040306080B030204" pitchFamily="18" charset="0"/>
              </a:rPr>
              <a:t>But I will establish My covenant with you; and you shall go into the ark – you, your sons, your wife, and your sons’ wives with you.</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896971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19. </a:t>
            </a:r>
            <a:r>
              <a:rPr lang="en-US" sz="5200" dirty="0" smtClean="0">
                <a:solidFill>
                  <a:srgbClr val="670001"/>
                </a:solidFill>
                <a:latin typeface="Californian FB" panose="0207040306080B030204" pitchFamily="18" charset="0"/>
              </a:rPr>
              <a:t>And of every living thing of all flesh you shall bring two of every sort into the ark, to keep them alive with you; they shall be male and female.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9709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20. </a:t>
            </a:r>
            <a:r>
              <a:rPr lang="en-US" sz="5200" dirty="0" smtClean="0">
                <a:solidFill>
                  <a:srgbClr val="670001"/>
                </a:solidFill>
                <a:latin typeface="Californian FB" panose="0207040306080B030204" pitchFamily="18" charset="0"/>
              </a:rPr>
              <a:t>Of the birds after their kind, of animals after their kind, and of every creeping thing of the earth after its kind, two of every kind will come to you to keep them alive.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499527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21. </a:t>
            </a:r>
            <a:r>
              <a:rPr lang="en-US" sz="5200" dirty="0" smtClean="0">
                <a:solidFill>
                  <a:srgbClr val="670001"/>
                </a:solidFill>
                <a:latin typeface="Californian FB" panose="0207040306080B030204" pitchFamily="18" charset="0"/>
              </a:rPr>
              <a:t>And you shall take for yourself of all food that is eaten, and you shall gather it to </a:t>
            </a:r>
            <a:r>
              <a:rPr lang="en-US" sz="5200" dirty="0" smtClean="0">
                <a:solidFill>
                  <a:srgbClr val="670001"/>
                </a:solidFill>
                <a:latin typeface="Californian FB" panose="0207040306080B030204" pitchFamily="18" charset="0"/>
              </a:rPr>
              <a:t>yourself; </a:t>
            </a:r>
            <a:r>
              <a:rPr lang="en-US" sz="5200" dirty="0" smtClean="0">
                <a:solidFill>
                  <a:srgbClr val="670001"/>
                </a:solidFill>
                <a:latin typeface="Californian FB" panose="0207040306080B030204" pitchFamily="18" charset="0"/>
              </a:rPr>
              <a:t>and it shall be food for you </a:t>
            </a:r>
            <a:r>
              <a:rPr lang="en-US" sz="5200" dirty="0" smtClean="0">
                <a:solidFill>
                  <a:srgbClr val="670001"/>
                </a:solidFill>
                <a:latin typeface="Californian FB" panose="0207040306080B030204" pitchFamily="18" charset="0"/>
              </a:rPr>
              <a:t>and for </a:t>
            </a:r>
            <a:r>
              <a:rPr lang="en-US" sz="5200" dirty="0" smtClean="0">
                <a:solidFill>
                  <a:srgbClr val="670001"/>
                </a:solidFill>
                <a:latin typeface="Californian FB" panose="0207040306080B030204" pitchFamily="18" charset="0"/>
              </a:rPr>
              <a:t>them.”</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6191567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22. </a:t>
            </a:r>
            <a:r>
              <a:rPr lang="en-US" sz="5200" dirty="0" smtClean="0">
                <a:solidFill>
                  <a:srgbClr val="670001"/>
                </a:solidFill>
                <a:latin typeface="Californian FB" panose="0207040306080B030204" pitchFamily="18" charset="0"/>
              </a:rPr>
              <a:t>Thus Noah did; according to all that God commanded him, so he did.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065073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378565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Real faith will </a:t>
            </a:r>
          </a:p>
          <a:p>
            <a:pPr algn="ctr"/>
            <a:r>
              <a:rPr lang="en-US" sz="6000" b="1" u="sng" dirty="0" smtClean="0">
                <a:solidFill>
                  <a:srgbClr val="FFFF66"/>
                </a:solidFill>
                <a:latin typeface="Californian FB" panose="0207040306080B030204" pitchFamily="18" charset="0"/>
              </a:rPr>
              <a:t>RESPOND</a:t>
            </a:r>
          </a:p>
          <a:p>
            <a:pPr algn="ctr"/>
            <a:r>
              <a:rPr lang="en-US" sz="6000" dirty="0" smtClean="0">
                <a:solidFill>
                  <a:srgbClr val="670001"/>
                </a:solidFill>
                <a:latin typeface="Californian FB" panose="0207040306080B030204" pitchFamily="18" charset="0"/>
              </a:rPr>
              <a:t>in obedience to </a:t>
            </a:r>
          </a:p>
          <a:p>
            <a:pPr algn="ctr"/>
            <a:r>
              <a:rPr lang="en-US" sz="6000" dirty="0" smtClean="0">
                <a:solidFill>
                  <a:srgbClr val="670001"/>
                </a:solidFill>
                <a:latin typeface="Californian FB" panose="0207040306080B030204" pitchFamily="18" charset="0"/>
              </a:rPr>
              <a:t>God’s Word.</a:t>
            </a:r>
            <a:endParaRPr lang="en-US" sz="60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678793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193899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Faith will respond</a:t>
            </a:r>
          </a:p>
          <a:p>
            <a:pPr algn="ctr"/>
            <a:r>
              <a:rPr lang="en-US" sz="6000" b="1" u="sng" dirty="0" smtClean="0">
                <a:solidFill>
                  <a:srgbClr val="FFFF66"/>
                </a:solidFill>
                <a:latin typeface="Californian FB" panose="0207040306080B030204" pitchFamily="18" charset="0"/>
              </a:rPr>
              <a:t>COMPLETELY</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14712686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193899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Faith will respond</a:t>
            </a:r>
          </a:p>
          <a:p>
            <a:pPr algn="ctr"/>
            <a:r>
              <a:rPr lang="en-US" sz="6000" b="1" u="sng" dirty="0" smtClean="0">
                <a:solidFill>
                  <a:srgbClr val="FFFF66"/>
                </a:solidFill>
                <a:latin typeface="Californian FB" panose="0207040306080B030204" pitchFamily="18" charset="0"/>
              </a:rPr>
              <a:t>CONTINUALLY</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741046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193899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Faith will obey</a:t>
            </a:r>
          </a:p>
          <a:p>
            <a:pPr algn="ctr"/>
            <a:r>
              <a:rPr lang="en-US" sz="6000" b="1" u="sng" dirty="0" smtClean="0">
                <a:solidFill>
                  <a:srgbClr val="FFFF66"/>
                </a:solidFill>
                <a:latin typeface="Californian FB" panose="0207040306080B030204" pitchFamily="18" charset="0"/>
              </a:rPr>
              <a:t>REVERENTLY</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8153125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286232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Real faith will obey </a:t>
            </a:r>
          </a:p>
          <a:p>
            <a:pPr algn="ctr"/>
            <a:r>
              <a:rPr lang="en-US" sz="6000" dirty="0" smtClean="0">
                <a:solidFill>
                  <a:srgbClr val="670001"/>
                </a:solidFill>
                <a:latin typeface="Californian FB" panose="0207040306080B030204" pitchFamily="18" charset="0"/>
              </a:rPr>
              <a:t>no matter how</a:t>
            </a:r>
          </a:p>
          <a:p>
            <a:pPr algn="ctr"/>
            <a:r>
              <a:rPr lang="en-US" sz="6000" b="1" u="sng" dirty="0" smtClean="0">
                <a:solidFill>
                  <a:srgbClr val="FFFF66"/>
                </a:solidFill>
                <a:latin typeface="Californian FB" panose="0207040306080B030204" pitchFamily="18" charset="0"/>
              </a:rPr>
              <a:t>BIG</a:t>
            </a:r>
            <a:r>
              <a:rPr lang="en-US" sz="6000" b="1" dirty="0" smtClean="0">
                <a:solidFill>
                  <a:srgbClr val="FFFF66"/>
                </a:solidFill>
                <a:latin typeface="Californian FB" panose="0207040306080B030204" pitchFamily="18" charset="0"/>
              </a:rPr>
              <a:t> </a:t>
            </a:r>
            <a:r>
              <a:rPr lang="en-US" sz="6000" dirty="0" smtClean="0">
                <a:solidFill>
                  <a:srgbClr val="670001"/>
                </a:solidFill>
                <a:latin typeface="Californian FB" panose="0207040306080B030204" pitchFamily="18" charset="0"/>
              </a:rPr>
              <a:t>the</a:t>
            </a:r>
            <a:r>
              <a:rPr lang="en-US" sz="6000" b="1" dirty="0" smtClean="0">
                <a:solidFill>
                  <a:srgbClr val="FFFF66"/>
                </a:solidFill>
                <a:latin typeface="Californian FB" panose="0207040306080B030204" pitchFamily="18" charset="0"/>
              </a:rPr>
              <a:t> </a:t>
            </a:r>
            <a:r>
              <a:rPr lang="en-US" sz="6000" b="1" u="sng" dirty="0" smtClean="0">
                <a:solidFill>
                  <a:srgbClr val="FFFF66"/>
                </a:solidFill>
                <a:latin typeface="Californian FB" panose="0207040306080B030204" pitchFamily="18" charset="0"/>
              </a:rPr>
              <a:t>COMMAND</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427991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182" y="277091"/>
            <a:ext cx="8775492" cy="5353050"/>
          </a:xfrm>
          <a:prstGeom prst="rect">
            <a:avLst/>
          </a:prstGeom>
        </p:spPr>
      </p:pic>
    </p:spTree>
    <p:extLst>
      <p:ext uri="{BB962C8B-B14F-4D97-AF65-F5344CB8AC3E}">
        <p14:creationId xmlns:p14="http://schemas.microsoft.com/office/powerpoint/2010/main" val="3916181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286232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Real faith is a</a:t>
            </a:r>
          </a:p>
          <a:p>
            <a:pPr algn="ctr"/>
            <a:r>
              <a:rPr lang="en-US" sz="6000" b="1" u="sng" dirty="0" smtClean="0">
                <a:solidFill>
                  <a:srgbClr val="FFFF66"/>
                </a:solidFill>
                <a:latin typeface="Californian FB" panose="0207040306080B030204" pitchFamily="18" charset="0"/>
              </a:rPr>
              <a:t>WITNESS</a:t>
            </a:r>
            <a:r>
              <a:rPr lang="en-US" sz="6000" dirty="0" smtClean="0">
                <a:solidFill>
                  <a:srgbClr val="670001"/>
                </a:solidFill>
                <a:latin typeface="Californian FB" panose="0207040306080B030204" pitchFamily="18" charset="0"/>
              </a:rPr>
              <a:t> to the</a:t>
            </a:r>
          </a:p>
          <a:p>
            <a:pPr algn="ctr"/>
            <a:r>
              <a:rPr lang="en-US" sz="6000" dirty="0" smtClean="0">
                <a:solidFill>
                  <a:srgbClr val="670001"/>
                </a:solidFill>
                <a:latin typeface="Californian FB" panose="0207040306080B030204" pitchFamily="18" charset="0"/>
              </a:rPr>
              <a:t>world.</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4595276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286232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Real faith</a:t>
            </a:r>
          </a:p>
          <a:p>
            <a:pPr algn="ctr"/>
            <a:r>
              <a:rPr lang="en-US" sz="6000" b="1" u="sng" dirty="0" smtClean="0">
                <a:solidFill>
                  <a:srgbClr val="FFFF66"/>
                </a:solidFill>
                <a:latin typeface="Californian FB" panose="0207040306080B030204" pitchFamily="18" charset="0"/>
              </a:rPr>
              <a:t>TRUSTS</a:t>
            </a:r>
            <a:r>
              <a:rPr lang="en-US" sz="6000" dirty="0" smtClean="0">
                <a:solidFill>
                  <a:srgbClr val="670001"/>
                </a:solidFill>
                <a:latin typeface="Californian FB" panose="0207040306080B030204" pitchFamily="18" charset="0"/>
              </a:rPr>
              <a:t> God</a:t>
            </a:r>
          </a:p>
          <a:p>
            <a:pPr algn="ctr"/>
            <a:r>
              <a:rPr lang="en-US" sz="6000" b="1" u="sng" dirty="0" smtClean="0">
                <a:solidFill>
                  <a:srgbClr val="FFFF66"/>
                </a:solidFill>
                <a:latin typeface="Californian FB" panose="0207040306080B030204" pitchFamily="18" charset="0"/>
              </a:rPr>
              <a:t>COMPLETELY</a:t>
            </a:r>
            <a:r>
              <a:rPr lang="en-US" sz="6000" dirty="0" smtClean="0">
                <a:solidFill>
                  <a:srgbClr val="670001"/>
                </a:solidFill>
                <a:latin typeface="Californian FB" panose="0207040306080B030204" pitchFamily="18" charset="0"/>
              </a:rPr>
              <a:t>.</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1867370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444844"/>
            <a:ext cx="9144000" cy="1938992"/>
          </a:xfrm>
          <a:prstGeom prst="rect">
            <a:avLst/>
          </a:prstGeom>
          <a:solidFill>
            <a:schemeClr val="tx1">
              <a:alpha val="11000"/>
            </a:schemeClr>
          </a:solidFill>
        </p:spPr>
        <p:txBody>
          <a:bodyPr wrap="square" rtlCol="0">
            <a:spAutoFit/>
          </a:bodyPr>
          <a:lstStyle/>
          <a:p>
            <a:pPr algn="ctr"/>
            <a:r>
              <a:rPr lang="en-US" sz="6000" dirty="0" smtClean="0">
                <a:solidFill>
                  <a:srgbClr val="670001"/>
                </a:solidFill>
                <a:latin typeface="Californian FB" panose="0207040306080B030204" pitchFamily="18" charset="0"/>
              </a:rPr>
              <a:t>Real faith</a:t>
            </a:r>
          </a:p>
          <a:p>
            <a:pPr algn="ctr"/>
            <a:r>
              <a:rPr lang="en-US" sz="6000" b="1" u="sng" dirty="0" smtClean="0">
                <a:solidFill>
                  <a:srgbClr val="FFFF66"/>
                </a:solidFill>
                <a:latin typeface="Californian FB" panose="0207040306080B030204" pitchFamily="18" charset="0"/>
              </a:rPr>
              <a:t>REBUKES</a:t>
            </a:r>
            <a:r>
              <a:rPr lang="en-US" sz="6000" dirty="0" smtClean="0">
                <a:solidFill>
                  <a:srgbClr val="670001"/>
                </a:solidFill>
                <a:latin typeface="Californian FB" panose="0207040306080B030204" pitchFamily="18" charset="0"/>
              </a:rPr>
              <a:t> the world.</a:t>
            </a:r>
            <a:endParaRPr lang="en-US" sz="6000" b="1" u="sng" dirty="0" smtClean="0">
              <a:solidFill>
                <a:srgbClr val="FFFF66"/>
              </a:solidFill>
              <a:latin typeface="Californian FB" panose="0207040306080B030204" pitchFamily="18" charset="0"/>
            </a:endParaRPr>
          </a:p>
        </p:txBody>
      </p:sp>
    </p:spTree>
    <p:extLst>
      <p:ext uri="{BB962C8B-B14F-4D97-AF65-F5344CB8AC3E}">
        <p14:creationId xmlns:p14="http://schemas.microsoft.com/office/powerpoint/2010/main" val="3643693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552307" y="4042773"/>
            <a:ext cx="4588475" cy="1569660"/>
          </a:xfrm>
          <a:prstGeom prst="rect">
            <a:avLst/>
          </a:prstGeom>
          <a:noFill/>
        </p:spPr>
        <p:txBody>
          <a:bodyPr wrap="square" rtlCol="0">
            <a:spAutoFit/>
          </a:bodyPr>
          <a:lstStyle/>
          <a:p>
            <a:pPr algn="ctr"/>
            <a:r>
              <a:rPr lang="en-US" sz="4800" dirty="0" smtClean="0">
                <a:solidFill>
                  <a:srgbClr val="670001"/>
                </a:solidFill>
                <a:latin typeface="Felix Titling" panose="04060505060202020A04" pitchFamily="82" charset="0"/>
              </a:rPr>
              <a:t>Hebrews 11:7</a:t>
            </a:r>
          </a:p>
          <a:p>
            <a:pPr algn="ctr"/>
            <a:r>
              <a:rPr lang="en-US" sz="4800" dirty="0" smtClean="0">
                <a:solidFill>
                  <a:srgbClr val="670001"/>
                </a:solidFill>
                <a:latin typeface="Felix Titling" panose="04060505060202020A04" pitchFamily="82" charset="0"/>
              </a:rPr>
              <a:t>Genesis 6:13-22</a:t>
            </a:r>
            <a:endParaRPr lang="en-US" sz="4800" dirty="0">
              <a:solidFill>
                <a:srgbClr val="670001"/>
              </a:solidFill>
              <a:latin typeface="Felix Titling" panose="04060505060202020A04" pitchFamily="82" charset="0"/>
            </a:endParaRPr>
          </a:p>
        </p:txBody>
      </p:sp>
      <p:sp>
        <p:nvSpPr>
          <p:cNvPr id="5" name="TextBox 4"/>
          <p:cNvSpPr txBox="1"/>
          <p:nvPr/>
        </p:nvSpPr>
        <p:spPr>
          <a:xfrm>
            <a:off x="3552307" y="1397453"/>
            <a:ext cx="4823773" cy="1862048"/>
          </a:xfrm>
          <a:prstGeom prst="rect">
            <a:avLst/>
          </a:prstGeom>
          <a:noFill/>
        </p:spPr>
        <p:txBody>
          <a:bodyPr wrap="square" rtlCol="0">
            <a:spAutoFit/>
          </a:bodyPr>
          <a:lstStyle/>
          <a:p>
            <a:pPr algn="ctr"/>
            <a:r>
              <a:rPr lang="en-US" sz="11500" dirty="0" smtClean="0">
                <a:gradFill>
                  <a:gsLst>
                    <a:gs pos="0">
                      <a:srgbClr val="AA6A4B"/>
                    </a:gs>
                    <a:gs pos="100000">
                      <a:srgbClr val="670001"/>
                    </a:gs>
                  </a:gsLst>
                  <a:lin ang="5400000" scaled="1"/>
                </a:gradFill>
                <a:effectLst>
                  <a:outerShdw blurRad="50800" dist="12700" dir="8100000" sx="103000" sy="103000" algn="tr" rotWithShape="0">
                    <a:prstClr val="black">
                      <a:alpha val="83000"/>
                    </a:prstClr>
                  </a:outerShdw>
                </a:effectLst>
                <a:latin typeface="Footlight MT Light" panose="0204060206030A020304" pitchFamily="18" charset="0"/>
              </a:rPr>
              <a:t>Noah’s</a:t>
            </a:r>
            <a:endParaRPr lang="en-US" sz="11500" dirty="0">
              <a:gradFill>
                <a:gsLst>
                  <a:gs pos="0">
                    <a:srgbClr val="AA6A4B"/>
                  </a:gs>
                  <a:gs pos="100000">
                    <a:srgbClr val="670001"/>
                  </a:gs>
                </a:gsLst>
                <a:lin ang="5400000" scaled="1"/>
              </a:gradFill>
              <a:effectLst>
                <a:outerShdw blurRad="50800" dist="12700" dir="8100000" sx="103000" sy="103000" algn="tr" rotWithShape="0">
                  <a:prstClr val="black">
                    <a:alpha val="83000"/>
                  </a:prstClr>
                </a:outerShdw>
              </a:effectLst>
              <a:latin typeface="Footlight MT Light" panose="0204060206030A020304" pitchFamily="18" charset="0"/>
            </a:endParaRPr>
          </a:p>
        </p:txBody>
      </p:sp>
      <p:sp>
        <p:nvSpPr>
          <p:cNvPr id="8" name="TextBox 7"/>
          <p:cNvSpPr txBox="1"/>
          <p:nvPr/>
        </p:nvSpPr>
        <p:spPr>
          <a:xfrm>
            <a:off x="2784390" y="2710207"/>
            <a:ext cx="6359610" cy="923330"/>
          </a:xfrm>
          <a:prstGeom prst="rect">
            <a:avLst/>
          </a:prstGeom>
          <a:noFill/>
        </p:spPr>
        <p:txBody>
          <a:bodyPr wrap="square" rtlCol="0">
            <a:spAutoFit/>
          </a:bodyPr>
          <a:lstStyle/>
          <a:p>
            <a:pPr algn="ctr"/>
            <a:r>
              <a:rPr lang="en-US" sz="5400" b="1" dirty="0" smtClean="0">
                <a:solidFill>
                  <a:srgbClr val="670001"/>
                </a:solidFill>
                <a:latin typeface="Engravers MT" panose="02090707080505020304" pitchFamily="18" charset="0"/>
              </a:rPr>
              <a:t>REAL FAITH</a:t>
            </a:r>
            <a:endParaRPr lang="en-US" sz="5400" b="1" dirty="0">
              <a:solidFill>
                <a:srgbClr val="670001"/>
              </a:solidFill>
              <a:latin typeface="Engravers MT" panose="02090707080505020304" pitchFamily="18" charset="0"/>
            </a:endParaRPr>
          </a:p>
        </p:txBody>
      </p:sp>
    </p:spTree>
    <p:extLst>
      <p:ext uri="{BB962C8B-B14F-4D97-AF65-F5344CB8AC3E}">
        <p14:creationId xmlns:p14="http://schemas.microsoft.com/office/powerpoint/2010/main" val="21612374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545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11:7</a:t>
            </a:r>
          </a:p>
          <a:p>
            <a:pPr algn="ctr"/>
            <a:r>
              <a:rPr lang="en-US" sz="5200" dirty="0">
                <a:solidFill>
                  <a:srgbClr val="FFFF99"/>
                </a:solidFill>
                <a:latin typeface="Californian FB" panose="0207040306080B030204" pitchFamily="18" charset="0"/>
              </a:rPr>
              <a:t>7</a:t>
            </a:r>
            <a:r>
              <a:rPr lang="en-US" sz="5200" dirty="0" smtClean="0">
                <a:solidFill>
                  <a:srgbClr val="FFFF99"/>
                </a:solidFill>
                <a:latin typeface="Californian FB" panose="0207040306080B030204" pitchFamily="18" charset="0"/>
              </a:rPr>
              <a:t>. </a:t>
            </a:r>
            <a:r>
              <a:rPr lang="en-US" sz="5200" dirty="0" smtClean="0">
                <a:solidFill>
                  <a:srgbClr val="670001"/>
                </a:solidFill>
                <a:latin typeface="Californian FB" panose="0207040306080B030204" pitchFamily="18" charset="0"/>
              </a:rPr>
              <a:t>By faith Noah, being divinely warned of things not yet seen, moved with godly fear, prepared an ark for the saving of his household, by which he condemned the world</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585963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3323987"/>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Hebrews 11:7</a:t>
            </a:r>
          </a:p>
          <a:p>
            <a:pPr algn="ctr"/>
            <a:r>
              <a:rPr lang="en-US" sz="5200" dirty="0" smtClean="0">
                <a:solidFill>
                  <a:srgbClr val="670001"/>
                </a:solidFill>
                <a:latin typeface="Californian FB" panose="0207040306080B030204" pitchFamily="18" charset="0"/>
              </a:rPr>
              <a:t>and became heir of the righteousness which is according to faith.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327133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13. </a:t>
            </a:r>
            <a:r>
              <a:rPr lang="en-US" sz="5200" dirty="0" smtClean="0">
                <a:solidFill>
                  <a:srgbClr val="670001"/>
                </a:solidFill>
                <a:latin typeface="Californian FB" panose="0207040306080B030204" pitchFamily="18" charset="0"/>
              </a:rPr>
              <a:t>And God said to Noah, “The end of all flesh has come before Me, for the earth is filled with violence through them; and behold, I will destroy them with the earth.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947884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124206"/>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14. </a:t>
            </a:r>
            <a:r>
              <a:rPr lang="en-US" sz="5200" dirty="0" smtClean="0">
                <a:solidFill>
                  <a:srgbClr val="670001"/>
                </a:solidFill>
                <a:latin typeface="Californian FB" panose="0207040306080B030204" pitchFamily="18" charset="0"/>
              </a:rPr>
              <a:t>Make yourself an ark of </a:t>
            </a:r>
            <a:r>
              <a:rPr lang="en-US" sz="5200" dirty="0" err="1" smtClean="0">
                <a:solidFill>
                  <a:srgbClr val="670001"/>
                </a:solidFill>
                <a:latin typeface="Californian FB" panose="0207040306080B030204" pitchFamily="18" charset="0"/>
              </a:rPr>
              <a:t>gopherwood</a:t>
            </a:r>
            <a:r>
              <a:rPr lang="en-US" sz="5200" dirty="0" smtClean="0">
                <a:solidFill>
                  <a:srgbClr val="670001"/>
                </a:solidFill>
                <a:latin typeface="Californian FB" panose="0207040306080B030204" pitchFamily="18" charset="0"/>
              </a:rPr>
              <a:t>; make rooms in the ark, and cover it inside and outside with pitch.</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709595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4924425"/>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15. </a:t>
            </a:r>
            <a:r>
              <a:rPr lang="en-US" sz="5200" dirty="0" smtClean="0">
                <a:solidFill>
                  <a:srgbClr val="670001"/>
                </a:solidFill>
                <a:latin typeface="Californian FB" panose="0207040306080B030204" pitchFamily="18" charset="0"/>
              </a:rPr>
              <a:t>And this is how you shall make it: the length of the ark shall be three hundred cubits, its width fifty cubits, and its height thirty cubits.</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685971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16. </a:t>
            </a:r>
            <a:r>
              <a:rPr lang="en-US" sz="5200" dirty="0" smtClean="0">
                <a:solidFill>
                  <a:srgbClr val="670001"/>
                </a:solidFill>
                <a:latin typeface="Californian FB" panose="0207040306080B030204" pitchFamily="18" charset="0"/>
              </a:rPr>
              <a:t>You shall make a window for the ark, and you shall finish it to a cubit from above; and set the door of the ark in its side. You shall make it with lower, second, and third decks.</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1226211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64757"/>
            <a:ext cx="9144000" cy="5724644"/>
          </a:xfrm>
          <a:prstGeom prst="rect">
            <a:avLst/>
          </a:prstGeom>
          <a:solidFill>
            <a:schemeClr val="tx1">
              <a:alpha val="11000"/>
            </a:schemeClr>
          </a:solidFill>
        </p:spPr>
        <p:txBody>
          <a:bodyPr wrap="square" rtlCol="0">
            <a:spAutoFit/>
          </a:bodyPr>
          <a:lstStyle/>
          <a:p>
            <a:pPr algn="ctr"/>
            <a:r>
              <a:rPr lang="en-US" sz="5400" dirty="0" smtClean="0">
                <a:solidFill>
                  <a:srgbClr val="FFFF99"/>
                </a:solidFill>
                <a:latin typeface="Californian FB" panose="0207040306080B030204" pitchFamily="18" charset="0"/>
              </a:rPr>
              <a:t>Genesis </a:t>
            </a:r>
            <a:r>
              <a:rPr lang="en-US" sz="5400" dirty="0" smtClean="0">
                <a:solidFill>
                  <a:srgbClr val="FFFF99"/>
                </a:solidFill>
                <a:latin typeface="Californian FB" panose="0207040306080B030204" pitchFamily="18" charset="0"/>
              </a:rPr>
              <a:t>6:13-22</a:t>
            </a:r>
            <a:endParaRPr lang="en-US" sz="5400" dirty="0" smtClean="0">
              <a:solidFill>
                <a:srgbClr val="FFFF99"/>
              </a:solidFill>
              <a:latin typeface="Californian FB" panose="0207040306080B030204" pitchFamily="18" charset="0"/>
            </a:endParaRPr>
          </a:p>
          <a:p>
            <a:pPr algn="ctr"/>
            <a:r>
              <a:rPr lang="en-US" sz="5200" dirty="0" smtClean="0">
                <a:solidFill>
                  <a:srgbClr val="FFFF99"/>
                </a:solidFill>
                <a:latin typeface="Californian FB" panose="0207040306080B030204" pitchFamily="18" charset="0"/>
              </a:rPr>
              <a:t>17. </a:t>
            </a:r>
            <a:r>
              <a:rPr lang="en-US" sz="5200" dirty="0" smtClean="0">
                <a:solidFill>
                  <a:srgbClr val="670001"/>
                </a:solidFill>
                <a:latin typeface="Californian FB" panose="0207040306080B030204" pitchFamily="18" charset="0"/>
              </a:rPr>
              <a:t>And behold, I Myself am bringing floodwaters on the earth, to destroy from under heaven all flesh in which is the breath of life; everything that is on the earth shall die.</a:t>
            </a:r>
            <a:endParaRPr lang="en-US" sz="5200" dirty="0">
              <a:solidFill>
                <a:srgbClr val="670001"/>
              </a:solidFill>
              <a:latin typeface="Californian FB" panose="0207040306080B030204" pitchFamily="18" charset="0"/>
            </a:endParaRPr>
          </a:p>
        </p:txBody>
      </p:sp>
    </p:spTree>
    <p:extLst>
      <p:ext uri="{BB962C8B-B14F-4D97-AF65-F5344CB8AC3E}">
        <p14:creationId xmlns:p14="http://schemas.microsoft.com/office/powerpoint/2010/main" val="3279680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TotalTime>
  <Words>486</Words>
  <Application>Microsoft Office PowerPoint</Application>
  <PresentationFormat>On-screen Show (4:3)</PresentationFormat>
  <Paragraphs>53</Paragraphs>
  <Slides>24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Californian FB</vt:lpstr>
      <vt:lpstr>Engravers MT</vt:lpstr>
      <vt:lpstr>Felix Titling</vt:lpstr>
      <vt:lpstr>Footlight MT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WBC Sound Booth</cp:lastModifiedBy>
  <cp:revision>22</cp:revision>
  <dcterms:created xsi:type="dcterms:W3CDTF">2016-12-29T19:06:08Z</dcterms:created>
  <dcterms:modified xsi:type="dcterms:W3CDTF">2017-01-13T15:55:18Z</dcterms:modified>
</cp:coreProperties>
</file>