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32" r:id="rId4"/>
    <p:sldId id="333" r:id="rId5"/>
    <p:sldId id="268" r:id="rId6"/>
    <p:sldId id="257" r:id="rId7"/>
    <p:sldId id="258" r:id="rId8"/>
    <p:sldId id="303" r:id="rId9"/>
    <p:sldId id="304" r:id="rId10"/>
    <p:sldId id="305" r:id="rId11"/>
    <p:sldId id="259" r:id="rId12"/>
    <p:sldId id="306" r:id="rId13"/>
    <p:sldId id="307" r:id="rId14"/>
    <p:sldId id="308" r:id="rId15"/>
    <p:sldId id="260" r:id="rId16"/>
    <p:sldId id="262"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1" r:id="rId39"/>
    <p:sldId id="280" r:id="rId40"/>
    <p:sldId id="28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72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F438E-BC07-4A36-8320-40FD8D2A17F6}"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C8B07-87EE-421A-ACE2-E6ADA44CE8C9}" type="slidenum">
              <a:rPr lang="en-US" smtClean="0"/>
              <a:t>‹#›</a:t>
            </a:fld>
            <a:endParaRPr lang="en-US"/>
          </a:p>
        </p:txBody>
      </p:sp>
    </p:spTree>
    <p:extLst>
      <p:ext uri="{BB962C8B-B14F-4D97-AF65-F5344CB8AC3E}">
        <p14:creationId xmlns:p14="http://schemas.microsoft.com/office/powerpoint/2010/main" val="288611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F438E-BC07-4A36-8320-40FD8D2A17F6}"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C8B07-87EE-421A-ACE2-E6ADA44CE8C9}" type="slidenum">
              <a:rPr lang="en-US" smtClean="0"/>
              <a:t>‹#›</a:t>
            </a:fld>
            <a:endParaRPr lang="en-US"/>
          </a:p>
        </p:txBody>
      </p:sp>
    </p:spTree>
    <p:extLst>
      <p:ext uri="{BB962C8B-B14F-4D97-AF65-F5344CB8AC3E}">
        <p14:creationId xmlns:p14="http://schemas.microsoft.com/office/powerpoint/2010/main" val="51628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F438E-BC07-4A36-8320-40FD8D2A17F6}"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C8B07-87EE-421A-ACE2-E6ADA44CE8C9}" type="slidenum">
              <a:rPr lang="en-US" smtClean="0"/>
              <a:t>‹#›</a:t>
            </a:fld>
            <a:endParaRPr lang="en-US"/>
          </a:p>
        </p:txBody>
      </p:sp>
    </p:spTree>
    <p:extLst>
      <p:ext uri="{BB962C8B-B14F-4D97-AF65-F5344CB8AC3E}">
        <p14:creationId xmlns:p14="http://schemas.microsoft.com/office/powerpoint/2010/main" val="151970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F438E-BC07-4A36-8320-40FD8D2A17F6}"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C8B07-87EE-421A-ACE2-E6ADA44CE8C9}" type="slidenum">
              <a:rPr lang="en-US" smtClean="0"/>
              <a:t>‹#›</a:t>
            </a:fld>
            <a:endParaRPr lang="en-US"/>
          </a:p>
        </p:txBody>
      </p:sp>
    </p:spTree>
    <p:extLst>
      <p:ext uri="{BB962C8B-B14F-4D97-AF65-F5344CB8AC3E}">
        <p14:creationId xmlns:p14="http://schemas.microsoft.com/office/powerpoint/2010/main" val="333518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F438E-BC07-4A36-8320-40FD8D2A17F6}"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C8B07-87EE-421A-ACE2-E6ADA44CE8C9}" type="slidenum">
              <a:rPr lang="en-US" smtClean="0"/>
              <a:t>‹#›</a:t>
            </a:fld>
            <a:endParaRPr lang="en-US"/>
          </a:p>
        </p:txBody>
      </p:sp>
    </p:spTree>
    <p:extLst>
      <p:ext uri="{BB962C8B-B14F-4D97-AF65-F5344CB8AC3E}">
        <p14:creationId xmlns:p14="http://schemas.microsoft.com/office/powerpoint/2010/main" val="264224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F438E-BC07-4A36-8320-40FD8D2A17F6}"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C8B07-87EE-421A-ACE2-E6ADA44CE8C9}" type="slidenum">
              <a:rPr lang="en-US" smtClean="0"/>
              <a:t>‹#›</a:t>
            </a:fld>
            <a:endParaRPr lang="en-US"/>
          </a:p>
        </p:txBody>
      </p:sp>
    </p:spTree>
    <p:extLst>
      <p:ext uri="{BB962C8B-B14F-4D97-AF65-F5344CB8AC3E}">
        <p14:creationId xmlns:p14="http://schemas.microsoft.com/office/powerpoint/2010/main" val="420604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F438E-BC07-4A36-8320-40FD8D2A17F6}" type="datetimeFigureOut">
              <a:rPr lang="en-US" smtClean="0"/>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C8B07-87EE-421A-ACE2-E6ADA44CE8C9}" type="slidenum">
              <a:rPr lang="en-US" smtClean="0"/>
              <a:t>‹#›</a:t>
            </a:fld>
            <a:endParaRPr lang="en-US"/>
          </a:p>
        </p:txBody>
      </p:sp>
    </p:spTree>
    <p:extLst>
      <p:ext uri="{BB962C8B-B14F-4D97-AF65-F5344CB8AC3E}">
        <p14:creationId xmlns:p14="http://schemas.microsoft.com/office/powerpoint/2010/main" val="80236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F438E-BC07-4A36-8320-40FD8D2A17F6}" type="datetimeFigureOut">
              <a:rPr lang="en-US" smtClean="0"/>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EC8B07-87EE-421A-ACE2-E6ADA44CE8C9}" type="slidenum">
              <a:rPr lang="en-US" smtClean="0"/>
              <a:t>‹#›</a:t>
            </a:fld>
            <a:endParaRPr lang="en-US"/>
          </a:p>
        </p:txBody>
      </p:sp>
    </p:spTree>
    <p:extLst>
      <p:ext uri="{BB962C8B-B14F-4D97-AF65-F5344CB8AC3E}">
        <p14:creationId xmlns:p14="http://schemas.microsoft.com/office/powerpoint/2010/main" val="266213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F438E-BC07-4A36-8320-40FD8D2A17F6}" type="datetimeFigureOut">
              <a:rPr lang="en-US" smtClean="0"/>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C8B07-87EE-421A-ACE2-E6ADA44CE8C9}" type="slidenum">
              <a:rPr lang="en-US" smtClean="0"/>
              <a:t>‹#›</a:t>
            </a:fld>
            <a:endParaRPr lang="en-US"/>
          </a:p>
        </p:txBody>
      </p:sp>
    </p:spTree>
    <p:extLst>
      <p:ext uri="{BB962C8B-B14F-4D97-AF65-F5344CB8AC3E}">
        <p14:creationId xmlns:p14="http://schemas.microsoft.com/office/powerpoint/2010/main" val="236682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F438E-BC07-4A36-8320-40FD8D2A17F6}"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C8B07-87EE-421A-ACE2-E6ADA44CE8C9}" type="slidenum">
              <a:rPr lang="en-US" smtClean="0"/>
              <a:t>‹#›</a:t>
            </a:fld>
            <a:endParaRPr lang="en-US"/>
          </a:p>
        </p:txBody>
      </p:sp>
    </p:spTree>
    <p:extLst>
      <p:ext uri="{BB962C8B-B14F-4D97-AF65-F5344CB8AC3E}">
        <p14:creationId xmlns:p14="http://schemas.microsoft.com/office/powerpoint/2010/main" val="298503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F438E-BC07-4A36-8320-40FD8D2A17F6}"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C8B07-87EE-421A-ACE2-E6ADA44CE8C9}" type="slidenum">
              <a:rPr lang="en-US" smtClean="0"/>
              <a:t>‹#›</a:t>
            </a:fld>
            <a:endParaRPr lang="en-US"/>
          </a:p>
        </p:txBody>
      </p:sp>
    </p:spTree>
    <p:extLst>
      <p:ext uri="{BB962C8B-B14F-4D97-AF65-F5344CB8AC3E}">
        <p14:creationId xmlns:p14="http://schemas.microsoft.com/office/powerpoint/2010/main" val="33102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F438E-BC07-4A36-8320-40FD8D2A17F6}" type="datetimeFigureOut">
              <a:rPr lang="en-US" smtClean="0"/>
              <a:t>9/16/2016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C8B07-87EE-421A-ACE2-E6ADA44CE8C9}" type="slidenum">
              <a:rPr lang="en-US" smtClean="0"/>
              <a:t>‹#›</a:t>
            </a:fld>
            <a:endParaRPr lang="en-US"/>
          </a:p>
        </p:txBody>
      </p:sp>
    </p:spTree>
    <p:extLst>
      <p:ext uri="{BB962C8B-B14F-4D97-AF65-F5344CB8AC3E}">
        <p14:creationId xmlns:p14="http://schemas.microsoft.com/office/powerpoint/2010/main" val="332165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260389" y="4437638"/>
            <a:ext cx="6664411" cy="1323439"/>
          </a:xfrm>
          <a:prstGeom prst="rect">
            <a:avLst/>
          </a:prstGeom>
          <a:solidFill>
            <a:schemeClr val="tx1">
              <a:alpha val="70000"/>
            </a:schemeClr>
          </a:solidFill>
        </p:spPr>
        <p:txBody>
          <a:bodyPr wrap="square" rtlCol="0">
            <a:spAutoFit/>
          </a:bodyPr>
          <a:lstStyle/>
          <a:p>
            <a:pPr algn="ctr"/>
            <a:r>
              <a:rPr lang="en-US" sz="8000" dirty="0" smtClean="0">
                <a:solidFill>
                  <a:srgbClr val="FFFF00"/>
                </a:solidFill>
                <a:latin typeface="Britannic Bold" panose="020B0903060703020204" pitchFamily="34" charset="0"/>
              </a:rPr>
              <a:t>Acts </a:t>
            </a:r>
            <a:r>
              <a:rPr lang="en-US" sz="8000" dirty="0" smtClean="0">
                <a:solidFill>
                  <a:srgbClr val="FFFF00"/>
                </a:solidFill>
                <a:latin typeface="Britannic Bold" panose="020B0903060703020204" pitchFamily="34" charset="0"/>
              </a:rPr>
              <a:t>17:15-34</a:t>
            </a:r>
            <a:endParaRPr lang="en-US" sz="8000" dirty="0">
              <a:solidFill>
                <a:srgbClr val="FFFF00"/>
              </a:solidFill>
              <a:latin typeface="Britannic Bold" panose="020B0903060703020204" pitchFamily="34" charset="0"/>
            </a:endParaRPr>
          </a:p>
        </p:txBody>
      </p:sp>
    </p:spTree>
    <p:extLst>
      <p:ext uri="{BB962C8B-B14F-4D97-AF65-F5344CB8AC3E}">
        <p14:creationId xmlns:p14="http://schemas.microsoft.com/office/powerpoint/2010/main" val="380895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856" y="262562"/>
            <a:ext cx="8537510" cy="4247317"/>
          </a:xfrm>
          <a:prstGeom prst="rect">
            <a:avLst/>
          </a:prstGeom>
          <a:solidFill>
            <a:schemeClr val="tx1">
              <a:alpha val="7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 John 4:1-5</a:t>
            </a:r>
            <a:endPar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5</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They are of the world. </a:t>
            </a:r>
            <a:r>
              <a:rPr lang="en-US" sz="5400" dirty="0" smtClean="0">
                <a:solidFill>
                  <a:srgbClr val="FFFF00"/>
                </a:solidFill>
                <a:latin typeface="Baskerville Old Face" panose="02020602080505020303" pitchFamily="18" charset="0"/>
              </a:rPr>
              <a:t>Therefore they speak as of the world, and the world hears them.</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432222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3692" y="271644"/>
            <a:ext cx="8803899" cy="4247317"/>
          </a:xfrm>
          <a:prstGeom prst="rect">
            <a:avLst/>
          </a:prstGeom>
          <a:solidFill>
            <a:schemeClr val="tx1">
              <a:alpha val="7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 John 2:21</a:t>
            </a:r>
            <a:endPar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2</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I have not written to you because you do not know the truth, but because you know it, and that no lie is of the truth.</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4021051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3245" y="278381"/>
            <a:ext cx="8537510" cy="2862322"/>
          </a:xfrm>
          <a:prstGeom prst="rect">
            <a:avLst/>
          </a:prstGeom>
          <a:solidFill>
            <a:schemeClr val="tx1">
              <a:alpha val="70000"/>
            </a:schemeClr>
          </a:solidFill>
        </p:spPr>
        <p:txBody>
          <a:bodyPr wrap="square" rtlCol="0">
            <a:spAutoFit/>
          </a:bodyPr>
          <a:lstStyle/>
          <a:p>
            <a:pPr algn="ctr"/>
            <a:r>
              <a:rPr lang="en-US" sz="6000" dirty="0" smtClean="0">
                <a:solidFill>
                  <a:srgbClr val="FFFF00"/>
                </a:solidFill>
                <a:latin typeface="Baskerville Old Face" panose="02020602080505020303" pitchFamily="18" charset="0"/>
              </a:rPr>
              <a:t>We are to judge when</a:t>
            </a:r>
          </a:p>
          <a:p>
            <a:pPr algn="ctr"/>
            <a:r>
              <a:rPr lang="en-US" sz="6000" dirty="0" smtClean="0">
                <a:solidFill>
                  <a:srgbClr val="FFFF00"/>
                </a:solidFill>
                <a:latin typeface="Baskerville Old Face" panose="02020602080505020303" pitchFamily="18" charset="0"/>
              </a:rPr>
              <a:t>people rebel against</a:t>
            </a:r>
          </a:p>
          <a:p>
            <a:pPr algn="ctr"/>
            <a:r>
              <a:rPr lang="en-US" sz="6000" u="sng" dirty="0" smtClean="0">
                <a:solidFill>
                  <a:schemeClr val="bg1"/>
                </a:solidFill>
                <a:latin typeface="Baskerville Old Face" panose="02020602080505020303" pitchFamily="18" charset="0"/>
              </a:rPr>
              <a:t>SCRIPTURE</a:t>
            </a:r>
            <a:r>
              <a:rPr lang="en-US" sz="6000" dirty="0" smtClean="0">
                <a:solidFill>
                  <a:srgbClr val="FFFF00"/>
                </a:solidFill>
                <a:latin typeface="Baskerville Old Face" panose="02020602080505020303" pitchFamily="18" charset="0"/>
              </a:rPr>
              <a:t>.</a:t>
            </a:r>
          </a:p>
        </p:txBody>
      </p:sp>
    </p:spTree>
    <p:extLst>
      <p:ext uri="{BB962C8B-B14F-4D97-AF65-F5344CB8AC3E}">
        <p14:creationId xmlns:p14="http://schemas.microsoft.com/office/powerpoint/2010/main" val="2307266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3245" y="278381"/>
            <a:ext cx="8537510" cy="2862322"/>
          </a:xfrm>
          <a:prstGeom prst="rect">
            <a:avLst/>
          </a:prstGeom>
          <a:solidFill>
            <a:schemeClr val="tx1">
              <a:alpha val="70000"/>
            </a:schemeClr>
          </a:solidFill>
        </p:spPr>
        <p:txBody>
          <a:bodyPr wrap="square" rtlCol="0">
            <a:spAutoFit/>
          </a:bodyPr>
          <a:lstStyle/>
          <a:p>
            <a:pPr algn="ctr"/>
            <a:r>
              <a:rPr lang="en-US" sz="6000" dirty="0" smtClean="0">
                <a:solidFill>
                  <a:srgbClr val="FFFF00"/>
                </a:solidFill>
                <a:latin typeface="Baskerville Old Face" panose="02020602080505020303" pitchFamily="18" charset="0"/>
              </a:rPr>
              <a:t>We are to judge our </a:t>
            </a:r>
          </a:p>
          <a:p>
            <a:pPr algn="ctr"/>
            <a:r>
              <a:rPr lang="en-US" sz="6000" u="sng" dirty="0" smtClean="0">
                <a:solidFill>
                  <a:schemeClr val="bg1"/>
                </a:solidFill>
                <a:latin typeface="Baskerville Old Face" panose="02020602080505020303" pitchFamily="18" charset="0"/>
              </a:rPr>
              <a:t>RELATIONSHIP</a:t>
            </a:r>
          </a:p>
          <a:p>
            <a:pPr algn="ctr"/>
            <a:r>
              <a:rPr lang="en-US" sz="6000" dirty="0" smtClean="0">
                <a:solidFill>
                  <a:srgbClr val="FFFF00"/>
                </a:solidFill>
                <a:latin typeface="Baskerville Old Face" panose="02020602080505020303" pitchFamily="18" charset="0"/>
              </a:rPr>
              <a:t>with Christ.</a:t>
            </a:r>
          </a:p>
        </p:txBody>
      </p:sp>
    </p:spTree>
    <p:extLst>
      <p:ext uri="{BB962C8B-B14F-4D97-AF65-F5344CB8AC3E}">
        <p14:creationId xmlns:p14="http://schemas.microsoft.com/office/powerpoint/2010/main" val="1692279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3245" y="278381"/>
            <a:ext cx="8537510" cy="2862322"/>
          </a:xfrm>
          <a:prstGeom prst="rect">
            <a:avLst/>
          </a:prstGeom>
          <a:solidFill>
            <a:schemeClr val="tx1">
              <a:alpha val="70000"/>
            </a:schemeClr>
          </a:solidFill>
        </p:spPr>
        <p:txBody>
          <a:bodyPr wrap="square" rtlCol="0">
            <a:spAutoFit/>
          </a:bodyPr>
          <a:lstStyle/>
          <a:p>
            <a:pPr algn="ctr"/>
            <a:r>
              <a:rPr lang="en-US" sz="6000" dirty="0" smtClean="0">
                <a:solidFill>
                  <a:srgbClr val="FFFF00"/>
                </a:solidFill>
                <a:latin typeface="Baskerville Old Face" panose="02020602080505020303" pitchFamily="18" charset="0"/>
              </a:rPr>
              <a:t>We are to judge</a:t>
            </a:r>
          </a:p>
          <a:p>
            <a:pPr algn="ctr"/>
            <a:r>
              <a:rPr lang="en-US" sz="6000" u="sng" dirty="0" smtClean="0">
                <a:solidFill>
                  <a:schemeClr val="bg1"/>
                </a:solidFill>
                <a:latin typeface="Baskerville Old Face" panose="02020602080505020303" pitchFamily="18" charset="0"/>
              </a:rPr>
              <a:t>EVERYTHING</a:t>
            </a:r>
          </a:p>
          <a:p>
            <a:pPr algn="ctr"/>
            <a:r>
              <a:rPr lang="en-US" sz="6000" dirty="0" smtClean="0">
                <a:solidFill>
                  <a:srgbClr val="FFFF00"/>
                </a:solidFill>
                <a:latin typeface="Baskerville Old Face" panose="02020602080505020303" pitchFamily="18" charset="0"/>
              </a:rPr>
              <a:t>according to Scripture.</a:t>
            </a:r>
          </a:p>
        </p:txBody>
      </p:sp>
    </p:spTree>
    <p:extLst>
      <p:ext uri="{BB962C8B-B14F-4D97-AF65-F5344CB8AC3E}">
        <p14:creationId xmlns:p14="http://schemas.microsoft.com/office/powerpoint/2010/main" val="176586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567" y="290923"/>
            <a:ext cx="8537510" cy="3416320"/>
          </a:xfrm>
          <a:prstGeom prst="rect">
            <a:avLst/>
          </a:prstGeom>
          <a:solidFill>
            <a:schemeClr val="tx1">
              <a:alpha val="7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 Corinthians 2:15</a:t>
            </a:r>
            <a:endPar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15. </a:t>
            </a:r>
            <a:r>
              <a:rPr lang="en-US" sz="5400" dirty="0" smtClean="0">
                <a:solidFill>
                  <a:srgbClr val="FFFF00"/>
                </a:solidFill>
                <a:latin typeface="Baskerville Old Face" panose="02020602080505020303" pitchFamily="18" charset="0"/>
              </a:rPr>
              <a:t>But he who is spiritual judges all things, yet he himself is rightly judged by no one.</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793024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909310"/>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15. </a:t>
            </a:r>
            <a:r>
              <a:rPr lang="en-US" sz="5400" dirty="0" smtClean="0">
                <a:solidFill>
                  <a:srgbClr val="FFFF00"/>
                </a:solidFill>
                <a:latin typeface="Baskerville Old Face" panose="02020602080505020303" pitchFamily="18" charset="0"/>
              </a:rPr>
              <a:t>So those who conducted Paul brought him to Athens; and receiving a command for Silas and Timothy to come to him with all speed, they departed.</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691445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078313"/>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16. </a:t>
            </a:r>
            <a:r>
              <a:rPr lang="en-US" sz="5400" dirty="0" smtClean="0">
                <a:solidFill>
                  <a:srgbClr val="FFFF00"/>
                </a:solidFill>
                <a:latin typeface="Baskerville Old Face" panose="02020602080505020303" pitchFamily="18" charset="0"/>
              </a:rPr>
              <a:t>Now while Paul waited for them at Athens, his spirit was provoked within him when he saw that the city was given over to idols.</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542361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909310"/>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 </a:t>
            </a:r>
            <a:r>
              <a:rPr lang="en-US" sz="5400" dirty="0" smtClean="0">
                <a:solidFill>
                  <a:srgbClr val="FFFF00"/>
                </a:solidFill>
                <a:latin typeface="Baskerville Old Face" panose="02020602080505020303" pitchFamily="18" charset="0"/>
              </a:rPr>
              <a:t>Therefore he reasoned in the synagogue with the Jews and with the Gentile worshipers, and in the marketplace daily with those who happened to be there.</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4026301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909310"/>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18. </a:t>
            </a:r>
            <a:r>
              <a:rPr lang="en-US" sz="5400" dirty="0" smtClean="0">
                <a:solidFill>
                  <a:srgbClr val="FFFF00"/>
                </a:solidFill>
                <a:latin typeface="Baskerville Old Face" panose="02020602080505020303" pitchFamily="18" charset="0"/>
              </a:rPr>
              <a:t>Then certain Epicurean and Stoic philosophers encountered him. And some said, “What does this babbler want to say?” Others said, “He seems to be a proclaimer</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419996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52" y="354228"/>
            <a:ext cx="4297680" cy="6139543"/>
          </a:xfrm>
          <a:prstGeom prst="rect">
            <a:avLst/>
          </a:prstGeom>
        </p:spPr>
      </p:pic>
      <p:sp>
        <p:nvSpPr>
          <p:cNvPr id="4" name="TextBox 3"/>
          <p:cNvSpPr txBox="1"/>
          <p:nvPr/>
        </p:nvSpPr>
        <p:spPr>
          <a:xfrm>
            <a:off x="4852086" y="601362"/>
            <a:ext cx="3945925" cy="1754326"/>
          </a:xfrm>
          <a:prstGeom prst="rect">
            <a:avLst/>
          </a:prstGeom>
          <a:solidFill>
            <a:schemeClr val="tx1">
              <a:alpha val="70000"/>
            </a:schemeClr>
          </a:solidFill>
        </p:spPr>
        <p:txBody>
          <a:bodyPr wrap="square" rtlCol="0">
            <a:spAutoFit/>
          </a:bodyPr>
          <a:lstStyle/>
          <a:p>
            <a:pPr algn="ctr"/>
            <a:r>
              <a:rPr lang="en-US" sz="5400" dirty="0" smtClean="0">
                <a:solidFill>
                  <a:srgbClr val="FFFF00"/>
                </a:solidFill>
                <a:latin typeface="Baskerville Old Face" panose="02020602080505020303" pitchFamily="18" charset="0"/>
              </a:rPr>
              <a:t>Joseph Smith</a:t>
            </a:r>
          </a:p>
          <a:p>
            <a:pPr algn="ctr"/>
            <a:r>
              <a:rPr lang="en-US" sz="5400" dirty="0" smtClean="0">
                <a:solidFill>
                  <a:srgbClr val="FFFF00"/>
                </a:solidFill>
                <a:latin typeface="Baskerville Old Face" panose="02020602080505020303" pitchFamily="18" charset="0"/>
              </a:rPr>
              <a:t>1805-1844</a:t>
            </a:r>
            <a:endParaRPr lang="en-US" sz="54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557279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3416320"/>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dirty="0" smtClean="0">
                <a:solidFill>
                  <a:srgbClr val="FFFF00"/>
                </a:solidFill>
                <a:latin typeface="Baskerville Old Face" panose="02020602080505020303" pitchFamily="18" charset="0"/>
              </a:rPr>
              <a:t>of foreign gods,” because he preached to them Jesus and the resurrection.</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437040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078313"/>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19. </a:t>
            </a:r>
            <a:r>
              <a:rPr lang="en-US" sz="5400" dirty="0" smtClean="0">
                <a:solidFill>
                  <a:srgbClr val="FFFF00"/>
                </a:solidFill>
                <a:latin typeface="Baskerville Old Face" panose="02020602080505020303" pitchFamily="18" charset="0"/>
              </a:rPr>
              <a:t>And they took him and brought him to the Areopagus, saying, “May we know what this new doctrine is of which you speak?</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137961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4247317"/>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20</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For you are bringing some strange things to our ears. Therefore we want to know what these things mean.”</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404505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078313"/>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21</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For all the Athenians and the foreigners who were there spent their time in nothing else but either to tell or to hear some new thing.</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177940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078313"/>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22</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Then Paul stood in the midst of the Areopagus and said, “Men of Athens, I perceive that in all things you are very religious;</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145940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1412" y="0"/>
            <a:ext cx="8537510" cy="6740307"/>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23</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for as I was passing through and considering the objects of your worship, I even found an altar with this inscription: </a:t>
            </a:r>
          </a:p>
          <a:p>
            <a:pPr algn="ctr"/>
            <a:r>
              <a:rPr lang="en-US" sz="5400" dirty="0" smtClean="0">
                <a:solidFill>
                  <a:srgbClr val="FFFF00"/>
                </a:solidFill>
                <a:latin typeface="Baskerville Old Face" panose="02020602080505020303" pitchFamily="18" charset="0"/>
              </a:rPr>
              <a:t>TO THE UNKNOWN GOD</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553936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3416320"/>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dirty="0" smtClean="0">
                <a:solidFill>
                  <a:srgbClr val="FFFF00"/>
                </a:solidFill>
                <a:latin typeface="Baskerville Old Face" panose="02020602080505020303" pitchFamily="18" charset="0"/>
              </a:rPr>
              <a:t>Therefore, the One whom you worship without knowing, Him I proclaim to you:</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127802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078313"/>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24</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God, who made the world and everything in it, since He is Lord of heaven and earth, does not dwell in temples made with hands.</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542920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078313"/>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25</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Nor is He worshiped with men’s hands, as though He needed anything, since He gives to all life, breath, and all things.</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586781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6698" y="0"/>
            <a:ext cx="8537510" cy="6740307"/>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26</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And He has made from one blood every nation of men to dwell on all the face of the earth, and has determined their </a:t>
            </a:r>
            <a:r>
              <a:rPr lang="en-US" sz="5400" dirty="0" err="1" smtClean="0">
                <a:solidFill>
                  <a:srgbClr val="FFFF00"/>
                </a:solidFill>
                <a:latin typeface="Baskerville Old Face" panose="02020602080505020303" pitchFamily="18" charset="0"/>
              </a:rPr>
              <a:t>preappointed</a:t>
            </a:r>
            <a:r>
              <a:rPr lang="en-US" sz="5400" dirty="0" smtClean="0">
                <a:solidFill>
                  <a:srgbClr val="FFFF00"/>
                </a:solidFill>
                <a:latin typeface="Baskerville Old Face" panose="02020602080505020303" pitchFamily="18" charset="0"/>
              </a:rPr>
              <a:t> times and the boundaries of their dwellings,</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47528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2086" y="601362"/>
            <a:ext cx="3945925" cy="2585323"/>
          </a:xfrm>
          <a:prstGeom prst="rect">
            <a:avLst/>
          </a:prstGeom>
          <a:solidFill>
            <a:schemeClr val="tx1">
              <a:alpha val="70000"/>
            </a:schemeClr>
          </a:solidFill>
        </p:spPr>
        <p:txBody>
          <a:bodyPr wrap="square" rtlCol="0">
            <a:spAutoFit/>
          </a:bodyPr>
          <a:lstStyle/>
          <a:p>
            <a:pPr algn="ctr"/>
            <a:r>
              <a:rPr lang="en-US" sz="5400" dirty="0" smtClean="0">
                <a:solidFill>
                  <a:srgbClr val="FFFF00"/>
                </a:solidFill>
                <a:latin typeface="Baskerville Old Face" panose="02020602080505020303" pitchFamily="18" charset="0"/>
              </a:rPr>
              <a:t>Mary Baker</a:t>
            </a:r>
          </a:p>
          <a:p>
            <a:pPr algn="ctr"/>
            <a:r>
              <a:rPr lang="en-US" sz="5400" dirty="0" smtClean="0">
                <a:solidFill>
                  <a:srgbClr val="FFFF00"/>
                </a:solidFill>
                <a:latin typeface="Baskerville Old Face" panose="02020602080505020303" pitchFamily="18" charset="0"/>
              </a:rPr>
              <a:t>Eddy</a:t>
            </a:r>
          </a:p>
          <a:p>
            <a:pPr algn="ctr"/>
            <a:r>
              <a:rPr lang="en-US" sz="5400" dirty="0" smtClean="0">
                <a:solidFill>
                  <a:srgbClr val="FFFF00"/>
                </a:solidFill>
                <a:latin typeface="Baskerville Old Face" panose="02020602080505020303" pitchFamily="18" charset="0"/>
              </a:rPr>
              <a:t>1821-1910</a:t>
            </a:r>
            <a:endParaRPr lang="en-US" sz="5400" dirty="0">
              <a:solidFill>
                <a:srgbClr val="FFFF00"/>
              </a:solidFill>
              <a:latin typeface="Baskerville Old Face" panose="02020602080505020303"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744" y="290587"/>
            <a:ext cx="4233454" cy="6209066"/>
          </a:xfrm>
          <a:prstGeom prst="rect">
            <a:avLst/>
          </a:prstGeom>
        </p:spPr>
      </p:pic>
    </p:spTree>
    <p:extLst>
      <p:ext uri="{BB962C8B-B14F-4D97-AF65-F5344CB8AC3E}">
        <p14:creationId xmlns:p14="http://schemas.microsoft.com/office/powerpoint/2010/main" val="894855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078313"/>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27</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so that they should seek the Lord, in the hope that they might grope for Him and find Him, though He is not far from each one of us;</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628116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078313"/>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28</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for in Him we live and move and have our being, as also some of your own poets have said, ‘For we are also His offspring.’</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38629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909310"/>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29</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Therefore, since we are the offspring of God, we ought not to think that the Divine Nature is like gold or silver or stone, something shaped by art and man’s devising.</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87906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4247317"/>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30. </a:t>
            </a:r>
            <a:r>
              <a:rPr lang="en-US" sz="5400" dirty="0" smtClean="0">
                <a:solidFill>
                  <a:srgbClr val="FFFF00"/>
                </a:solidFill>
                <a:latin typeface="Baskerville Old Face" panose="02020602080505020303" pitchFamily="18" charset="0"/>
              </a:rPr>
              <a:t>Truly, these times of ignorance God overlooked, but now commands all men everywhere to repent,</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982055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3174" y="0"/>
            <a:ext cx="8537510" cy="6740307"/>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31. </a:t>
            </a:r>
            <a:r>
              <a:rPr lang="en-US" sz="5400" dirty="0" smtClean="0">
                <a:solidFill>
                  <a:srgbClr val="FFFF00"/>
                </a:solidFill>
                <a:latin typeface="Baskerville Old Face" panose="02020602080505020303" pitchFamily="18" charset="0"/>
              </a:rPr>
              <a:t>because He has appointed a day on which He will judge the world in righteousness by the Man whom He has ordained. He has given assurance of this to all by raising Him from the dead.</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4153007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078313"/>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32. </a:t>
            </a:r>
            <a:r>
              <a:rPr lang="en-US" sz="5400" dirty="0" smtClean="0">
                <a:solidFill>
                  <a:srgbClr val="FFFF00"/>
                </a:solidFill>
                <a:latin typeface="Baskerville Old Face" panose="02020602080505020303" pitchFamily="18" charset="0"/>
              </a:rPr>
              <a:t>And when they heard of the resurrection of the dead, some mocked, while others said, “We will hear you again on this matter.”</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744599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2585323"/>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33. </a:t>
            </a:r>
            <a:r>
              <a:rPr lang="en-US" sz="5400" dirty="0" smtClean="0">
                <a:solidFill>
                  <a:srgbClr val="FFFF00"/>
                </a:solidFill>
                <a:latin typeface="Baskerville Old Face" panose="02020602080505020303" pitchFamily="18" charset="0"/>
              </a:rPr>
              <a:t>So Paul departed from among them.</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440125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747" y="275627"/>
            <a:ext cx="8537510" cy="5909310"/>
          </a:xfrm>
          <a:prstGeom prst="rect">
            <a:avLst/>
          </a:prstGeom>
          <a:solidFill>
            <a:schemeClr val="tx1">
              <a:alpha val="70000"/>
            </a:schemeClr>
          </a:solid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Acts </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17:15-34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34. </a:t>
            </a:r>
            <a:r>
              <a:rPr lang="en-US" sz="5400" dirty="0" smtClean="0">
                <a:solidFill>
                  <a:srgbClr val="FFFF00"/>
                </a:solidFill>
                <a:latin typeface="Baskerville Old Face" panose="02020602080505020303" pitchFamily="18" charset="0"/>
              </a:rPr>
              <a:t>However, some men  joined him and believed, among them Dionysius the Areopagite, a woman named Damaris, and others with them.</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601968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1" y="369760"/>
            <a:ext cx="8682681" cy="6061597"/>
          </a:xfrm>
          <a:prstGeom prst="rect">
            <a:avLst/>
          </a:prstGeom>
        </p:spPr>
      </p:pic>
    </p:spTree>
    <p:extLst>
      <p:ext uri="{BB962C8B-B14F-4D97-AF65-F5344CB8AC3E}">
        <p14:creationId xmlns:p14="http://schemas.microsoft.com/office/powerpoint/2010/main" val="2978730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301578" y="4437638"/>
            <a:ext cx="6631460" cy="1323439"/>
          </a:xfrm>
          <a:prstGeom prst="rect">
            <a:avLst/>
          </a:prstGeom>
          <a:solidFill>
            <a:schemeClr val="tx1">
              <a:alpha val="70000"/>
            </a:schemeClr>
          </a:solidFill>
        </p:spPr>
        <p:txBody>
          <a:bodyPr wrap="square" rtlCol="0">
            <a:spAutoFit/>
          </a:bodyPr>
          <a:lstStyle/>
          <a:p>
            <a:pPr algn="ctr"/>
            <a:r>
              <a:rPr lang="en-US" sz="8000" dirty="0" smtClean="0">
                <a:solidFill>
                  <a:srgbClr val="FFFF00"/>
                </a:solidFill>
                <a:latin typeface="Britannic Bold" panose="020B0903060703020204" pitchFamily="34" charset="0"/>
              </a:rPr>
              <a:t>Acts </a:t>
            </a:r>
            <a:r>
              <a:rPr lang="en-US" sz="8000" dirty="0" smtClean="0">
                <a:solidFill>
                  <a:srgbClr val="FFFF00"/>
                </a:solidFill>
                <a:latin typeface="Britannic Bold" panose="020B0903060703020204" pitchFamily="34" charset="0"/>
              </a:rPr>
              <a:t>17:15-34</a:t>
            </a:r>
            <a:endParaRPr lang="en-US" sz="8000" dirty="0">
              <a:solidFill>
                <a:srgbClr val="FFFF00"/>
              </a:solidFill>
              <a:latin typeface="Britannic Bold" panose="020B0903060703020204" pitchFamily="34" charset="0"/>
            </a:endParaRPr>
          </a:p>
        </p:txBody>
      </p:sp>
    </p:spTree>
    <p:extLst>
      <p:ext uri="{BB962C8B-B14F-4D97-AF65-F5344CB8AC3E}">
        <p14:creationId xmlns:p14="http://schemas.microsoft.com/office/powerpoint/2010/main" val="3700760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2086" y="601362"/>
            <a:ext cx="3945925" cy="2585323"/>
          </a:xfrm>
          <a:prstGeom prst="rect">
            <a:avLst/>
          </a:prstGeom>
          <a:solidFill>
            <a:schemeClr val="tx1">
              <a:alpha val="70000"/>
            </a:schemeClr>
          </a:solidFill>
        </p:spPr>
        <p:txBody>
          <a:bodyPr wrap="square" rtlCol="0">
            <a:spAutoFit/>
          </a:bodyPr>
          <a:lstStyle/>
          <a:p>
            <a:pPr algn="ctr"/>
            <a:r>
              <a:rPr lang="en-US" sz="5400" dirty="0" smtClean="0">
                <a:solidFill>
                  <a:srgbClr val="FFFF00"/>
                </a:solidFill>
                <a:latin typeface="Baskerville Old Face" panose="02020602080505020303" pitchFamily="18" charset="0"/>
              </a:rPr>
              <a:t>Charles </a:t>
            </a:r>
            <a:r>
              <a:rPr lang="en-US" sz="5400" dirty="0" err="1" smtClean="0">
                <a:solidFill>
                  <a:srgbClr val="FFFF00"/>
                </a:solidFill>
                <a:latin typeface="Baskerville Old Face" panose="02020602080505020303" pitchFamily="18" charset="0"/>
              </a:rPr>
              <a:t>Taze</a:t>
            </a:r>
            <a:endParaRPr lang="en-US" sz="5400" dirty="0" smtClean="0">
              <a:solidFill>
                <a:srgbClr val="FFFF00"/>
              </a:solidFill>
              <a:latin typeface="Baskerville Old Face" panose="02020602080505020303" pitchFamily="18" charset="0"/>
            </a:endParaRPr>
          </a:p>
          <a:p>
            <a:pPr algn="ctr"/>
            <a:r>
              <a:rPr lang="en-US" sz="5400" dirty="0" smtClean="0">
                <a:solidFill>
                  <a:srgbClr val="FFFF00"/>
                </a:solidFill>
                <a:latin typeface="Baskerville Old Face" panose="02020602080505020303" pitchFamily="18" charset="0"/>
              </a:rPr>
              <a:t>Russell</a:t>
            </a:r>
          </a:p>
          <a:p>
            <a:pPr algn="ctr"/>
            <a:r>
              <a:rPr lang="en-US" sz="5400" dirty="0" smtClean="0">
                <a:solidFill>
                  <a:srgbClr val="FFFF00"/>
                </a:solidFill>
                <a:latin typeface="Baskerville Old Face" panose="02020602080505020303" pitchFamily="18" charset="0"/>
              </a:rPr>
              <a:t>1852-1916</a:t>
            </a:r>
            <a:endParaRPr lang="en-US" sz="5400" dirty="0">
              <a:solidFill>
                <a:srgbClr val="FFFF00"/>
              </a:solidFill>
              <a:latin typeface="Baskerville Old Face" panose="020206020805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94" y="370701"/>
            <a:ext cx="4504213" cy="5450031"/>
          </a:xfrm>
          <a:prstGeom prst="rect">
            <a:avLst/>
          </a:prstGeom>
        </p:spPr>
      </p:pic>
    </p:spTree>
    <p:extLst>
      <p:ext uri="{BB962C8B-B14F-4D97-AF65-F5344CB8AC3E}">
        <p14:creationId xmlns:p14="http://schemas.microsoft.com/office/powerpoint/2010/main" val="76504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191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3245" y="278381"/>
            <a:ext cx="8537510" cy="1015663"/>
          </a:xfrm>
          <a:prstGeom prst="rect">
            <a:avLst/>
          </a:prstGeom>
          <a:solidFill>
            <a:schemeClr val="tx1">
              <a:alpha val="70000"/>
            </a:schemeClr>
          </a:solidFill>
        </p:spPr>
        <p:txBody>
          <a:bodyPr wrap="square" rtlCol="0">
            <a:spAutoFit/>
          </a:bodyPr>
          <a:lstStyle/>
          <a:p>
            <a:pPr algn="ctr"/>
            <a:r>
              <a:rPr lang="en-US" sz="6000" dirty="0" smtClean="0">
                <a:solidFill>
                  <a:srgbClr val="FFFF00"/>
                </a:solidFill>
                <a:latin typeface="Baskerville Old Face" panose="02020602080505020303" pitchFamily="18" charset="0"/>
              </a:rPr>
              <a:t>Who </a:t>
            </a:r>
            <a:r>
              <a:rPr lang="en-US" sz="6000" u="sng" dirty="0" smtClean="0">
                <a:solidFill>
                  <a:schemeClr val="bg1"/>
                </a:solidFill>
                <a:latin typeface="Baskerville Old Face" panose="02020602080505020303" pitchFamily="18" charset="0"/>
              </a:rPr>
              <a:t>CHRIST</a:t>
            </a:r>
            <a:r>
              <a:rPr lang="en-US" sz="6000" dirty="0" smtClean="0">
                <a:solidFill>
                  <a:srgbClr val="FFFF00"/>
                </a:solidFill>
                <a:latin typeface="Baskerville Old Face" panose="02020602080505020303" pitchFamily="18" charset="0"/>
              </a:rPr>
              <a:t> is.</a:t>
            </a:r>
          </a:p>
        </p:txBody>
      </p:sp>
    </p:spTree>
    <p:extLst>
      <p:ext uri="{BB962C8B-B14F-4D97-AF65-F5344CB8AC3E}">
        <p14:creationId xmlns:p14="http://schemas.microsoft.com/office/powerpoint/2010/main" val="4153477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3245" y="261666"/>
            <a:ext cx="8537510" cy="5078313"/>
          </a:xfrm>
          <a:prstGeom prst="rect">
            <a:avLst/>
          </a:prstGeom>
          <a:solidFill>
            <a:schemeClr val="tx1">
              <a:alpha val="7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 John 4:1-5</a:t>
            </a:r>
            <a:endPar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Beloved, do not believe every spirit, but test the spirits, whether they are of God; because many false prophets have gone out into the world.</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306724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856" y="262562"/>
            <a:ext cx="8537510" cy="4247317"/>
          </a:xfrm>
          <a:prstGeom prst="rect">
            <a:avLst/>
          </a:prstGeom>
          <a:solidFill>
            <a:schemeClr val="tx1">
              <a:alpha val="7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 John 4:1-5</a:t>
            </a:r>
            <a:endPar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2</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By this you know the Spirit of God: Every spirit that confesses that Jesus Christ has come in the flesh is of God,</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100125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1094" y="0"/>
            <a:ext cx="8537510" cy="6740307"/>
          </a:xfrm>
          <a:prstGeom prst="rect">
            <a:avLst/>
          </a:prstGeom>
          <a:solidFill>
            <a:schemeClr val="tx1">
              <a:alpha val="7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 John 4:1-5</a:t>
            </a:r>
            <a:endPar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3. </a:t>
            </a:r>
            <a:r>
              <a:rPr lang="en-US" sz="5400" dirty="0" smtClean="0">
                <a:solidFill>
                  <a:srgbClr val="FFFF00"/>
                </a:solidFill>
                <a:latin typeface="Baskerville Old Face" panose="02020602080505020303" pitchFamily="18" charset="0"/>
              </a:rPr>
              <a:t>and every spirit that does not confess that Jesus Christ has come in the flesh is not of God. And this is the spirit of the Antichrist, which you have heard was coming, and is now</a:t>
            </a:r>
          </a:p>
          <a:p>
            <a:pPr algn="ctr"/>
            <a:r>
              <a:rPr lang="en-US" sz="5400" dirty="0" smtClean="0">
                <a:solidFill>
                  <a:srgbClr val="FFFF00"/>
                </a:solidFill>
                <a:latin typeface="Baskerville Old Face" panose="02020602080505020303" pitchFamily="18" charset="0"/>
              </a:rPr>
              <a:t>already in the world.</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971142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856" y="262562"/>
            <a:ext cx="8537510" cy="5078313"/>
          </a:xfrm>
          <a:prstGeom prst="rect">
            <a:avLst/>
          </a:prstGeom>
          <a:solidFill>
            <a:schemeClr val="tx1">
              <a:alpha val="7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 John 4:1-5</a:t>
            </a:r>
            <a:endPar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endParaRP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4. </a:t>
            </a:r>
            <a:r>
              <a:rPr lang="en-US" sz="5400" dirty="0" smtClean="0">
                <a:solidFill>
                  <a:srgbClr val="FFFF00"/>
                </a:solidFill>
                <a:latin typeface="Baskerville Old Face" panose="02020602080505020303" pitchFamily="18" charset="0"/>
              </a:rPr>
              <a:t>You are of God, little children, and have overcome them, because He who is in you is greater than he who is in the world.</a:t>
            </a:r>
            <a:endParaRPr lang="en-US" sz="5400" dirty="0" smtClean="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935149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941</Words>
  <Application>Microsoft Office PowerPoint</Application>
  <PresentationFormat>On-screen Show (4:3)</PresentationFormat>
  <Paragraphs>80</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Baskerville Old Face</vt:lpstr>
      <vt:lpstr>Britannic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35</cp:revision>
  <dcterms:created xsi:type="dcterms:W3CDTF">2016-09-02T15:54:17Z</dcterms:created>
  <dcterms:modified xsi:type="dcterms:W3CDTF">2016-09-16T19:40:40Z</dcterms:modified>
</cp:coreProperties>
</file>