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302" r:id="rId9"/>
    <p:sldId id="263" r:id="rId10"/>
    <p:sldId id="264" r:id="rId11"/>
    <p:sldId id="303" r:id="rId12"/>
    <p:sldId id="304" r:id="rId13"/>
    <p:sldId id="305" r:id="rId14"/>
    <p:sldId id="306" r:id="rId15"/>
    <p:sldId id="307" r:id="rId16"/>
    <p:sldId id="329" r:id="rId17"/>
    <p:sldId id="330" r:id="rId18"/>
    <p:sldId id="337" r:id="rId19"/>
    <p:sldId id="331" r:id="rId20"/>
    <p:sldId id="335" r:id="rId21"/>
    <p:sldId id="334" r:id="rId22"/>
    <p:sldId id="333" r:id="rId23"/>
    <p:sldId id="332" r:id="rId24"/>
    <p:sldId id="336" r:id="rId25"/>
    <p:sldId id="265" r:id="rId26"/>
    <p:sldId id="308" r:id="rId27"/>
    <p:sldId id="309"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268" r:id="rId42"/>
    <p:sldId id="294" r:id="rId43"/>
    <p:sldId id="295" r:id="rId44"/>
    <p:sldId id="323" r:id="rId45"/>
    <p:sldId id="324" r:id="rId46"/>
    <p:sldId id="325" r:id="rId47"/>
    <p:sldId id="269" r:id="rId48"/>
    <p:sldId id="326" r:id="rId49"/>
    <p:sldId id="327" r:id="rId50"/>
    <p:sldId id="280" r:id="rId51"/>
    <p:sldId id="281"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9/10/2016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9/10/2016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9/10/2016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9/10/2016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9/10/2016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9/10/2016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219200" y="4454114"/>
            <a:ext cx="6787978"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16:19-40</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 </a:t>
            </a:r>
            <a:r>
              <a:rPr lang="en-US" sz="5400" dirty="0" smtClean="0">
                <a:solidFill>
                  <a:srgbClr val="FFFF00"/>
                </a:solidFill>
                <a:latin typeface="Baskerville Old Face" panose="02020602080505020303" pitchFamily="18" charset="0"/>
              </a:rPr>
              <a:t>And they brought them to the magistrates, and said, “These men, being Jews, exceedingly trouble our city;</a:t>
            </a:r>
          </a:p>
        </p:txBody>
      </p:sp>
    </p:spTree>
    <p:extLst>
      <p:ext uri="{BB962C8B-B14F-4D97-AF65-F5344CB8AC3E}">
        <p14:creationId xmlns:p14="http://schemas.microsoft.com/office/powerpoint/2010/main" val="32179787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21. </a:t>
            </a:r>
            <a:r>
              <a:rPr lang="en-US" sz="5400" dirty="0" smtClean="0">
                <a:solidFill>
                  <a:srgbClr val="FFFF00"/>
                </a:solidFill>
                <a:latin typeface="Baskerville Old Face" panose="02020602080505020303" pitchFamily="18" charset="0"/>
              </a:rPr>
              <a:t>and they teach customs which are not lawful for us, being Romans, to receive or observe.”</a:t>
            </a:r>
          </a:p>
        </p:txBody>
      </p:sp>
    </p:spTree>
    <p:extLst>
      <p:ext uri="{BB962C8B-B14F-4D97-AF65-F5344CB8AC3E}">
        <p14:creationId xmlns:p14="http://schemas.microsoft.com/office/powerpoint/2010/main" val="1348591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22. </a:t>
            </a:r>
            <a:r>
              <a:rPr lang="en-US" sz="5400" dirty="0" smtClean="0">
                <a:solidFill>
                  <a:srgbClr val="FFFF00"/>
                </a:solidFill>
                <a:latin typeface="Baskerville Old Face" panose="02020602080505020303" pitchFamily="18" charset="0"/>
              </a:rPr>
              <a:t>Then the multitude rose up together against them; and the magistrates tore off their clothes and commanded them to be beaten with rods.</a:t>
            </a:r>
          </a:p>
        </p:txBody>
      </p:sp>
    </p:spTree>
    <p:extLst>
      <p:ext uri="{BB962C8B-B14F-4D97-AF65-F5344CB8AC3E}">
        <p14:creationId xmlns:p14="http://schemas.microsoft.com/office/powerpoint/2010/main" val="24964501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23. </a:t>
            </a:r>
            <a:r>
              <a:rPr lang="en-US" sz="5400" dirty="0" smtClean="0">
                <a:solidFill>
                  <a:srgbClr val="FFFF00"/>
                </a:solidFill>
                <a:latin typeface="Baskerville Old Face" panose="02020602080505020303" pitchFamily="18" charset="0"/>
              </a:rPr>
              <a:t>And when they had laid many stripes on them, they threw them into prison, commanding the jailer to keep them securely.</a:t>
            </a:r>
          </a:p>
        </p:txBody>
      </p:sp>
    </p:spTree>
    <p:extLst>
      <p:ext uri="{BB962C8B-B14F-4D97-AF65-F5344CB8AC3E}">
        <p14:creationId xmlns:p14="http://schemas.microsoft.com/office/powerpoint/2010/main" val="3679943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4247317"/>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24. </a:t>
            </a:r>
            <a:r>
              <a:rPr lang="en-US" sz="5400" dirty="0" smtClean="0">
                <a:solidFill>
                  <a:srgbClr val="FFFF00"/>
                </a:solidFill>
                <a:latin typeface="Baskerville Old Face" panose="02020602080505020303" pitchFamily="18" charset="0"/>
              </a:rPr>
              <a:t>Having received such a charge, he put them into the inner prison and fastened their feet in the stocks.</a:t>
            </a:r>
          </a:p>
        </p:txBody>
      </p:sp>
    </p:spTree>
    <p:extLst>
      <p:ext uri="{BB962C8B-B14F-4D97-AF65-F5344CB8AC3E}">
        <p14:creationId xmlns:p14="http://schemas.microsoft.com/office/powerpoint/2010/main" val="3423861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62563"/>
            <a:ext cx="8537510" cy="5078313"/>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25. </a:t>
            </a:r>
            <a:r>
              <a:rPr lang="en-US" sz="5400" dirty="0" smtClean="0">
                <a:solidFill>
                  <a:srgbClr val="FFFF00"/>
                </a:solidFill>
                <a:latin typeface="Baskerville Old Face" panose="02020602080505020303" pitchFamily="18" charset="0"/>
              </a:rPr>
              <a:t>But at midnight Paul and Silas were praying and singing hymns to God, and the prisoners were listening to them.</a:t>
            </a:r>
          </a:p>
        </p:txBody>
      </p:sp>
    </p:spTree>
    <p:extLst>
      <p:ext uri="{BB962C8B-B14F-4D97-AF65-F5344CB8AC3E}">
        <p14:creationId xmlns:p14="http://schemas.microsoft.com/office/powerpoint/2010/main" val="22750182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222422"/>
            <a:ext cx="9144001" cy="3785652"/>
          </a:xfrm>
          <a:prstGeom prst="rect">
            <a:avLst/>
          </a:prstGeom>
          <a:noFill/>
        </p:spPr>
        <p:txBody>
          <a:bodyPr wrap="square" rtlCol="0">
            <a:spAutoFit/>
          </a:bodyPr>
          <a:lstStyle/>
          <a:p>
            <a:pPr algn="ctr"/>
            <a:r>
              <a:rPr lang="en-US" sz="6000" dirty="0">
                <a:solidFill>
                  <a:schemeClr val="bg1"/>
                </a:solidFill>
                <a:latin typeface="Agency FB" panose="020B0503020202020204" pitchFamily="34" charset="0"/>
              </a:rPr>
              <a:t>Amazing grace! how sweet the </a:t>
            </a:r>
            <a:r>
              <a:rPr lang="en-US" sz="6000" dirty="0" smtClean="0">
                <a:solidFill>
                  <a:schemeClr val="bg1"/>
                </a:solidFill>
                <a:latin typeface="Agency FB" panose="020B0503020202020204" pitchFamily="34" charset="0"/>
              </a:rPr>
              <a:t>sound</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  That saved a wretch; like me!</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once was lost, but now am found,</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  Was blind, but now I see.</a:t>
            </a:r>
            <a:endParaRPr lang="en-US" sz="6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23238089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222422"/>
            <a:ext cx="9144001" cy="5632311"/>
          </a:xfrm>
          <a:prstGeom prst="rect">
            <a:avLst/>
          </a:prstGeom>
          <a:noFill/>
        </p:spPr>
        <p:txBody>
          <a:bodyPr wrap="square" rtlCol="0">
            <a:spAutoFit/>
          </a:bodyPr>
          <a:lstStyle/>
          <a:p>
            <a:pPr algn="ctr"/>
            <a:r>
              <a:rPr lang="en-US" sz="6000" dirty="0">
                <a:solidFill>
                  <a:schemeClr val="bg1"/>
                </a:solidFill>
                <a:latin typeface="Agency FB" panose="020B0503020202020204" pitchFamily="34" charset="0"/>
              </a:rPr>
              <a:t>Through many dangers, </a:t>
            </a:r>
            <a:endParaRPr lang="en-US" sz="6000" dirty="0" smtClean="0">
              <a:solidFill>
                <a:schemeClr val="bg1"/>
              </a:solidFill>
              <a:latin typeface="Agency FB" panose="020B0503020202020204" pitchFamily="34" charset="0"/>
            </a:endParaRPr>
          </a:p>
          <a:p>
            <a:pPr algn="ctr"/>
            <a:r>
              <a:rPr lang="en-US" sz="6000" dirty="0" smtClean="0">
                <a:solidFill>
                  <a:schemeClr val="bg1"/>
                </a:solidFill>
                <a:latin typeface="Agency FB" panose="020B0503020202020204" pitchFamily="34" charset="0"/>
              </a:rPr>
              <a:t>toils </a:t>
            </a:r>
            <a:r>
              <a:rPr lang="en-US" sz="6000" dirty="0">
                <a:solidFill>
                  <a:schemeClr val="bg1"/>
                </a:solidFill>
                <a:latin typeface="Agency FB" panose="020B0503020202020204" pitchFamily="34" charset="0"/>
              </a:rPr>
              <a:t>and snares</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have already come;</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err="1">
                <a:solidFill>
                  <a:schemeClr val="bg1"/>
                </a:solidFill>
                <a:latin typeface="Agency FB" panose="020B0503020202020204" pitchFamily="34" charset="0"/>
              </a:rPr>
              <a:t>'Tis</a:t>
            </a:r>
            <a:r>
              <a:rPr lang="en-US" sz="6000" dirty="0">
                <a:solidFill>
                  <a:schemeClr val="bg1"/>
                </a:solidFill>
                <a:latin typeface="Agency FB" panose="020B0503020202020204" pitchFamily="34" charset="0"/>
              </a:rPr>
              <a:t> Grace that brought me </a:t>
            </a:r>
            <a:endParaRPr lang="en-US" sz="6000" dirty="0" smtClean="0">
              <a:solidFill>
                <a:schemeClr val="bg1"/>
              </a:solidFill>
              <a:latin typeface="Agency FB" panose="020B0503020202020204" pitchFamily="34" charset="0"/>
            </a:endParaRPr>
          </a:p>
          <a:p>
            <a:pPr algn="ctr"/>
            <a:r>
              <a:rPr lang="en-US" sz="6000" dirty="0" smtClean="0">
                <a:solidFill>
                  <a:schemeClr val="bg1"/>
                </a:solidFill>
                <a:latin typeface="Agency FB" panose="020B0503020202020204" pitchFamily="34" charset="0"/>
              </a:rPr>
              <a:t>safe </a:t>
            </a:r>
            <a:r>
              <a:rPr lang="en-US" sz="6000" dirty="0">
                <a:solidFill>
                  <a:schemeClr val="bg1"/>
                </a:solidFill>
                <a:latin typeface="Agency FB" panose="020B0503020202020204" pitchFamily="34" charset="0"/>
              </a:rPr>
              <a:t>thus far</a:t>
            </a:r>
            <a:r>
              <a:rPr lang="en-US" sz="6000" dirty="0">
                <a:solidFill>
                  <a:schemeClr val="bg1"/>
                </a:solidFill>
                <a:latin typeface="Agency FB" panose="020B0503020202020204" pitchFamily="34" charset="0"/>
              </a:rPr>
              <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and Grace will lead me home.</a:t>
            </a:r>
            <a:endParaRPr lang="en-US" sz="6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417191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23568" y="82378"/>
            <a:ext cx="3340979" cy="6740307"/>
          </a:xfrm>
          <a:prstGeom prst="rect">
            <a:avLst/>
          </a:prstGeom>
          <a:noFill/>
        </p:spPr>
        <p:txBody>
          <a:bodyPr wrap="none" rtlCol="0">
            <a:spAutoFit/>
          </a:bodyPr>
          <a:lstStyle/>
          <a:p>
            <a:r>
              <a:rPr lang="en-US" dirty="0" err="1">
                <a:solidFill>
                  <a:schemeClr val="bg1"/>
                </a:solidFill>
                <a:latin typeface="Agency FB" panose="020B0503020202020204" pitchFamily="34" charset="0"/>
              </a:rPr>
              <a:t>’Twas</a:t>
            </a:r>
            <a:r>
              <a:rPr lang="en-US" dirty="0">
                <a:solidFill>
                  <a:schemeClr val="bg1"/>
                </a:solidFill>
                <a:latin typeface="Agency FB" panose="020B0503020202020204" pitchFamily="34" charset="0"/>
              </a:rPr>
              <a:t> grace that taught my heart to fear,</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And grace my fears relieved;</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How precious did that grace appear</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The hour I first believed.</a:t>
            </a:r>
          </a:p>
          <a:p>
            <a:endParaRPr lang="en-US" dirty="0" smtClean="0">
              <a:solidFill>
                <a:schemeClr val="bg1"/>
              </a:solidFill>
              <a:latin typeface="Agency FB" panose="020B0503020202020204" pitchFamily="34" charset="0"/>
            </a:endParaRPr>
          </a:p>
          <a:p>
            <a:r>
              <a:rPr lang="en-US" dirty="0" smtClean="0">
                <a:solidFill>
                  <a:schemeClr val="bg1"/>
                </a:solidFill>
                <a:latin typeface="Agency FB" panose="020B0503020202020204" pitchFamily="34" charset="0"/>
              </a:rPr>
              <a:t>The </a:t>
            </a:r>
            <a:r>
              <a:rPr lang="en-US" dirty="0">
                <a:solidFill>
                  <a:schemeClr val="bg1"/>
                </a:solidFill>
                <a:latin typeface="Agency FB" panose="020B0503020202020204" pitchFamily="34" charset="0"/>
              </a:rPr>
              <a:t>Lord has promised good to me,</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His Word my hope secures;</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He will my Shield and Portion be,</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As long as life endures.</a:t>
            </a:r>
          </a:p>
          <a:p>
            <a:endParaRPr lang="en-US" dirty="0" smtClean="0">
              <a:solidFill>
                <a:schemeClr val="bg1"/>
              </a:solidFill>
              <a:latin typeface="Agency FB" panose="020B0503020202020204" pitchFamily="34" charset="0"/>
            </a:endParaRPr>
          </a:p>
          <a:p>
            <a:r>
              <a:rPr lang="en-US" dirty="0" smtClean="0">
                <a:solidFill>
                  <a:schemeClr val="bg1"/>
                </a:solidFill>
                <a:latin typeface="Agency FB" panose="020B0503020202020204" pitchFamily="34" charset="0"/>
              </a:rPr>
              <a:t>Yea</a:t>
            </a:r>
            <a:r>
              <a:rPr lang="en-US" dirty="0">
                <a:solidFill>
                  <a:schemeClr val="bg1"/>
                </a:solidFill>
                <a:latin typeface="Agency FB" panose="020B0503020202020204" pitchFamily="34" charset="0"/>
              </a:rPr>
              <a:t>, when this flesh and heart shall fail,</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And mortal life shall cease,</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I shall possess, within the veil,</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A life of joy and peace.</a:t>
            </a:r>
          </a:p>
          <a:p>
            <a:endParaRPr lang="en-US" dirty="0" smtClean="0">
              <a:solidFill>
                <a:schemeClr val="bg1"/>
              </a:solidFill>
              <a:latin typeface="Agency FB" panose="020B0503020202020204" pitchFamily="34" charset="0"/>
            </a:endParaRPr>
          </a:p>
          <a:p>
            <a:r>
              <a:rPr lang="en-US" dirty="0" smtClean="0">
                <a:solidFill>
                  <a:schemeClr val="bg1"/>
                </a:solidFill>
                <a:latin typeface="Agency FB" panose="020B0503020202020204" pitchFamily="34" charset="0"/>
              </a:rPr>
              <a:t>The </a:t>
            </a:r>
            <a:r>
              <a:rPr lang="en-US" dirty="0">
                <a:solidFill>
                  <a:schemeClr val="bg1"/>
                </a:solidFill>
                <a:latin typeface="Agency FB" panose="020B0503020202020204" pitchFamily="34" charset="0"/>
              </a:rPr>
              <a:t>earth shall soon dissolve like snow,</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The sun forbear to shine;</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But God, who called me here below,</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Will be forever mine.</a:t>
            </a:r>
          </a:p>
          <a:p>
            <a:endParaRPr lang="en-US" dirty="0" smtClean="0">
              <a:solidFill>
                <a:schemeClr val="bg1"/>
              </a:solidFill>
              <a:latin typeface="Agency FB" panose="020B0503020202020204" pitchFamily="34" charset="0"/>
            </a:endParaRPr>
          </a:p>
          <a:p>
            <a:r>
              <a:rPr lang="en-US" dirty="0" smtClean="0">
                <a:solidFill>
                  <a:schemeClr val="bg1"/>
                </a:solidFill>
                <a:latin typeface="Agency FB" panose="020B0503020202020204" pitchFamily="34" charset="0"/>
              </a:rPr>
              <a:t>When </a:t>
            </a:r>
            <a:r>
              <a:rPr lang="en-US" dirty="0">
                <a:solidFill>
                  <a:schemeClr val="bg1"/>
                </a:solidFill>
                <a:latin typeface="Agency FB" panose="020B0503020202020204" pitchFamily="34" charset="0"/>
              </a:rPr>
              <a:t>we’ve been there ten thousand years,</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Bright shining as the sun,</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We’ve no less days to sing God’s praise</a:t>
            </a:r>
            <a:br>
              <a:rPr lang="en-US" dirty="0">
                <a:solidFill>
                  <a:schemeClr val="bg1"/>
                </a:solidFill>
                <a:latin typeface="Agency FB" panose="020B0503020202020204" pitchFamily="34" charset="0"/>
              </a:rPr>
            </a:br>
            <a:r>
              <a:rPr lang="en-US" dirty="0">
                <a:solidFill>
                  <a:schemeClr val="bg1"/>
                </a:solidFill>
                <a:latin typeface="Agency FB" panose="020B0503020202020204" pitchFamily="34" charset="0"/>
              </a:rPr>
              <a:t>Than when we’d first begun</a:t>
            </a:r>
            <a:r>
              <a:rPr lang="en-US" dirty="0" smtClean="0">
                <a:solidFill>
                  <a:schemeClr val="bg1"/>
                </a:solidFill>
                <a:latin typeface="Agency FB" panose="020B0503020202020204" pitchFamily="34" charset="0"/>
              </a:rPr>
              <a:t>.</a:t>
            </a:r>
            <a:endParaRPr lang="en-US"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945918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15330" y="58847"/>
            <a:ext cx="8921578" cy="3785652"/>
          </a:xfrm>
          <a:prstGeom prst="rect">
            <a:avLst/>
          </a:prstGeom>
        </p:spPr>
        <p:txBody>
          <a:bodyPr wrap="square">
            <a:spAutoFit/>
          </a:bodyPr>
          <a:lstStyle/>
          <a:p>
            <a:pPr algn="ctr"/>
            <a:r>
              <a:rPr lang="en-US" sz="6000" dirty="0">
                <a:solidFill>
                  <a:schemeClr val="bg1"/>
                </a:solidFill>
                <a:latin typeface="Agency FB" panose="020B0503020202020204" pitchFamily="34" charset="0"/>
              </a:rPr>
              <a:t>God is so good,</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God is so good,</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God is so good,</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me</a:t>
            </a:r>
            <a:r>
              <a:rPr lang="en-US" sz="6000" dirty="0" smtClean="0">
                <a:solidFill>
                  <a:schemeClr val="bg1"/>
                </a:solidFill>
                <a:latin typeface="Agency FB" panose="020B0503020202020204" pitchFamily="34" charset="0"/>
              </a:rPr>
              <a:t>!</a:t>
            </a:r>
            <a:endParaRPr lang="en-US" sz="6000" b="0" i="0" dirty="0">
              <a:solidFill>
                <a:schemeClr val="bg1"/>
              </a:solidFill>
              <a:effectLst/>
              <a:latin typeface="Agency FB" panose="020B0503020202020204" pitchFamily="34" charset="0"/>
            </a:endParaRPr>
          </a:p>
        </p:txBody>
      </p:sp>
    </p:spTree>
    <p:extLst>
      <p:ext uri="{BB962C8B-B14F-4D97-AF65-F5344CB8AC3E}">
        <p14:creationId xmlns:p14="http://schemas.microsoft.com/office/powerpoint/2010/main" val="2995916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Romans 8:28</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28. </a:t>
            </a:r>
            <a:r>
              <a:rPr lang="en-US" sz="5400" dirty="0" smtClean="0">
                <a:solidFill>
                  <a:srgbClr val="FFFF00"/>
                </a:solidFill>
                <a:latin typeface="Baskerville Old Face" panose="02020602080505020303" pitchFamily="18" charset="0"/>
              </a:rPr>
              <a:t>And we know that all things work together for good to those who love God, to those who are the called according to His purpose.</a:t>
            </a: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82378" y="58847"/>
            <a:ext cx="8979244" cy="3785652"/>
          </a:xfrm>
          <a:prstGeom prst="rect">
            <a:avLst/>
          </a:prstGeom>
        </p:spPr>
        <p:txBody>
          <a:bodyPr wrap="square">
            <a:spAutoFit/>
          </a:bodyPr>
          <a:lstStyle/>
          <a:p>
            <a:pPr algn="ctr"/>
            <a:r>
              <a:rPr lang="en-US" sz="6000" dirty="0" smtClean="0">
                <a:solidFill>
                  <a:schemeClr val="bg1"/>
                </a:solidFill>
                <a:latin typeface="Agency FB" panose="020B0503020202020204" pitchFamily="34" charset="0"/>
              </a:rPr>
              <a:t>God </a:t>
            </a:r>
            <a:r>
              <a:rPr lang="en-US" sz="6000" dirty="0">
                <a:solidFill>
                  <a:schemeClr val="bg1"/>
                </a:solidFill>
                <a:latin typeface="Agency FB" panose="020B0503020202020204" pitchFamily="34" charset="0"/>
              </a:rPr>
              <a:t>answers prayer,</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God answers prayer,</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God answers prayer,</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me</a:t>
            </a:r>
            <a:r>
              <a:rPr lang="en-US" sz="6000" dirty="0" smtClean="0">
                <a:solidFill>
                  <a:schemeClr val="bg1"/>
                </a:solidFill>
                <a:latin typeface="Agency FB" panose="020B0503020202020204" pitchFamily="34" charset="0"/>
              </a:rPr>
              <a:t>!</a:t>
            </a:r>
            <a:endParaRPr lang="en-US" sz="6000" b="0" i="0" dirty="0">
              <a:solidFill>
                <a:schemeClr val="bg1"/>
              </a:solidFill>
              <a:effectLst/>
              <a:latin typeface="Agency FB" panose="020B0503020202020204" pitchFamily="34" charset="0"/>
            </a:endParaRPr>
          </a:p>
        </p:txBody>
      </p:sp>
    </p:spTree>
    <p:extLst>
      <p:ext uri="{BB962C8B-B14F-4D97-AF65-F5344CB8AC3E}">
        <p14:creationId xmlns:p14="http://schemas.microsoft.com/office/powerpoint/2010/main" val="2146026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98853" y="58847"/>
            <a:ext cx="8971005" cy="3785652"/>
          </a:xfrm>
          <a:prstGeom prst="rect">
            <a:avLst/>
          </a:prstGeom>
        </p:spPr>
        <p:txBody>
          <a:bodyPr wrap="square">
            <a:spAutoFit/>
          </a:bodyPr>
          <a:lstStyle/>
          <a:p>
            <a:pPr algn="ctr"/>
            <a:r>
              <a:rPr lang="en-US" sz="6000" dirty="0" smtClean="0">
                <a:solidFill>
                  <a:schemeClr val="bg1"/>
                </a:solidFill>
                <a:latin typeface="Agency FB" panose="020B0503020202020204" pitchFamily="34" charset="0"/>
              </a:rPr>
              <a:t>He </a:t>
            </a:r>
            <a:r>
              <a:rPr lang="en-US" sz="6000" dirty="0">
                <a:solidFill>
                  <a:schemeClr val="bg1"/>
                </a:solidFill>
                <a:latin typeface="Agency FB" panose="020B0503020202020204" pitchFamily="34" charset="0"/>
              </a:rPr>
              <a:t>cares for 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 cares for 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 cares for 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me</a:t>
            </a:r>
            <a:r>
              <a:rPr lang="en-US" sz="6000" dirty="0" smtClean="0">
                <a:solidFill>
                  <a:schemeClr val="bg1"/>
                </a:solidFill>
                <a:latin typeface="Agency FB" panose="020B0503020202020204" pitchFamily="34" charset="0"/>
              </a:rPr>
              <a:t>!</a:t>
            </a:r>
            <a:endParaRPr lang="en-US" sz="6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245466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74141" y="58847"/>
            <a:ext cx="8987481" cy="3785652"/>
          </a:xfrm>
          <a:prstGeom prst="rect">
            <a:avLst/>
          </a:prstGeom>
        </p:spPr>
        <p:txBody>
          <a:bodyPr wrap="square">
            <a:spAutoFit/>
          </a:bodyPr>
          <a:lstStyle/>
          <a:p>
            <a:pPr algn="ctr"/>
            <a:r>
              <a:rPr lang="en-US" sz="6000" dirty="0" smtClean="0">
                <a:solidFill>
                  <a:schemeClr val="bg1"/>
                </a:solidFill>
                <a:latin typeface="Agency FB" panose="020B0503020202020204" pitchFamily="34" charset="0"/>
              </a:rPr>
              <a:t>I </a:t>
            </a:r>
            <a:r>
              <a:rPr lang="en-US" sz="6000" dirty="0">
                <a:solidFill>
                  <a:schemeClr val="bg1"/>
                </a:solidFill>
                <a:latin typeface="Agency FB" panose="020B0503020202020204" pitchFamily="34" charset="0"/>
              </a:rPr>
              <a:t>love Him so,</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love Him so,</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love Him so,</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a:t>
            </a:r>
            <a:r>
              <a:rPr lang="en-US" sz="6000" dirty="0" smtClean="0">
                <a:solidFill>
                  <a:schemeClr val="bg1"/>
                </a:solidFill>
                <a:latin typeface="Agency FB" panose="020B0503020202020204" pitchFamily="34" charset="0"/>
              </a:rPr>
              <a:t>me!</a:t>
            </a:r>
            <a:endParaRPr lang="en-US" sz="6000" b="0" i="0" dirty="0">
              <a:solidFill>
                <a:schemeClr val="bg1"/>
              </a:solidFill>
              <a:effectLst/>
              <a:latin typeface="Agency FB" panose="020B0503020202020204" pitchFamily="34" charset="0"/>
            </a:endParaRPr>
          </a:p>
        </p:txBody>
      </p:sp>
    </p:spTree>
    <p:extLst>
      <p:ext uri="{BB962C8B-B14F-4D97-AF65-F5344CB8AC3E}">
        <p14:creationId xmlns:p14="http://schemas.microsoft.com/office/powerpoint/2010/main" val="341695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74141" y="58847"/>
            <a:ext cx="8987481" cy="3785652"/>
          </a:xfrm>
          <a:prstGeom prst="rect">
            <a:avLst/>
          </a:prstGeom>
        </p:spPr>
        <p:txBody>
          <a:bodyPr wrap="square">
            <a:spAutoFit/>
          </a:bodyPr>
          <a:lstStyle/>
          <a:p>
            <a:pPr algn="ctr"/>
            <a:r>
              <a:rPr lang="en-US" sz="6000" dirty="0" smtClean="0">
                <a:solidFill>
                  <a:schemeClr val="bg1"/>
                </a:solidFill>
                <a:latin typeface="Agency FB" panose="020B0503020202020204" pitchFamily="34" charset="0"/>
              </a:rPr>
              <a:t>I’ll </a:t>
            </a:r>
            <a:r>
              <a:rPr lang="en-US" sz="6000" dirty="0">
                <a:solidFill>
                  <a:schemeClr val="bg1"/>
                </a:solidFill>
                <a:latin typeface="Agency FB" panose="020B0503020202020204" pitchFamily="34" charset="0"/>
              </a:rPr>
              <a:t>do His will,</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I’ll do His will,</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I’ll do His will,</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me</a:t>
            </a:r>
            <a:r>
              <a:rPr lang="en-US" sz="6000" dirty="0" smtClean="0">
                <a:solidFill>
                  <a:schemeClr val="bg1"/>
                </a:solidFill>
                <a:latin typeface="Agency FB" panose="020B0503020202020204" pitchFamily="34" charset="0"/>
              </a:rPr>
              <a:t>!</a:t>
            </a:r>
            <a:endParaRPr lang="en-US" sz="6000" dirty="0">
              <a:solidFill>
                <a:schemeClr val="bg1"/>
              </a:solidFill>
              <a:latin typeface="Agency FB" panose="020B0503020202020204" pitchFamily="34" charset="0"/>
            </a:endParaRPr>
          </a:p>
        </p:txBody>
      </p:sp>
    </p:spTree>
    <p:extLst>
      <p:ext uri="{BB962C8B-B14F-4D97-AF65-F5344CB8AC3E}">
        <p14:creationId xmlns:p14="http://schemas.microsoft.com/office/powerpoint/2010/main" val="1155486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Rectangle 1"/>
          <p:cNvSpPr/>
          <p:nvPr/>
        </p:nvSpPr>
        <p:spPr>
          <a:xfrm>
            <a:off x="115330" y="58847"/>
            <a:ext cx="8938054" cy="3785652"/>
          </a:xfrm>
          <a:prstGeom prst="rect">
            <a:avLst/>
          </a:prstGeom>
        </p:spPr>
        <p:txBody>
          <a:bodyPr wrap="square">
            <a:spAutoFit/>
          </a:bodyPr>
          <a:lstStyle/>
          <a:p>
            <a:pPr algn="ctr"/>
            <a:r>
              <a:rPr lang="en-US" sz="6000" dirty="0" smtClean="0">
                <a:solidFill>
                  <a:schemeClr val="bg1"/>
                </a:solidFill>
                <a:latin typeface="Agency FB" panose="020B0503020202020204" pitchFamily="34" charset="0"/>
              </a:rPr>
              <a:t>I </a:t>
            </a:r>
            <a:r>
              <a:rPr lang="en-US" sz="6000" dirty="0">
                <a:solidFill>
                  <a:schemeClr val="bg1"/>
                </a:solidFill>
                <a:latin typeface="Agency FB" panose="020B0503020202020204" pitchFamily="34" charset="0"/>
              </a:rPr>
              <a:t>praise His name,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praise His name,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I praise His name,</a:t>
            </a:r>
            <a:br>
              <a:rPr lang="en-US" sz="6000" dirty="0">
                <a:solidFill>
                  <a:schemeClr val="bg1"/>
                </a:solidFill>
                <a:latin typeface="Agency FB" panose="020B0503020202020204" pitchFamily="34" charset="0"/>
              </a:rPr>
            </a:br>
            <a:r>
              <a:rPr lang="en-US" sz="6000" dirty="0">
                <a:solidFill>
                  <a:schemeClr val="bg1"/>
                </a:solidFill>
                <a:latin typeface="Agency FB" panose="020B0503020202020204" pitchFamily="34" charset="0"/>
              </a:rPr>
              <a:t>He’s so good to me!</a:t>
            </a:r>
            <a:endParaRPr lang="en-US" sz="6000" b="0" i="0" dirty="0">
              <a:solidFill>
                <a:schemeClr val="bg1"/>
              </a:solidFill>
              <a:effectLst/>
              <a:latin typeface="Agency FB" panose="020B0503020202020204" pitchFamily="34" charset="0"/>
            </a:endParaRPr>
          </a:p>
        </p:txBody>
      </p:sp>
    </p:spTree>
    <p:extLst>
      <p:ext uri="{BB962C8B-B14F-4D97-AF65-F5344CB8AC3E}">
        <p14:creationId xmlns:p14="http://schemas.microsoft.com/office/powerpoint/2010/main" val="37527899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26. </a:t>
            </a:r>
            <a:r>
              <a:rPr lang="en-US" sz="5400" dirty="0" smtClean="0">
                <a:solidFill>
                  <a:srgbClr val="FFFF00"/>
                </a:solidFill>
                <a:latin typeface="Baskerville Old Face" panose="02020602080505020303" pitchFamily="18" charset="0"/>
              </a:rPr>
              <a:t>Suddenly there was a great earthquake, so that the foundations of the prison were shaken; and immediately all the doors were opened and everyone’s chains were loosed.</a:t>
            </a:r>
          </a:p>
        </p:txBody>
      </p:sp>
    </p:spTree>
    <p:extLst>
      <p:ext uri="{BB962C8B-B14F-4D97-AF65-F5344CB8AC3E}">
        <p14:creationId xmlns:p14="http://schemas.microsoft.com/office/powerpoint/2010/main" val="681418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27. </a:t>
            </a:r>
            <a:r>
              <a:rPr lang="en-US" sz="5400" dirty="0" smtClean="0">
                <a:solidFill>
                  <a:srgbClr val="FFFF00"/>
                </a:solidFill>
                <a:latin typeface="Baskerville Old Face" panose="02020602080505020303" pitchFamily="18" charset="0"/>
              </a:rPr>
              <a:t>And the keeper of the prison, awaking from sleep and seeing the prison doors open, supposing the prisoners had fled, drew his sword and was about to kill himself.</a:t>
            </a:r>
          </a:p>
        </p:txBody>
      </p:sp>
    </p:spTree>
    <p:extLst>
      <p:ext uri="{BB962C8B-B14F-4D97-AF65-F5344CB8AC3E}">
        <p14:creationId xmlns:p14="http://schemas.microsoft.com/office/powerpoint/2010/main" val="11207269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28. </a:t>
            </a:r>
            <a:r>
              <a:rPr lang="en-US" sz="5400" dirty="0" smtClean="0">
                <a:solidFill>
                  <a:srgbClr val="FFFF00"/>
                </a:solidFill>
                <a:latin typeface="Baskerville Old Face" panose="02020602080505020303" pitchFamily="18" charset="0"/>
              </a:rPr>
              <a:t>But Paul called with a loud voice, saying, “Do yourself no harm, for we are all here.”</a:t>
            </a:r>
          </a:p>
        </p:txBody>
      </p:sp>
    </p:spTree>
    <p:extLst>
      <p:ext uri="{BB962C8B-B14F-4D97-AF65-F5344CB8AC3E}">
        <p14:creationId xmlns:p14="http://schemas.microsoft.com/office/powerpoint/2010/main" val="4369300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29. </a:t>
            </a:r>
            <a:r>
              <a:rPr lang="en-US" sz="5400" dirty="0" smtClean="0">
                <a:solidFill>
                  <a:srgbClr val="FFFF00"/>
                </a:solidFill>
                <a:latin typeface="Baskerville Old Face" panose="02020602080505020303" pitchFamily="18" charset="0"/>
              </a:rPr>
              <a:t>Then he called for a light, ran in, and fell down trembling before Paul and Silas.</a:t>
            </a:r>
          </a:p>
        </p:txBody>
      </p:sp>
    </p:spTree>
    <p:extLst>
      <p:ext uri="{BB962C8B-B14F-4D97-AF65-F5344CB8AC3E}">
        <p14:creationId xmlns:p14="http://schemas.microsoft.com/office/powerpoint/2010/main" val="27169557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30. </a:t>
            </a:r>
            <a:r>
              <a:rPr lang="en-US" sz="5400" dirty="0" smtClean="0">
                <a:solidFill>
                  <a:srgbClr val="FFFF00"/>
                </a:solidFill>
                <a:latin typeface="Baskerville Old Face" panose="02020602080505020303" pitchFamily="18" charset="0"/>
              </a:rPr>
              <a:t>And he brought them out and said, “Sirs, what must I do to be saved?”</a:t>
            </a:r>
          </a:p>
        </p:txBody>
      </p:sp>
    </p:spTree>
    <p:extLst>
      <p:ext uri="{BB962C8B-B14F-4D97-AF65-F5344CB8AC3E}">
        <p14:creationId xmlns:p14="http://schemas.microsoft.com/office/powerpoint/2010/main" val="94013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Psalm 76:10 </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Surely the wrath of man shall praise You; with the remainder of wrath You shall gird Yourself.</a:t>
            </a:r>
          </a:p>
        </p:txBody>
      </p:sp>
    </p:spTree>
    <p:extLst>
      <p:ext uri="{BB962C8B-B14F-4D97-AF65-F5344CB8AC3E}">
        <p14:creationId xmlns:p14="http://schemas.microsoft.com/office/powerpoint/2010/main" val="31001259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31. </a:t>
            </a:r>
            <a:r>
              <a:rPr lang="en-US" sz="5400" dirty="0" smtClean="0">
                <a:solidFill>
                  <a:srgbClr val="FFFF00"/>
                </a:solidFill>
                <a:latin typeface="Baskerville Old Face" panose="02020602080505020303" pitchFamily="18" charset="0"/>
              </a:rPr>
              <a:t>So they said, “Believe on the Lord Jesus Christ, and you will be saved, you and your household.” </a:t>
            </a:r>
          </a:p>
        </p:txBody>
      </p:sp>
    </p:spTree>
    <p:extLst>
      <p:ext uri="{BB962C8B-B14F-4D97-AF65-F5344CB8AC3E}">
        <p14:creationId xmlns:p14="http://schemas.microsoft.com/office/powerpoint/2010/main" val="37658055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32. </a:t>
            </a:r>
            <a:r>
              <a:rPr lang="en-US" sz="5400" dirty="0" smtClean="0">
                <a:solidFill>
                  <a:srgbClr val="FFFF00"/>
                </a:solidFill>
                <a:latin typeface="Baskerville Old Face" panose="02020602080505020303" pitchFamily="18" charset="0"/>
              </a:rPr>
              <a:t>Then they spoke the word of the Lord to him and to all who were in his house.</a:t>
            </a:r>
          </a:p>
        </p:txBody>
      </p:sp>
    </p:spTree>
    <p:extLst>
      <p:ext uri="{BB962C8B-B14F-4D97-AF65-F5344CB8AC3E}">
        <p14:creationId xmlns:p14="http://schemas.microsoft.com/office/powerpoint/2010/main" val="5738892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33. </a:t>
            </a:r>
            <a:r>
              <a:rPr lang="en-US" sz="5400" dirty="0" smtClean="0">
                <a:solidFill>
                  <a:srgbClr val="FFFF00"/>
                </a:solidFill>
                <a:latin typeface="Baskerville Old Face" panose="02020602080505020303" pitchFamily="18" charset="0"/>
              </a:rPr>
              <a:t>And he took them the same hour of the night and washed their stripes. And immediately he and all his family were baptized.</a:t>
            </a:r>
          </a:p>
        </p:txBody>
      </p:sp>
    </p:spTree>
    <p:extLst>
      <p:ext uri="{BB962C8B-B14F-4D97-AF65-F5344CB8AC3E}">
        <p14:creationId xmlns:p14="http://schemas.microsoft.com/office/powerpoint/2010/main" val="26961781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34. </a:t>
            </a:r>
            <a:r>
              <a:rPr lang="en-US" sz="5400" dirty="0" smtClean="0">
                <a:solidFill>
                  <a:srgbClr val="FFFF00"/>
                </a:solidFill>
                <a:latin typeface="Baskerville Old Face" panose="02020602080505020303" pitchFamily="18" charset="0"/>
              </a:rPr>
              <a:t>Now when he had brought them into his house, he set food before them; and he rejoiced, having believed in God with all his household.</a:t>
            </a:r>
          </a:p>
        </p:txBody>
      </p:sp>
    </p:spTree>
    <p:extLst>
      <p:ext uri="{BB962C8B-B14F-4D97-AF65-F5344CB8AC3E}">
        <p14:creationId xmlns:p14="http://schemas.microsoft.com/office/powerpoint/2010/main" val="30148489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35. </a:t>
            </a:r>
            <a:r>
              <a:rPr lang="en-US" sz="5400" dirty="0" smtClean="0">
                <a:solidFill>
                  <a:srgbClr val="FFFF00"/>
                </a:solidFill>
                <a:latin typeface="Baskerville Old Face" panose="02020602080505020303" pitchFamily="18" charset="0"/>
              </a:rPr>
              <a:t>And when it was day, the magistrates sent the officers, saying, “Let those men go.”</a:t>
            </a:r>
          </a:p>
        </p:txBody>
      </p:sp>
    </p:spTree>
    <p:extLst>
      <p:ext uri="{BB962C8B-B14F-4D97-AF65-F5344CB8AC3E}">
        <p14:creationId xmlns:p14="http://schemas.microsoft.com/office/powerpoint/2010/main" val="32307831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36. </a:t>
            </a:r>
            <a:r>
              <a:rPr lang="en-US" sz="5400" dirty="0" smtClean="0">
                <a:solidFill>
                  <a:srgbClr val="FFFF00"/>
                </a:solidFill>
                <a:latin typeface="Baskerville Old Face" panose="02020602080505020303" pitchFamily="18" charset="0"/>
              </a:rPr>
              <a:t>So the keeper of the prison reported these words to Paul, saying, “The magistrates have sent to let you go. Now therefore depart, and go in peace.”</a:t>
            </a:r>
          </a:p>
        </p:txBody>
      </p:sp>
    </p:spTree>
    <p:extLst>
      <p:ext uri="{BB962C8B-B14F-4D97-AF65-F5344CB8AC3E}">
        <p14:creationId xmlns:p14="http://schemas.microsoft.com/office/powerpoint/2010/main" val="4768720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37. </a:t>
            </a:r>
            <a:r>
              <a:rPr lang="en-US" sz="5400" dirty="0" smtClean="0">
                <a:solidFill>
                  <a:srgbClr val="FFFF00"/>
                </a:solidFill>
                <a:latin typeface="Baskerville Old Face" panose="02020602080505020303" pitchFamily="18" charset="0"/>
              </a:rPr>
              <a:t>But Paul said to them, “They have beaten us openly, </a:t>
            </a:r>
            <a:r>
              <a:rPr lang="en-US" sz="5400" dirty="0" err="1" smtClean="0">
                <a:solidFill>
                  <a:srgbClr val="FFFF00"/>
                </a:solidFill>
                <a:latin typeface="Baskerville Old Face" panose="02020602080505020303" pitchFamily="18" charset="0"/>
              </a:rPr>
              <a:t>uncondemned</a:t>
            </a:r>
            <a:r>
              <a:rPr lang="en-US" sz="5400" dirty="0" smtClean="0">
                <a:solidFill>
                  <a:srgbClr val="FFFF00"/>
                </a:solidFill>
                <a:latin typeface="Baskerville Old Face" panose="02020602080505020303" pitchFamily="18" charset="0"/>
              </a:rPr>
              <a:t> Romans, and have thrown us into prison. And now do they put us out secretly? No indeed!</a:t>
            </a:r>
          </a:p>
        </p:txBody>
      </p:sp>
    </p:spTree>
    <p:extLst>
      <p:ext uri="{BB962C8B-B14F-4D97-AF65-F5344CB8AC3E}">
        <p14:creationId xmlns:p14="http://schemas.microsoft.com/office/powerpoint/2010/main" val="21027098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258532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rgbClr val="FFFF00"/>
                </a:solidFill>
                <a:latin typeface="Baskerville Old Face" panose="02020602080505020303" pitchFamily="18" charset="0"/>
              </a:rPr>
              <a:t>Let them come themselves and get us out.”</a:t>
            </a:r>
          </a:p>
        </p:txBody>
      </p:sp>
    </p:spTree>
    <p:extLst>
      <p:ext uri="{BB962C8B-B14F-4D97-AF65-F5344CB8AC3E}">
        <p14:creationId xmlns:p14="http://schemas.microsoft.com/office/powerpoint/2010/main" val="26003464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38. </a:t>
            </a:r>
            <a:r>
              <a:rPr lang="en-US" sz="5400" dirty="0" smtClean="0">
                <a:solidFill>
                  <a:srgbClr val="FFFF00"/>
                </a:solidFill>
                <a:latin typeface="Baskerville Old Face" panose="02020602080505020303" pitchFamily="18" charset="0"/>
              </a:rPr>
              <a:t>And the officers told these words to the magistrates, and they were afraid when they heard that they were Romans.</a:t>
            </a:r>
          </a:p>
        </p:txBody>
      </p:sp>
    </p:spTree>
    <p:extLst>
      <p:ext uri="{BB962C8B-B14F-4D97-AF65-F5344CB8AC3E}">
        <p14:creationId xmlns:p14="http://schemas.microsoft.com/office/powerpoint/2010/main" val="35280256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39. </a:t>
            </a:r>
            <a:r>
              <a:rPr lang="en-US" sz="5400" dirty="0" smtClean="0">
                <a:solidFill>
                  <a:srgbClr val="FFFF00"/>
                </a:solidFill>
                <a:latin typeface="Baskerville Old Face" panose="02020602080505020303" pitchFamily="18" charset="0"/>
              </a:rPr>
              <a:t>Then they came and pleaded with them and brought them out, and asked them to depart from the city.</a:t>
            </a:r>
          </a:p>
        </p:txBody>
      </p:sp>
    </p:spTree>
    <p:extLst>
      <p:ext uri="{BB962C8B-B14F-4D97-AF65-F5344CB8AC3E}">
        <p14:creationId xmlns:p14="http://schemas.microsoft.com/office/powerpoint/2010/main" val="3708393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3692" y="271644"/>
            <a:ext cx="8803899"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Genesis 45:5-8</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5</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But now, do not therefore be grieved or angry with yourselves because you sold me here; for God sent me before you to preserve life.</a:t>
            </a:r>
          </a:p>
        </p:txBody>
      </p:sp>
    </p:spTree>
    <p:extLst>
      <p:ext uri="{BB962C8B-B14F-4D97-AF65-F5344CB8AC3E}">
        <p14:creationId xmlns:p14="http://schemas.microsoft.com/office/powerpoint/2010/main" val="40210513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16:26-40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40. </a:t>
            </a:r>
            <a:r>
              <a:rPr lang="en-US" sz="5400" dirty="0" smtClean="0">
                <a:solidFill>
                  <a:srgbClr val="FFFF00"/>
                </a:solidFill>
                <a:latin typeface="Baskerville Old Face" panose="02020602080505020303" pitchFamily="18" charset="0"/>
              </a:rPr>
              <a:t>So they went out of the prison and entered the house of Lydia; and when they had seen the brethren, they encouraged them and departed.</a:t>
            </a:r>
          </a:p>
        </p:txBody>
      </p:sp>
    </p:spTree>
    <p:extLst>
      <p:ext uri="{BB962C8B-B14F-4D97-AF65-F5344CB8AC3E}">
        <p14:creationId xmlns:p14="http://schemas.microsoft.com/office/powerpoint/2010/main" val="21384376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Praising God doesn’t depend on</a:t>
            </a:r>
          </a:p>
          <a:p>
            <a:pPr algn="ctr"/>
            <a:r>
              <a:rPr lang="en-US" sz="6000" b="1" u="sng" dirty="0" smtClean="0">
                <a:solidFill>
                  <a:schemeClr val="bg1"/>
                </a:solidFill>
                <a:latin typeface="Baskerville Old Face" panose="02020602080505020303" pitchFamily="18" charset="0"/>
              </a:rPr>
              <a:t>CIRCUMSTANCES</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4587" y="58028"/>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Thessalonians 2:2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a:t>
            </a:r>
            <a:r>
              <a:rPr lang="en-US" sz="5400" dirty="0" smtClean="0">
                <a:solidFill>
                  <a:srgbClr val="FFFF00"/>
                </a:solidFill>
                <a:latin typeface="Baskerville Old Face" panose="02020602080505020303" pitchFamily="18" charset="0"/>
              </a:rPr>
              <a:t>But even after we had suffered before and were spitefully treated at Philippi, as you know, we were bold in our God to speak to you the gospel of God in much conflict.</a:t>
            </a:r>
          </a:p>
        </p:txBody>
      </p:sp>
    </p:spTree>
    <p:extLst>
      <p:ext uri="{BB962C8B-B14F-4D97-AF65-F5344CB8AC3E}">
        <p14:creationId xmlns:p14="http://schemas.microsoft.com/office/powerpoint/2010/main" val="17967524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Philippians 1:12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12. </a:t>
            </a:r>
            <a:r>
              <a:rPr lang="en-US" sz="5400" dirty="0" smtClean="0">
                <a:solidFill>
                  <a:srgbClr val="FFFF00"/>
                </a:solidFill>
                <a:latin typeface="Baskerville Old Face" panose="02020602080505020303" pitchFamily="18" charset="0"/>
              </a:rPr>
              <a:t>But I want you to know, brethren, that the things which happened to me have actually turned out for the furtherance of the gospel,</a:t>
            </a:r>
          </a:p>
        </p:txBody>
      </p:sp>
    </p:spTree>
    <p:extLst>
      <p:ext uri="{BB962C8B-B14F-4D97-AF65-F5344CB8AC3E}">
        <p14:creationId xmlns:p14="http://schemas.microsoft.com/office/powerpoint/2010/main" val="19171199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 Peter 5:10</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But may the God of all grace, who called us to His eternal glory by Christ Jesus, after you have suffered a while, perfect, establish, strengthen, and settle you.</a:t>
            </a:r>
          </a:p>
        </p:txBody>
      </p:sp>
    </p:spTree>
    <p:extLst>
      <p:ext uri="{BB962C8B-B14F-4D97-AF65-F5344CB8AC3E}">
        <p14:creationId xmlns:p14="http://schemas.microsoft.com/office/powerpoint/2010/main" val="1521059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Corinthians 4:16-17</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 </a:t>
            </a:r>
            <a:r>
              <a:rPr lang="en-US" sz="5400" dirty="0" smtClean="0">
                <a:solidFill>
                  <a:srgbClr val="FFFF00"/>
                </a:solidFill>
                <a:latin typeface="Baskerville Old Face" panose="02020602080505020303" pitchFamily="18" charset="0"/>
              </a:rPr>
              <a:t>Therefore we do not lose heart. Even though our outward man is perishing, yet the inward man is being renewed day by day.</a:t>
            </a:r>
          </a:p>
        </p:txBody>
      </p:sp>
    </p:spTree>
    <p:extLst>
      <p:ext uri="{BB962C8B-B14F-4D97-AF65-F5344CB8AC3E}">
        <p14:creationId xmlns:p14="http://schemas.microsoft.com/office/powerpoint/2010/main" val="20970701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88688"/>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 Corinthians 4:16-17</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17. </a:t>
            </a:r>
            <a:r>
              <a:rPr lang="en-US" sz="5400" dirty="0" smtClean="0">
                <a:solidFill>
                  <a:srgbClr val="FFFF00"/>
                </a:solidFill>
                <a:latin typeface="Baskerville Old Face" panose="02020602080505020303" pitchFamily="18" charset="0"/>
              </a:rPr>
              <a:t>For our light affliction, which is but for a moment, is working for us a far more exceeding and eternal weight of glory,</a:t>
            </a:r>
          </a:p>
        </p:txBody>
      </p:sp>
    </p:spTree>
    <p:extLst>
      <p:ext uri="{BB962C8B-B14F-4D97-AF65-F5344CB8AC3E}">
        <p14:creationId xmlns:p14="http://schemas.microsoft.com/office/powerpoint/2010/main" val="25176378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To have joy in all circumstances, we must believe God is in</a:t>
            </a:r>
          </a:p>
          <a:p>
            <a:pPr algn="ctr"/>
            <a:r>
              <a:rPr lang="en-US" sz="6000" b="1" u="sng" dirty="0" smtClean="0">
                <a:solidFill>
                  <a:schemeClr val="bg1"/>
                </a:solidFill>
                <a:latin typeface="Baskerville Old Face" panose="02020602080505020303" pitchFamily="18" charset="0"/>
              </a:rPr>
              <a:t>CONTROL</a:t>
            </a:r>
            <a:r>
              <a:rPr lang="en-US" sz="6000" dirty="0" smtClean="0">
                <a:solidFill>
                  <a:srgbClr val="FFFF00"/>
                </a:solidFill>
                <a:latin typeface="Baskerville Old Face" panose="02020602080505020303" pitchFamily="18" charset="0"/>
              </a:rPr>
              <a:t>.</a:t>
            </a:r>
            <a:endParaRPr lang="en-US" sz="6000" b="1" u="sng"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934574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To have joy in all circumstances, you must be </a:t>
            </a:r>
            <a:r>
              <a:rPr lang="en-US" sz="6000" b="1" u="sng" dirty="0" smtClean="0">
                <a:solidFill>
                  <a:schemeClr val="bg1"/>
                </a:solidFill>
                <a:latin typeface="Baskerville Old Face" panose="02020602080505020303" pitchFamily="18" charset="0"/>
              </a:rPr>
              <a:t>FILLED</a:t>
            </a:r>
            <a:r>
              <a:rPr lang="en-US" sz="6000" dirty="0" smtClean="0">
                <a:solidFill>
                  <a:srgbClr val="FFFF00"/>
                </a:solidFill>
                <a:latin typeface="Baskerville Old Face" panose="02020602080505020303" pitchFamily="18" charset="0"/>
              </a:rPr>
              <a:t> with the </a:t>
            </a:r>
          </a:p>
          <a:p>
            <a:pPr algn="ctr"/>
            <a:r>
              <a:rPr lang="en-US" sz="6000" b="1" u="sng" dirty="0" smtClean="0">
                <a:solidFill>
                  <a:schemeClr val="bg1"/>
                </a:solidFill>
                <a:latin typeface="Baskerville Old Face" panose="02020602080505020303" pitchFamily="18" charset="0"/>
              </a:rPr>
              <a:t>SPIRIT</a:t>
            </a:r>
            <a:r>
              <a:rPr lang="en-US" sz="6000" dirty="0" smtClean="0">
                <a:solidFill>
                  <a:srgbClr val="FFFF00"/>
                </a:solidFill>
                <a:latin typeface="Baskerville Old Face" panose="02020602080505020303" pitchFamily="18" charset="0"/>
              </a:rPr>
              <a:t>.</a:t>
            </a:r>
            <a:endParaRPr lang="en-US" sz="6000" b="1" u="sng"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28418461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5320"/>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To have joy in all circumstances, we cannot base our </a:t>
            </a:r>
            <a:r>
              <a:rPr lang="en-US" sz="6000" b="1" u="sng" dirty="0" smtClean="0">
                <a:solidFill>
                  <a:schemeClr val="bg1"/>
                </a:solidFill>
                <a:latin typeface="Baskerville Old Face" panose="02020602080505020303" pitchFamily="18" charset="0"/>
              </a:rPr>
              <a:t>THEOLOGY</a:t>
            </a:r>
          </a:p>
          <a:p>
            <a:pPr algn="ctr"/>
            <a:r>
              <a:rPr lang="en-US" sz="6000" dirty="0" smtClean="0">
                <a:solidFill>
                  <a:srgbClr val="FFFF00"/>
                </a:solidFill>
                <a:latin typeface="Baskerville Old Face" panose="02020602080505020303" pitchFamily="18" charset="0"/>
              </a:rPr>
              <a:t>on our circumstances.</a:t>
            </a:r>
            <a:endParaRPr lang="en-US" sz="60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591009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6567" y="290923"/>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Genesis 45:5-8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For these two years the famine has been in the land, and there are still five years in which there will be neither plowing nor harvesting.</a:t>
            </a:r>
          </a:p>
        </p:txBody>
      </p:sp>
    </p:spTree>
    <p:extLst>
      <p:ext uri="{BB962C8B-B14F-4D97-AF65-F5344CB8AC3E}">
        <p14:creationId xmlns:p14="http://schemas.microsoft.com/office/powerpoint/2010/main" val="7930242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1515292" y="4437638"/>
            <a:ext cx="6178730"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16:9-21</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275627"/>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Genesis 45:5-8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7</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God sent me before you to preserve a posterity for you in the earth, and to save your lives by a great deliverance.</a:t>
            </a:r>
          </a:p>
        </p:txBody>
      </p:sp>
    </p:spTree>
    <p:extLst>
      <p:ext uri="{BB962C8B-B14F-4D97-AF65-F5344CB8AC3E}">
        <p14:creationId xmlns:p14="http://schemas.microsoft.com/office/powerpoint/2010/main" val="3691445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Genesis 45:5-8</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8</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So now it was not you who sent me here, but God; and He has made me a father to Pharaoh, and lord of all his house, and a ruler throughout all the land of Egypt.</a:t>
            </a:r>
          </a:p>
        </p:txBody>
      </p:sp>
    </p:spTree>
    <p:extLst>
      <p:ext uri="{BB962C8B-B14F-4D97-AF65-F5344CB8AC3E}">
        <p14:creationId xmlns:p14="http://schemas.microsoft.com/office/powerpoint/2010/main" val="1696161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79873" y="262559"/>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Genesis 50:20</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20. </a:t>
            </a:r>
            <a:r>
              <a:rPr lang="en-US" sz="5400" dirty="0" smtClean="0">
                <a:solidFill>
                  <a:srgbClr val="FFFF00"/>
                </a:solidFill>
                <a:latin typeface="Baskerville Old Face" panose="02020602080505020303" pitchFamily="18" charset="0"/>
              </a:rPr>
              <a:t>But as for you, you meant evil against me; but God meant it for good, in order to bring it about as it is this day, to save many people alive.</a:t>
            </a:r>
          </a:p>
        </p:txBody>
      </p:sp>
    </p:spTree>
    <p:extLst>
      <p:ext uri="{BB962C8B-B14F-4D97-AF65-F5344CB8AC3E}">
        <p14:creationId xmlns:p14="http://schemas.microsoft.com/office/powerpoint/2010/main" val="2315517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53747" y="301751"/>
            <a:ext cx="8537510" cy="5909310"/>
          </a:xfrm>
          <a:prstGeom prst="rect">
            <a:avLst/>
          </a:prstGeom>
          <a:solidFill>
            <a:schemeClr val="tx1">
              <a:alpha val="70000"/>
            </a:schemeClr>
          </a:solidFill>
        </p:spPr>
        <p:txBody>
          <a:bodyPr wrap="square" rtlCol="0">
            <a:spAutoFit/>
          </a:bodyPr>
          <a:lstStyle/>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Acts </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16:19-25</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19. </a:t>
            </a:r>
            <a:r>
              <a:rPr lang="en-US" sz="5400" dirty="0" smtClean="0">
                <a:solidFill>
                  <a:srgbClr val="FFFF00"/>
                </a:solidFill>
                <a:latin typeface="Baskerville Old Face" panose="02020602080505020303" pitchFamily="18" charset="0"/>
              </a:rPr>
              <a:t>But when her masters saw that their hope of profit was gone, they seized Paul and Silas and dragged them into the marketplace to the authorities.</a:t>
            </a:r>
          </a:p>
        </p:txBody>
      </p:sp>
    </p:spTree>
    <p:extLst>
      <p:ext uri="{BB962C8B-B14F-4D97-AF65-F5344CB8AC3E}">
        <p14:creationId xmlns:p14="http://schemas.microsoft.com/office/powerpoint/2010/main" val="3266924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1156</Words>
  <Application>Microsoft Office PowerPoint</Application>
  <PresentationFormat>On-screen Show (4:3)</PresentationFormat>
  <Paragraphs>99</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Agency FB</vt: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Sarah Rhea</cp:lastModifiedBy>
  <cp:revision>35</cp:revision>
  <dcterms:created xsi:type="dcterms:W3CDTF">2016-09-02T15:54:17Z</dcterms:created>
  <dcterms:modified xsi:type="dcterms:W3CDTF">2016-09-11T01:38:25Z</dcterms:modified>
</cp:coreProperties>
</file>