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7" r:id="rId3"/>
    <p:sldId id="274" r:id="rId4"/>
    <p:sldId id="27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Seifert" initials="HS"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7DEE2E-92D9-47DB-A9F0-D26803E81438}"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2BF24-A7C1-4EEF-9875-EBC4836E041A}" type="slidenum">
              <a:rPr lang="en-US" smtClean="0"/>
              <a:t>‹#›</a:t>
            </a:fld>
            <a:endParaRPr lang="en-US"/>
          </a:p>
        </p:txBody>
      </p:sp>
    </p:spTree>
    <p:extLst>
      <p:ext uri="{BB962C8B-B14F-4D97-AF65-F5344CB8AC3E}">
        <p14:creationId xmlns:p14="http://schemas.microsoft.com/office/powerpoint/2010/main" val="67285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7DEE2E-92D9-47DB-A9F0-D26803E81438}"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2BF24-A7C1-4EEF-9875-EBC4836E041A}" type="slidenum">
              <a:rPr lang="en-US" smtClean="0"/>
              <a:t>‹#›</a:t>
            </a:fld>
            <a:endParaRPr lang="en-US"/>
          </a:p>
        </p:txBody>
      </p:sp>
    </p:spTree>
    <p:extLst>
      <p:ext uri="{BB962C8B-B14F-4D97-AF65-F5344CB8AC3E}">
        <p14:creationId xmlns:p14="http://schemas.microsoft.com/office/powerpoint/2010/main" val="182087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7DEE2E-92D9-47DB-A9F0-D26803E81438}"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2BF24-A7C1-4EEF-9875-EBC4836E041A}" type="slidenum">
              <a:rPr lang="en-US" smtClean="0"/>
              <a:t>‹#›</a:t>
            </a:fld>
            <a:endParaRPr lang="en-US"/>
          </a:p>
        </p:txBody>
      </p:sp>
    </p:spTree>
    <p:extLst>
      <p:ext uri="{BB962C8B-B14F-4D97-AF65-F5344CB8AC3E}">
        <p14:creationId xmlns:p14="http://schemas.microsoft.com/office/powerpoint/2010/main" val="266434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7DEE2E-92D9-47DB-A9F0-D26803E81438}"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2BF24-A7C1-4EEF-9875-EBC4836E041A}" type="slidenum">
              <a:rPr lang="en-US" smtClean="0"/>
              <a:t>‹#›</a:t>
            </a:fld>
            <a:endParaRPr lang="en-US"/>
          </a:p>
        </p:txBody>
      </p:sp>
    </p:spTree>
    <p:extLst>
      <p:ext uri="{BB962C8B-B14F-4D97-AF65-F5344CB8AC3E}">
        <p14:creationId xmlns:p14="http://schemas.microsoft.com/office/powerpoint/2010/main" val="3897529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DEE2E-92D9-47DB-A9F0-D26803E81438}"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2BF24-A7C1-4EEF-9875-EBC4836E041A}" type="slidenum">
              <a:rPr lang="en-US" smtClean="0"/>
              <a:t>‹#›</a:t>
            </a:fld>
            <a:endParaRPr lang="en-US"/>
          </a:p>
        </p:txBody>
      </p:sp>
    </p:spTree>
    <p:extLst>
      <p:ext uri="{BB962C8B-B14F-4D97-AF65-F5344CB8AC3E}">
        <p14:creationId xmlns:p14="http://schemas.microsoft.com/office/powerpoint/2010/main" val="364214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7DEE2E-92D9-47DB-A9F0-D26803E81438}"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2BF24-A7C1-4EEF-9875-EBC4836E041A}" type="slidenum">
              <a:rPr lang="en-US" smtClean="0"/>
              <a:t>‹#›</a:t>
            </a:fld>
            <a:endParaRPr lang="en-US"/>
          </a:p>
        </p:txBody>
      </p:sp>
    </p:spTree>
    <p:extLst>
      <p:ext uri="{BB962C8B-B14F-4D97-AF65-F5344CB8AC3E}">
        <p14:creationId xmlns:p14="http://schemas.microsoft.com/office/powerpoint/2010/main" val="53664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7DEE2E-92D9-47DB-A9F0-D26803E81438}" type="datetimeFigureOut">
              <a:rPr lang="en-US" smtClean="0"/>
              <a:t>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2BF24-A7C1-4EEF-9875-EBC4836E041A}" type="slidenum">
              <a:rPr lang="en-US" smtClean="0"/>
              <a:t>‹#›</a:t>
            </a:fld>
            <a:endParaRPr lang="en-US"/>
          </a:p>
        </p:txBody>
      </p:sp>
    </p:spTree>
    <p:extLst>
      <p:ext uri="{BB962C8B-B14F-4D97-AF65-F5344CB8AC3E}">
        <p14:creationId xmlns:p14="http://schemas.microsoft.com/office/powerpoint/2010/main" val="256911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7DEE2E-92D9-47DB-A9F0-D26803E81438}" type="datetimeFigureOut">
              <a:rPr lang="en-US" smtClean="0"/>
              <a:t>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2BF24-A7C1-4EEF-9875-EBC4836E041A}" type="slidenum">
              <a:rPr lang="en-US" smtClean="0"/>
              <a:t>‹#›</a:t>
            </a:fld>
            <a:endParaRPr lang="en-US"/>
          </a:p>
        </p:txBody>
      </p:sp>
    </p:spTree>
    <p:extLst>
      <p:ext uri="{BB962C8B-B14F-4D97-AF65-F5344CB8AC3E}">
        <p14:creationId xmlns:p14="http://schemas.microsoft.com/office/powerpoint/2010/main" val="135563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DEE2E-92D9-47DB-A9F0-D26803E81438}" type="datetimeFigureOut">
              <a:rPr lang="en-US" smtClean="0"/>
              <a:t>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C2BF24-A7C1-4EEF-9875-EBC4836E041A}" type="slidenum">
              <a:rPr lang="en-US" smtClean="0"/>
              <a:t>‹#›</a:t>
            </a:fld>
            <a:endParaRPr lang="en-US"/>
          </a:p>
        </p:txBody>
      </p:sp>
    </p:spTree>
    <p:extLst>
      <p:ext uri="{BB962C8B-B14F-4D97-AF65-F5344CB8AC3E}">
        <p14:creationId xmlns:p14="http://schemas.microsoft.com/office/powerpoint/2010/main" val="267408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DEE2E-92D9-47DB-A9F0-D26803E81438}"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2BF24-A7C1-4EEF-9875-EBC4836E041A}" type="slidenum">
              <a:rPr lang="en-US" smtClean="0"/>
              <a:t>‹#›</a:t>
            </a:fld>
            <a:endParaRPr lang="en-US"/>
          </a:p>
        </p:txBody>
      </p:sp>
    </p:spTree>
    <p:extLst>
      <p:ext uri="{BB962C8B-B14F-4D97-AF65-F5344CB8AC3E}">
        <p14:creationId xmlns:p14="http://schemas.microsoft.com/office/powerpoint/2010/main" val="288844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DEE2E-92D9-47DB-A9F0-D26803E81438}"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2BF24-A7C1-4EEF-9875-EBC4836E041A}" type="slidenum">
              <a:rPr lang="en-US" smtClean="0"/>
              <a:t>‹#›</a:t>
            </a:fld>
            <a:endParaRPr lang="en-US"/>
          </a:p>
        </p:txBody>
      </p:sp>
    </p:spTree>
    <p:extLst>
      <p:ext uri="{BB962C8B-B14F-4D97-AF65-F5344CB8AC3E}">
        <p14:creationId xmlns:p14="http://schemas.microsoft.com/office/powerpoint/2010/main" val="962068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DEE2E-92D9-47DB-A9F0-D26803E81438}" type="datetimeFigureOut">
              <a:rPr lang="en-US" smtClean="0"/>
              <a:t>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2BF24-A7C1-4EEF-9875-EBC4836E041A}" type="slidenum">
              <a:rPr lang="en-US" smtClean="0"/>
              <a:t>‹#›</a:t>
            </a:fld>
            <a:endParaRPr lang="en-US"/>
          </a:p>
        </p:txBody>
      </p:sp>
    </p:spTree>
    <p:extLst>
      <p:ext uri="{BB962C8B-B14F-4D97-AF65-F5344CB8AC3E}">
        <p14:creationId xmlns:p14="http://schemas.microsoft.com/office/powerpoint/2010/main" val="3651463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3569" y="1902940"/>
            <a:ext cx="8377881" cy="1446550"/>
          </a:xfrm>
          <a:prstGeom prst="rect">
            <a:avLst/>
          </a:prstGeom>
          <a:noFill/>
        </p:spPr>
        <p:txBody>
          <a:bodyPr wrap="square" rtlCol="0">
            <a:spAutoFit/>
          </a:bodyPr>
          <a:lstStyle/>
          <a:p>
            <a:pPr algn="ctr"/>
            <a:r>
              <a:rPr lang="en-US" sz="8800" dirty="0" smtClean="0">
                <a:latin typeface="Monotype Corsiva" panose="03010101010201010101" pitchFamily="66" charset="0"/>
              </a:rPr>
              <a:t>A Royal Invitation</a:t>
            </a:r>
            <a:endParaRPr lang="en-US" sz="8800" dirty="0">
              <a:latin typeface="Monotype Corsiva" panose="03010101010201010101" pitchFamily="66" charset="0"/>
            </a:endParaRPr>
          </a:p>
        </p:txBody>
      </p:sp>
      <p:sp>
        <p:nvSpPr>
          <p:cNvPr id="4" name="TextBox 3"/>
          <p:cNvSpPr txBox="1"/>
          <p:nvPr/>
        </p:nvSpPr>
        <p:spPr>
          <a:xfrm>
            <a:off x="403653" y="3130379"/>
            <a:ext cx="5156887" cy="769441"/>
          </a:xfrm>
          <a:prstGeom prst="rect">
            <a:avLst/>
          </a:prstGeom>
          <a:noFill/>
        </p:spPr>
        <p:txBody>
          <a:bodyPr wrap="square" rtlCol="0">
            <a:spAutoFit/>
          </a:bodyPr>
          <a:lstStyle/>
          <a:p>
            <a:r>
              <a:rPr lang="en-US" sz="4400" dirty="0" smtClean="0">
                <a:solidFill>
                  <a:schemeClr val="tx1">
                    <a:lumMod val="75000"/>
                    <a:lumOff val="25000"/>
                  </a:schemeClr>
                </a:solidFill>
                <a:latin typeface="Bodoni MT" panose="02070603080606020203" pitchFamily="18" charset="0"/>
              </a:rPr>
              <a:t>Psalm 100:1-5</a:t>
            </a:r>
            <a:endParaRPr lang="en-US" sz="4400" dirty="0">
              <a:solidFill>
                <a:schemeClr val="tx1">
                  <a:lumMod val="75000"/>
                  <a:lumOff val="25000"/>
                </a:schemeClr>
              </a:solidFill>
              <a:latin typeface="Bodoni MT" panose="02070603080606020203" pitchFamily="18" charset="0"/>
            </a:endParaRPr>
          </a:p>
        </p:txBody>
      </p:sp>
    </p:spTree>
    <p:extLst>
      <p:ext uri="{BB962C8B-B14F-4D97-AF65-F5344CB8AC3E}">
        <p14:creationId xmlns:p14="http://schemas.microsoft.com/office/powerpoint/2010/main" val="870814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1938992"/>
          </a:xfrm>
          <a:prstGeom prst="rect">
            <a:avLst/>
          </a:prstGeom>
          <a:solidFill>
            <a:schemeClr val="tx1">
              <a:alpha val="30000"/>
            </a:schemeClr>
          </a:solidFill>
        </p:spPr>
        <p:txBody>
          <a:bodyPr wrap="square" rtlCol="0">
            <a:spAutoFit/>
          </a:bodyPr>
          <a:lstStyle/>
          <a:p>
            <a:pPr algn="ctr"/>
            <a:r>
              <a:rPr lang="en-US" sz="6000" dirty="0" smtClean="0">
                <a:solidFill>
                  <a:srgbClr val="FFFF00"/>
                </a:solidFill>
                <a:latin typeface="Baskerville Old Face" panose="02020602080505020303" pitchFamily="18" charset="0"/>
              </a:rPr>
              <a:t>We are called to worship </a:t>
            </a:r>
          </a:p>
          <a:p>
            <a:pPr algn="ctr"/>
            <a:r>
              <a:rPr lang="en-US" sz="6000" dirty="0" smtClean="0">
                <a:solidFill>
                  <a:srgbClr val="FFFF00"/>
                </a:solidFill>
                <a:latin typeface="Baskerville Old Face" panose="02020602080505020303" pitchFamily="18" charset="0"/>
              </a:rPr>
              <a:t>God with </a:t>
            </a:r>
            <a:r>
              <a:rPr lang="en-US" sz="6000" b="1" u="sng"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GLADNESS</a:t>
            </a:r>
            <a:r>
              <a:rPr lang="en-US" sz="6000" dirty="0" smtClean="0">
                <a:solidFill>
                  <a:srgbClr val="FFFF00"/>
                </a:solidFill>
                <a:latin typeface="Baskerville Old Face" panose="02020602080505020303" pitchFamily="18" charset="0"/>
              </a:rPr>
              <a:t>.</a:t>
            </a:r>
            <a:endParaRPr lang="en-US" sz="60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1174796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1938992"/>
          </a:xfrm>
          <a:prstGeom prst="rect">
            <a:avLst/>
          </a:prstGeom>
          <a:solidFill>
            <a:schemeClr val="tx1">
              <a:alpha val="30000"/>
            </a:schemeClr>
          </a:solidFill>
        </p:spPr>
        <p:txBody>
          <a:bodyPr wrap="square" rtlCol="0">
            <a:spAutoFit/>
          </a:bodyPr>
          <a:lstStyle/>
          <a:p>
            <a:pPr algn="ctr"/>
            <a:r>
              <a:rPr lang="en-US" sz="6000" dirty="0" smtClean="0">
                <a:solidFill>
                  <a:srgbClr val="FFFF00"/>
                </a:solidFill>
                <a:latin typeface="Baskerville Old Face" panose="02020602080505020303" pitchFamily="18" charset="0"/>
              </a:rPr>
              <a:t>We are called to worship </a:t>
            </a:r>
          </a:p>
          <a:p>
            <a:pPr algn="ctr"/>
            <a:r>
              <a:rPr lang="en-US" sz="6000" dirty="0" smtClean="0">
                <a:solidFill>
                  <a:srgbClr val="FFFF00"/>
                </a:solidFill>
                <a:latin typeface="Baskerville Old Face" panose="02020602080505020303" pitchFamily="18" charset="0"/>
              </a:rPr>
              <a:t>God with </a:t>
            </a:r>
            <a:r>
              <a:rPr lang="en-US" sz="6000" b="1" u="sng"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SINGING</a:t>
            </a:r>
            <a:r>
              <a:rPr lang="en-US" sz="6000" dirty="0" smtClean="0">
                <a:solidFill>
                  <a:srgbClr val="FFFF00"/>
                </a:solidFill>
                <a:latin typeface="Baskerville Old Face" panose="02020602080505020303" pitchFamily="18" charset="0"/>
              </a:rPr>
              <a:t>.</a:t>
            </a:r>
            <a:endParaRPr lang="en-US" sz="60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2791766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3416320"/>
          </a:xfrm>
          <a:prstGeom prst="rect">
            <a:avLst/>
          </a:prstGeom>
          <a:solidFill>
            <a:schemeClr val="tx1">
              <a:alpha val="30000"/>
            </a:schemeClr>
          </a:solid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Job 38:7</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7. </a:t>
            </a:r>
            <a:r>
              <a:rPr lang="en-US" sz="5400" dirty="0" smtClean="0">
                <a:solidFill>
                  <a:srgbClr val="FFFF00"/>
                </a:solidFill>
                <a:latin typeface="Baskerville Old Face" panose="02020602080505020303" pitchFamily="18" charset="0"/>
              </a:rPr>
              <a:t>When the morning stars sang together, and all the sons of God shouted for joy?</a:t>
            </a:r>
            <a:endParaRPr lang="en-US" sz="54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2578981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5078313"/>
          </a:xfrm>
          <a:prstGeom prst="rect">
            <a:avLst/>
          </a:prstGeom>
          <a:solidFill>
            <a:schemeClr val="tx1">
              <a:alpha val="30000"/>
            </a:schemeClr>
          </a:solid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Psalm 100:3</a:t>
            </a:r>
          </a:p>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3</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Know that the Lord, He is God; It is He who has made us, and not we ourselves; We are His people and the sheep of His pasture.</a:t>
            </a:r>
            <a:endParaRPr lang="en-US" sz="54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3984004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1938992"/>
          </a:xfrm>
          <a:prstGeom prst="rect">
            <a:avLst/>
          </a:prstGeom>
          <a:solidFill>
            <a:schemeClr val="tx1">
              <a:alpha val="30000"/>
            </a:schemeClr>
          </a:solidFill>
        </p:spPr>
        <p:txBody>
          <a:bodyPr wrap="square" rtlCol="0">
            <a:spAutoFit/>
          </a:bodyPr>
          <a:lstStyle/>
          <a:p>
            <a:pPr algn="ctr"/>
            <a:r>
              <a:rPr lang="en-US" sz="6000" dirty="0" smtClean="0">
                <a:solidFill>
                  <a:srgbClr val="FFFF00"/>
                </a:solidFill>
                <a:latin typeface="Baskerville Old Face" panose="02020602080505020303" pitchFamily="18" charset="0"/>
              </a:rPr>
              <a:t>We are called to worship </a:t>
            </a:r>
          </a:p>
          <a:p>
            <a:pPr algn="ctr"/>
            <a:r>
              <a:rPr lang="en-US" sz="6000" dirty="0" smtClean="0">
                <a:solidFill>
                  <a:srgbClr val="FFFF00"/>
                </a:solidFill>
                <a:latin typeface="Baskerville Old Face" panose="02020602080505020303" pitchFamily="18" charset="0"/>
              </a:rPr>
              <a:t>God with </a:t>
            </a:r>
            <a:r>
              <a:rPr lang="en-US" sz="6000" b="1" u="sng"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HUMILITY</a:t>
            </a:r>
            <a:r>
              <a:rPr lang="en-US" sz="6000" dirty="0" smtClean="0">
                <a:solidFill>
                  <a:srgbClr val="FFFF00"/>
                </a:solidFill>
                <a:latin typeface="Baskerville Old Face" panose="02020602080505020303" pitchFamily="18" charset="0"/>
              </a:rPr>
              <a:t>.</a:t>
            </a:r>
            <a:endParaRPr lang="en-US" sz="60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2106412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4247317"/>
          </a:xfrm>
          <a:prstGeom prst="rect">
            <a:avLst/>
          </a:prstGeom>
          <a:solidFill>
            <a:schemeClr val="tx1">
              <a:alpha val="30000"/>
            </a:schemeClr>
          </a:solid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Psalm 100:4</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4. </a:t>
            </a:r>
            <a:r>
              <a:rPr lang="en-US" sz="5400" dirty="0" smtClean="0">
                <a:solidFill>
                  <a:srgbClr val="FFFF00"/>
                </a:solidFill>
                <a:latin typeface="Baskerville Old Face" panose="02020602080505020303" pitchFamily="18" charset="0"/>
              </a:rPr>
              <a:t>Enter into His gates with thanksgiving, and into His courts with praise. Be thankful to Him, and bless His name. </a:t>
            </a:r>
            <a:endParaRPr lang="en-US" sz="54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3203758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1938992"/>
          </a:xfrm>
          <a:prstGeom prst="rect">
            <a:avLst/>
          </a:prstGeom>
          <a:solidFill>
            <a:schemeClr val="tx1">
              <a:alpha val="30000"/>
            </a:schemeClr>
          </a:solidFill>
        </p:spPr>
        <p:txBody>
          <a:bodyPr wrap="square" rtlCol="0">
            <a:spAutoFit/>
          </a:bodyPr>
          <a:lstStyle/>
          <a:p>
            <a:pPr algn="ctr"/>
            <a:r>
              <a:rPr lang="en-US" sz="6000" dirty="0" smtClean="0">
                <a:solidFill>
                  <a:srgbClr val="FFFF00"/>
                </a:solidFill>
                <a:latin typeface="Baskerville Old Face" panose="02020602080505020303" pitchFamily="18" charset="0"/>
              </a:rPr>
              <a:t>We are called to worship </a:t>
            </a:r>
          </a:p>
          <a:p>
            <a:pPr algn="ctr"/>
            <a:r>
              <a:rPr lang="en-US" sz="6000" dirty="0" smtClean="0">
                <a:solidFill>
                  <a:srgbClr val="FFFF00"/>
                </a:solidFill>
                <a:latin typeface="Baskerville Old Face" panose="02020602080505020303" pitchFamily="18" charset="0"/>
              </a:rPr>
              <a:t>in His </a:t>
            </a:r>
            <a:r>
              <a:rPr lang="en-US" sz="6000" b="1" u="sng"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PRESENCE</a:t>
            </a:r>
            <a:r>
              <a:rPr lang="en-US" sz="6000" dirty="0" smtClean="0">
                <a:solidFill>
                  <a:srgbClr val="FFFF00"/>
                </a:solidFill>
                <a:latin typeface="Baskerville Old Face" panose="02020602080505020303" pitchFamily="18" charset="0"/>
              </a:rPr>
              <a:t>.</a:t>
            </a:r>
            <a:endParaRPr lang="en-US" sz="60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927729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1938992"/>
          </a:xfrm>
          <a:prstGeom prst="rect">
            <a:avLst/>
          </a:prstGeom>
          <a:solidFill>
            <a:schemeClr val="tx1">
              <a:alpha val="30000"/>
            </a:schemeClr>
          </a:solidFill>
        </p:spPr>
        <p:txBody>
          <a:bodyPr wrap="square" rtlCol="0">
            <a:spAutoFit/>
          </a:bodyPr>
          <a:lstStyle/>
          <a:p>
            <a:pPr algn="ctr"/>
            <a:r>
              <a:rPr lang="en-US" sz="6000" dirty="0" smtClean="0">
                <a:solidFill>
                  <a:srgbClr val="FFFF00"/>
                </a:solidFill>
                <a:latin typeface="Baskerville Old Face" panose="02020602080505020303" pitchFamily="18" charset="0"/>
              </a:rPr>
              <a:t>We are called to worship </a:t>
            </a:r>
          </a:p>
          <a:p>
            <a:pPr algn="ctr"/>
            <a:r>
              <a:rPr lang="en-US" sz="6000" dirty="0" smtClean="0">
                <a:solidFill>
                  <a:srgbClr val="FFFF00"/>
                </a:solidFill>
                <a:latin typeface="Baskerville Old Face" panose="02020602080505020303" pitchFamily="18" charset="0"/>
              </a:rPr>
              <a:t>God with </a:t>
            </a:r>
            <a:r>
              <a:rPr lang="en-US" sz="6000" b="1" u="sng"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GRATITUDE</a:t>
            </a:r>
            <a:r>
              <a:rPr lang="en-US" sz="6000" dirty="0" smtClean="0">
                <a:solidFill>
                  <a:srgbClr val="FFFF00"/>
                </a:solidFill>
                <a:latin typeface="Baskerville Old Face" panose="02020602080505020303" pitchFamily="18" charset="0"/>
              </a:rPr>
              <a:t>.</a:t>
            </a:r>
            <a:endParaRPr lang="en-US" sz="60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1225082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3416320"/>
          </a:xfrm>
          <a:prstGeom prst="rect">
            <a:avLst/>
          </a:prstGeom>
          <a:solidFill>
            <a:schemeClr val="tx1">
              <a:alpha val="30000"/>
            </a:schemeClr>
          </a:solid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Psalm 100:5</a:t>
            </a:r>
          </a:p>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5</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For the Lord is good; His mercy is everlasting, and His truth endures to all generations.</a:t>
            </a:r>
            <a:endParaRPr lang="en-US" sz="54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738485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2862322"/>
          </a:xfrm>
          <a:prstGeom prst="rect">
            <a:avLst/>
          </a:prstGeom>
          <a:solidFill>
            <a:schemeClr val="tx1">
              <a:alpha val="30000"/>
            </a:schemeClr>
          </a:solidFill>
        </p:spPr>
        <p:txBody>
          <a:bodyPr wrap="square" rtlCol="0">
            <a:spAutoFit/>
          </a:bodyPr>
          <a:lstStyle/>
          <a:p>
            <a:pPr algn="ctr"/>
            <a:r>
              <a:rPr lang="en-US" sz="6000" dirty="0" smtClean="0">
                <a:solidFill>
                  <a:srgbClr val="FFFF00"/>
                </a:solidFill>
                <a:latin typeface="Baskerville Old Face" panose="02020602080505020303" pitchFamily="18" charset="0"/>
              </a:rPr>
              <a:t>We are called to worship </a:t>
            </a:r>
          </a:p>
          <a:p>
            <a:pPr algn="ctr"/>
            <a:r>
              <a:rPr lang="en-US" sz="6000" dirty="0" smtClean="0">
                <a:solidFill>
                  <a:srgbClr val="FFFF00"/>
                </a:solidFill>
                <a:latin typeface="Baskerville Old Face" panose="02020602080505020303" pitchFamily="18" charset="0"/>
              </a:rPr>
              <a:t>God with </a:t>
            </a:r>
            <a:r>
              <a:rPr lang="en-US" sz="6000" b="1" u="sng"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CONFIDENCE</a:t>
            </a:r>
            <a:r>
              <a:rPr lang="en-US" sz="6000" dirty="0" smtClean="0">
                <a:solidFill>
                  <a:srgbClr val="FFFF00"/>
                </a:solidFill>
                <a:effectLst>
                  <a:outerShdw blurRad="38100" dist="38100" dir="2700000" algn="tl">
                    <a:srgbClr val="000000">
                      <a:alpha val="43137"/>
                    </a:srgbClr>
                  </a:outerShdw>
                </a:effectLst>
                <a:latin typeface="Baskerville Old Face" panose="02020602080505020303" pitchFamily="18" charset="0"/>
              </a:rPr>
              <a:t> </a:t>
            </a:r>
            <a:r>
              <a:rPr lang="en-US" sz="6000" dirty="0" smtClean="0">
                <a:solidFill>
                  <a:srgbClr val="FFFF00"/>
                </a:solidFill>
                <a:latin typeface="Baskerville Old Face" panose="02020602080505020303" pitchFamily="18" charset="0"/>
              </a:rPr>
              <a:t>in Him.</a:t>
            </a:r>
            <a:endParaRPr lang="en-US" sz="60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546397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08" y="939113"/>
            <a:ext cx="8824243" cy="4808007"/>
          </a:xfrm>
          <a:prstGeom prst="rect">
            <a:avLst/>
          </a:prstGeom>
        </p:spPr>
      </p:pic>
    </p:spTree>
    <p:extLst>
      <p:ext uri="{BB962C8B-B14F-4D97-AF65-F5344CB8AC3E}">
        <p14:creationId xmlns:p14="http://schemas.microsoft.com/office/powerpoint/2010/main" val="2147646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2862322"/>
          </a:xfrm>
          <a:prstGeom prst="rect">
            <a:avLst/>
          </a:prstGeom>
          <a:solidFill>
            <a:schemeClr val="tx1">
              <a:alpha val="30000"/>
            </a:schemeClr>
          </a:solidFill>
        </p:spPr>
        <p:txBody>
          <a:bodyPr wrap="square" rtlCol="0">
            <a:spAutoFit/>
          </a:bodyPr>
          <a:lstStyle/>
          <a:p>
            <a:pPr algn="ctr"/>
            <a:r>
              <a:rPr lang="en-US" sz="6000" dirty="0" smtClean="0">
                <a:solidFill>
                  <a:srgbClr val="FFFF00"/>
                </a:solidFill>
                <a:latin typeface="Baskerville Old Face" panose="02020602080505020303" pitchFamily="18" charset="0"/>
              </a:rPr>
              <a:t>We are called to worship </a:t>
            </a:r>
          </a:p>
          <a:p>
            <a:pPr algn="ctr"/>
            <a:r>
              <a:rPr lang="en-US" sz="6000" dirty="0" smtClean="0">
                <a:solidFill>
                  <a:srgbClr val="FFFF00"/>
                </a:solidFill>
                <a:latin typeface="Baskerville Old Face" panose="02020602080505020303" pitchFamily="18" charset="0"/>
              </a:rPr>
              <a:t>so we will be in </a:t>
            </a:r>
            <a:r>
              <a:rPr lang="en-US" sz="6000" b="1" u="sng"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TUNE</a:t>
            </a:r>
            <a:r>
              <a:rPr lang="en-US" sz="6000" dirty="0" smtClean="0">
                <a:solidFill>
                  <a:srgbClr val="FFFF00"/>
                </a:solidFill>
                <a:effectLst>
                  <a:outerShdw blurRad="38100" dist="38100" dir="2700000" algn="tl">
                    <a:srgbClr val="000000">
                      <a:alpha val="43137"/>
                    </a:srgbClr>
                  </a:outerShdw>
                </a:effectLst>
                <a:latin typeface="Baskerville Old Face" panose="02020602080505020303" pitchFamily="18" charset="0"/>
              </a:rPr>
              <a:t> </a:t>
            </a:r>
            <a:r>
              <a:rPr lang="en-US" sz="6000" dirty="0" smtClean="0">
                <a:solidFill>
                  <a:srgbClr val="FFFF00"/>
                </a:solidFill>
                <a:latin typeface="Baskerville Old Face" panose="02020602080505020303" pitchFamily="18" charset="0"/>
              </a:rPr>
              <a:t>with God.</a:t>
            </a:r>
            <a:endParaRPr lang="en-US" sz="60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1430095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092" y="535460"/>
            <a:ext cx="6053717" cy="6053717"/>
          </a:xfrm>
          <a:prstGeom prst="rect">
            <a:avLst/>
          </a:prstGeom>
        </p:spPr>
      </p:pic>
    </p:spTree>
    <p:extLst>
      <p:ext uri="{BB962C8B-B14F-4D97-AF65-F5344CB8AC3E}">
        <p14:creationId xmlns:p14="http://schemas.microsoft.com/office/powerpoint/2010/main" val="2792390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3569" y="1902940"/>
            <a:ext cx="8377881" cy="1446550"/>
          </a:xfrm>
          <a:prstGeom prst="rect">
            <a:avLst/>
          </a:prstGeom>
          <a:noFill/>
        </p:spPr>
        <p:txBody>
          <a:bodyPr wrap="square" rtlCol="0">
            <a:spAutoFit/>
          </a:bodyPr>
          <a:lstStyle/>
          <a:p>
            <a:pPr algn="ctr"/>
            <a:r>
              <a:rPr lang="en-US" sz="8800" dirty="0" smtClean="0">
                <a:latin typeface="Monotype Corsiva" panose="03010101010201010101" pitchFamily="66" charset="0"/>
              </a:rPr>
              <a:t>A Royal Invitation</a:t>
            </a:r>
            <a:endParaRPr lang="en-US" sz="8800" dirty="0">
              <a:latin typeface="Monotype Corsiva" panose="03010101010201010101" pitchFamily="66" charset="0"/>
            </a:endParaRPr>
          </a:p>
        </p:txBody>
      </p:sp>
      <p:sp>
        <p:nvSpPr>
          <p:cNvPr id="4" name="TextBox 3"/>
          <p:cNvSpPr txBox="1"/>
          <p:nvPr/>
        </p:nvSpPr>
        <p:spPr>
          <a:xfrm>
            <a:off x="403653" y="3130379"/>
            <a:ext cx="5156887" cy="769441"/>
          </a:xfrm>
          <a:prstGeom prst="rect">
            <a:avLst/>
          </a:prstGeom>
          <a:noFill/>
        </p:spPr>
        <p:txBody>
          <a:bodyPr wrap="square" rtlCol="0">
            <a:spAutoFit/>
          </a:bodyPr>
          <a:lstStyle/>
          <a:p>
            <a:r>
              <a:rPr lang="en-US" sz="4400" dirty="0" smtClean="0">
                <a:solidFill>
                  <a:schemeClr val="tx1">
                    <a:lumMod val="75000"/>
                    <a:lumOff val="25000"/>
                  </a:schemeClr>
                </a:solidFill>
                <a:latin typeface="Bodoni MT" panose="02070603080606020203" pitchFamily="18" charset="0"/>
              </a:rPr>
              <a:t>Psalm 100:1-5</a:t>
            </a:r>
            <a:endParaRPr lang="en-US" sz="4400" dirty="0">
              <a:solidFill>
                <a:schemeClr val="tx1">
                  <a:lumMod val="75000"/>
                  <a:lumOff val="25000"/>
                </a:schemeClr>
              </a:solidFill>
              <a:latin typeface="Bodoni MT" panose="02070603080606020203" pitchFamily="18" charset="0"/>
            </a:endParaRPr>
          </a:p>
        </p:txBody>
      </p:sp>
    </p:spTree>
    <p:extLst>
      <p:ext uri="{BB962C8B-B14F-4D97-AF65-F5344CB8AC3E}">
        <p14:creationId xmlns:p14="http://schemas.microsoft.com/office/powerpoint/2010/main" val="3683618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449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092" y="477795"/>
            <a:ext cx="4388193" cy="5850924"/>
          </a:xfrm>
          <a:prstGeom prst="rect">
            <a:avLst/>
          </a:prstGeom>
        </p:spPr>
      </p:pic>
    </p:spTree>
    <p:extLst>
      <p:ext uri="{BB962C8B-B14F-4D97-AF65-F5344CB8AC3E}">
        <p14:creationId xmlns:p14="http://schemas.microsoft.com/office/powerpoint/2010/main" val="2984257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124" y="548640"/>
            <a:ext cx="6522842" cy="5715253"/>
          </a:xfrm>
          <a:prstGeom prst="rect">
            <a:avLst/>
          </a:prstGeom>
        </p:spPr>
      </p:pic>
    </p:spTree>
    <p:extLst>
      <p:ext uri="{BB962C8B-B14F-4D97-AF65-F5344CB8AC3E}">
        <p14:creationId xmlns:p14="http://schemas.microsoft.com/office/powerpoint/2010/main" val="374940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5909310"/>
          </a:xfrm>
          <a:prstGeom prst="rect">
            <a:avLst/>
          </a:prstGeom>
          <a:solidFill>
            <a:schemeClr val="tx1">
              <a:alpha val="30000"/>
            </a:schemeClr>
          </a:solid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Esther 4:11</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11. </a:t>
            </a:r>
            <a:r>
              <a:rPr lang="en-US" sz="5400" dirty="0" smtClean="0">
                <a:solidFill>
                  <a:srgbClr val="FFFF00"/>
                </a:solidFill>
                <a:latin typeface="Baskerville Old Face" panose="02020602080505020303" pitchFamily="18" charset="0"/>
              </a:rPr>
              <a:t>“All the king’s servants and the people of the king’s provinces know that any man or woman who goes into the inner court of the king, who has not been called, he has but one law:</a:t>
            </a:r>
            <a:endParaRPr lang="en-US" sz="54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310829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5909310"/>
          </a:xfrm>
          <a:prstGeom prst="rect">
            <a:avLst/>
          </a:prstGeom>
          <a:solidFill>
            <a:schemeClr val="tx1">
              <a:alpha val="30000"/>
            </a:schemeClr>
          </a:solid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Esther 4:11</a:t>
            </a:r>
          </a:p>
          <a:p>
            <a:pPr algn="ctr"/>
            <a:r>
              <a:rPr lang="en-US" sz="5400" dirty="0" smtClean="0">
                <a:solidFill>
                  <a:srgbClr val="FFFF00"/>
                </a:solidFill>
                <a:latin typeface="Baskerville Old Face" panose="02020602080505020303" pitchFamily="18" charset="0"/>
              </a:rPr>
              <a:t>put all to death, except the one to whom the king holds out the golden scepter, that he may live. Yet I myself have not been called to go in to the king these thirty days.”</a:t>
            </a:r>
            <a:endParaRPr lang="en-US" sz="54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91891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2585323"/>
          </a:xfrm>
          <a:prstGeom prst="rect">
            <a:avLst/>
          </a:prstGeom>
          <a:solidFill>
            <a:schemeClr val="tx1">
              <a:alpha val="30000"/>
            </a:schemeClr>
          </a:solid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Psalm 100:1-2</a:t>
            </a:r>
          </a:p>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1. </a:t>
            </a:r>
            <a:r>
              <a:rPr lang="en-US" sz="5400" dirty="0" smtClean="0">
                <a:solidFill>
                  <a:srgbClr val="FFFF00"/>
                </a:solidFill>
                <a:latin typeface="Baskerville Old Face" panose="02020602080505020303" pitchFamily="18" charset="0"/>
              </a:rPr>
              <a:t>Make a joyful shout to the Lord, all you lands!</a:t>
            </a:r>
            <a:endParaRPr lang="en-US" sz="54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3150378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3416320"/>
          </a:xfrm>
          <a:prstGeom prst="rect">
            <a:avLst/>
          </a:prstGeom>
          <a:solidFill>
            <a:schemeClr val="tx1">
              <a:alpha val="30000"/>
            </a:schemeClr>
          </a:solid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Psalm 100:1-2</a:t>
            </a:r>
          </a:p>
          <a:p>
            <a:pPr algn="ctr"/>
            <a:r>
              <a:rPr lang="en-US" sz="5400" b="1" dirty="0">
                <a:solidFill>
                  <a:schemeClr val="bg1"/>
                </a:solidFill>
                <a:effectLst>
                  <a:outerShdw blurRad="38100" dist="38100" dir="2700000" algn="tl">
                    <a:srgbClr val="000000">
                      <a:alpha val="43137"/>
                    </a:srgbClr>
                  </a:outerShdw>
                </a:effectLst>
                <a:latin typeface="Baskerville Old Face" panose="02020602080505020303" pitchFamily="18" charset="0"/>
              </a:rPr>
              <a:t>2</a:t>
            </a:r>
            <a:r>
              <a:rPr lang="en-US" sz="5400" b="1"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 </a:t>
            </a:r>
            <a:r>
              <a:rPr lang="en-US" sz="5400" dirty="0" smtClean="0">
                <a:solidFill>
                  <a:srgbClr val="FFFF00"/>
                </a:solidFill>
                <a:latin typeface="Baskerville Old Face" panose="02020602080505020303" pitchFamily="18" charset="0"/>
              </a:rPr>
              <a:t>Serve the Lord with gladness; Come before His presence with singing.</a:t>
            </a:r>
            <a:endParaRPr lang="en-US" sz="54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1254524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3567" y="461319"/>
            <a:ext cx="8896865" cy="1938992"/>
          </a:xfrm>
          <a:prstGeom prst="rect">
            <a:avLst/>
          </a:prstGeom>
          <a:solidFill>
            <a:schemeClr val="tx1">
              <a:alpha val="30000"/>
            </a:schemeClr>
          </a:solidFill>
        </p:spPr>
        <p:txBody>
          <a:bodyPr wrap="square" rtlCol="0">
            <a:spAutoFit/>
          </a:bodyPr>
          <a:lstStyle/>
          <a:p>
            <a:pPr algn="ctr"/>
            <a:r>
              <a:rPr lang="en-US" sz="6000" dirty="0" smtClean="0">
                <a:solidFill>
                  <a:srgbClr val="FFFF00"/>
                </a:solidFill>
                <a:latin typeface="Baskerville Old Face" panose="02020602080505020303" pitchFamily="18" charset="0"/>
              </a:rPr>
              <a:t>We are called to worship </a:t>
            </a:r>
          </a:p>
          <a:p>
            <a:pPr algn="ctr"/>
            <a:r>
              <a:rPr lang="en-US" sz="6000" dirty="0" smtClean="0">
                <a:solidFill>
                  <a:srgbClr val="FFFF00"/>
                </a:solidFill>
                <a:latin typeface="Baskerville Old Face" panose="02020602080505020303" pitchFamily="18" charset="0"/>
              </a:rPr>
              <a:t>God </a:t>
            </a:r>
            <a:r>
              <a:rPr lang="en-US" sz="6000" b="1" u="sng" dirty="0" smtClean="0">
                <a:solidFill>
                  <a:schemeClr val="bg1"/>
                </a:solidFill>
                <a:effectLst>
                  <a:outerShdw blurRad="38100" dist="38100" dir="2700000" algn="tl">
                    <a:srgbClr val="000000">
                      <a:alpha val="43137"/>
                    </a:srgbClr>
                  </a:outerShdw>
                </a:effectLst>
                <a:latin typeface="Baskerville Old Face" panose="02020602080505020303" pitchFamily="18" charset="0"/>
              </a:rPr>
              <a:t>PASSIONATELY</a:t>
            </a:r>
            <a:r>
              <a:rPr lang="en-US" sz="6000" dirty="0" smtClean="0">
                <a:solidFill>
                  <a:srgbClr val="FFFF00"/>
                </a:solidFill>
                <a:latin typeface="Baskerville Old Face" panose="02020602080505020303" pitchFamily="18" charset="0"/>
              </a:rPr>
              <a:t>.</a:t>
            </a:r>
            <a:endParaRPr lang="en-US" sz="6000"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2043493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TotalTime>
  <Words>316</Words>
  <Application>Microsoft Office PowerPoint</Application>
  <PresentationFormat>On-screen Show (4:3)</PresentationFormat>
  <Paragraphs>36</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Baskerville Old Face</vt:lpstr>
      <vt:lpstr>Bodoni MT</vt:lpstr>
      <vt:lpstr>Calibri</vt:lpstr>
      <vt:lpstr>Calibri Light</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10</cp:revision>
  <dcterms:created xsi:type="dcterms:W3CDTF">2016-11-18T15:09:32Z</dcterms:created>
  <dcterms:modified xsi:type="dcterms:W3CDTF">2017-01-03T21:18:30Z</dcterms:modified>
</cp:coreProperties>
</file>