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9" r:id="rId22"/>
    <p:sldId id="278" r:id="rId23"/>
    <p:sldId id="277"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CAA77"/>
    <a:srgbClr val="A4BCE0"/>
    <a:srgbClr val="837D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9A4B48-F6C0-4E7E-9B73-453886B9C107}"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194966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A4B48-F6C0-4E7E-9B73-453886B9C107}"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819956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A4B48-F6C0-4E7E-9B73-453886B9C107}"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21983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A4B48-F6C0-4E7E-9B73-453886B9C107}"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4247995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9A4B48-F6C0-4E7E-9B73-453886B9C107}"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612001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9A4B48-F6C0-4E7E-9B73-453886B9C107}"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2449808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9A4B48-F6C0-4E7E-9B73-453886B9C107}" type="datetimeFigureOut">
              <a:rPr lang="en-US" smtClean="0"/>
              <a:t>8/11/2017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23448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9A4B48-F6C0-4E7E-9B73-453886B9C107}" type="datetimeFigureOut">
              <a:rPr lang="en-US" smtClean="0"/>
              <a:t>8/11/2017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158230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A4B48-F6C0-4E7E-9B73-453886B9C107}" type="datetimeFigureOut">
              <a:rPr lang="en-US" smtClean="0"/>
              <a:t>8/11/2017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1567586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A4B48-F6C0-4E7E-9B73-453886B9C107}"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4200142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A4B48-F6C0-4E7E-9B73-453886B9C107}"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ECD8F-B706-49FA-AF9F-F35F7AEE03C6}" type="slidenum">
              <a:rPr lang="en-US" smtClean="0"/>
              <a:t>‹#›</a:t>
            </a:fld>
            <a:endParaRPr lang="en-US"/>
          </a:p>
        </p:txBody>
      </p:sp>
    </p:spTree>
    <p:extLst>
      <p:ext uri="{BB962C8B-B14F-4D97-AF65-F5344CB8AC3E}">
        <p14:creationId xmlns:p14="http://schemas.microsoft.com/office/powerpoint/2010/main" val="3456001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A4B48-F6C0-4E7E-9B73-453886B9C107}" type="datetimeFigureOut">
              <a:rPr lang="en-US" smtClean="0"/>
              <a:t>8/11/2017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ECD8F-B706-49FA-AF9F-F35F7AEE03C6}" type="slidenum">
              <a:rPr lang="en-US" smtClean="0"/>
              <a:t>‹#›</a:t>
            </a:fld>
            <a:endParaRPr lang="en-US"/>
          </a:p>
        </p:txBody>
      </p:sp>
    </p:spTree>
    <p:extLst>
      <p:ext uri="{BB962C8B-B14F-4D97-AF65-F5344CB8AC3E}">
        <p14:creationId xmlns:p14="http://schemas.microsoft.com/office/powerpoint/2010/main" val="379877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3000"/>
            <a:lum/>
          </a:blip>
          <a:srcRect/>
          <a:stretch>
            <a:fillRect l="-6000" r="-6000"/>
          </a:stretch>
        </a:blipFill>
        <a:effectLst/>
      </p:bgPr>
    </p:bg>
    <p:spTree>
      <p:nvGrpSpPr>
        <p:cNvPr id="1" name=""/>
        <p:cNvGrpSpPr/>
        <p:nvPr/>
      </p:nvGrpSpPr>
      <p:grpSpPr>
        <a:xfrm>
          <a:off x="0" y="0"/>
          <a:ext cx="0" cy="0"/>
          <a:chOff x="0" y="0"/>
          <a:chExt cx="0" cy="0"/>
        </a:xfrm>
      </p:grpSpPr>
      <p:sp>
        <p:nvSpPr>
          <p:cNvPr id="3" name="TextBox 2"/>
          <p:cNvSpPr txBox="1"/>
          <p:nvPr/>
        </p:nvSpPr>
        <p:spPr>
          <a:xfrm>
            <a:off x="3093307" y="1507525"/>
            <a:ext cx="4806779" cy="1323439"/>
          </a:xfrm>
          <a:prstGeom prst="rect">
            <a:avLst/>
          </a:prstGeom>
          <a:noFill/>
        </p:spPr>
        <p:txBody>
          <a:bodyPr wrap="square" rtlCol="0">
            <a:spAutoFit/>
          </a:bodyPr>
          <a:lstStyle/>
          <a:p>
            <a:pPr algn="ctr"/>
            <a:r>
              <a:rPr lang="en-US" sz="8000" dirty="0" smtClean="0">
                <a:latin typeface="Rockwell" panose="02060603020205020403" pitchFamily="18" charset="0"/>
              </a:rPr>
              <a:t>MOSES:</a:t>
            </a:r>
            <a:endParaRPr lang="en-US" sz="8000" dirty="0">
              <a:latin typeface="Rockwell" panose="02060603020205020403" pitchFamily="18" charset="0"/>
            </a:endParaRPr>
          </a:p>
        </p:txBody>
      </p:sp>
      <p:sp>
        <p:nvSpPr>
          <p:cNvPr id="4" name="TextBox 3"/>
          <p:cNvSpPr txBox="1"/>
          <p:nvPr/>
        </p:nvSpPr>
        <p:spPr>
          <a:xfrm>
            <a:off x="3093307" y="2512539"/>
            <a:ext cx="5824152" cy="1015663"/>
          </a:xfrm>
          <a:prstGeom prst="rect">
            <a:avLst/>
          </a:prstGeom>
          <a:noFill/>
        </p:spPr>
        <p:txBody>
          <a:bodyPr wrap="square" rtlCol="0">
            <a:spAutoFit/>
          </a:bodyPr>
          <a:lstStyle/>
          <a:p>
            <a:pPr algn="ctr"/>
            <a:r>
              <a:rPr lang="en-US" sz="6000" b="1" dirty="0" smtClean="0">
                <a:latin typeface="Pristina" panose="03060402040406080204" pitchFamily="66" charset="0"/>
              </a:rPr>
              <a:t>Intercessory Prayer</a:t>
            </a:r>
            <a:endParaRPr lang="en-US" sz="6000" b="1" dirty="0">
              <a:latin typeface="Pristina" panose="03060402040406080204" pitchFamily="66" charset="0"/>
            </a:endParaRPr>
          </a:p>
        </p:txBody>
      </p:sp>
      <p:sp>
        <p:nvSpPr>
          <p:cNvPr id="5" name="TextBox 4"/>
          <p:cNvSpPr txBox="1"/>
          <p:nvPr/>
        </p:nvSpPr>
        <p:spPr>
          <a:xfrm>
            <a:off x="3932537" y="3835978"/>
            <a:ext cx="4145692" cy="1323439"/>
          </a:xfrm>
          <a:prstGeom prst="rect">
            <a:avLst/>
          </a:prstGeom>
          <a:noFill/>
        </p:spPr>
        <p:txBody>
          <a:bodyPr wrap="square" rtlCol="0">
            <a:spAutoFit/>
          </a:bodyPr>
          <a:lstStyle/>
          <a:p>
            <a:pPr algn="ctr"/>
            <a:r>
              <a:rPr lang="en-US" sz="4000" dirty="0" smtClean="0">
                <a:latin typeface="Felix Titling" panose="04060505060202020A04" pitchFamily="82" charset="0"/>
              </a:rPr>
              <a:t>Exodus </a:t>
            </a:r>
          </a:p>
          <a:p>
            <a:pPr algn="ctr"/>
            <a:r>
              <a:rPr lang="en-US" sz="4000" dirty="0" smtClean="0">
                <a:latin typeface="Felix Titling" panose="04060505060202020A04" pitchFamily="82" charset="0"/>
              </a:rPr>
              <a:t>32:7-24, 30-35</a:t>
            </a:r>
            <a:endParaRPr lang="en-US" sz="4000" dirty="0">
              <a:latin typeface="Felix Titling" panose="04060505060202020A04" pitchFamily="82" charset="0"/>
            </a:endParaRPr>
          </a:p>
        </p:txBody>
      </p:sp>
    </p:spTree>
    <p:extLst>
      <p:ext uri="{BB962C8B-B14F-4D97-AF65-F5344CB8AC3E}">
        <p14:creationId xmlns:p14="http://schemas.microsoft.com/office/powerpoint/2010/main" val="2762223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674030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15. </a:t>
            </a:r>
            <a:r>
              <a:rPr lang="en-US" sz="5400" dirty="0" smtClean="0">
                <a:latin typeface="Swiss 721 Condensed" panose="02000506040000020004" pitchFamily="2" charset="0"/>
              </a:rPr>
              <a:t>And Moses turned and went down from the mountain, and the two tablets of the </a:t>
            </a:r>
            <a:r>
              <a:rPr lang="en-US" sz="5400" dirty="0" smtClean="0">
                <a:latin typeface="Swiss 721 Condensed" panose="02000506040000020004" pitchFamily="2" charset="0"/>
              </a:rPr>
              <a:t>Testimony </a:t>
            </a:r>
            <a:r>
              <a:rPr lang="en-US" sz="5400" dirty="0" smtClean="0">
                <a:latin typeface="Swiss 721 Condensed" panose="02000506040000020004" pitchFamily="2" charset="0"/>
              </a:rPr>
              <a:t>were in his hand</a:t>
            </a:r>
            <a:r>
              <a:rPr lang="en-US" sz="5400" dirty="0" smtClean="0">
                <a:latin typeface="Swiss 721 Condensed" panose="02000506040000020004" pitchFamily="2" charset="0"/>
              </a:rPr>
              <a:t>. The tablets were written on both sides; on the one side and on th</a:t>
            </a:r>
            <a:r>
              <a:rPr lang="en-US" sz="5400" dirty="0" smtClean="0">
                <a:latin typeface="Swiss 721 Condensed" panose="02000506040000020004" pitchFamily="2" charset="0"/>
              </a:rPr>
              <a:t>e other they were written.</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3045566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424731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16. </a:t>
            </a:r>
            <a:r>
              <a:rPr lang="en-US" sz="5400" dirty="0" smtClean="0">
                <a:latin typeface="Swiss 721 Condensed" panose="02000506040000020004" pitchFamily="2" charset="0"/>
              </a:rPr>
              <a:t>Now the tablets were the work of God, and the writing was the writing of God engraved on the tablets.</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2951017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078313"/>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17. </a:t>
            </a:r>
            <a:r>
              <a:rPr lang="en-US" sz="5400" dirty="0" smtClean="0">
                <a:latin typeface="Swiss 721 Condensed" panose="02000506040000020004" pitchFamily="2" charset="0"/>
              </a:rPr>
              <a:t>And when Joshua heard the noise of the people as they shouted, he said to Moses, “There is a noise of war in the camp.”</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4046303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424731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18. </a:t>
            </a:r>
            <a:r>
              <a:rPr lang="en-US" sz="5400" dirty="0" smtClean="0">
                <a:latin typeface="Swiss 721 Condensed" panose="02000506040000020004" pitchFamily="2" charset="0"/>
              </a:rPr>
              <a:t>But he said: “It is not the noise of the shout of victory, nor the noise of the cry of defeat, but the sound of singing I hear.”</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3779439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674030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19. </a:t>
            </a:r>
            <a:r>
              <a:rPr lang="en-US" sz="5400" dirty="0" smtClean="0">
                <a:latin typeface="Swiss 721 Condensed" panose="02000506040000020004" pitchFamily="2" charset="0"/>
              </a:rPr>
              <a:t>So it was, as soon as he came near the camp, that he saw the calf and the dancing. So Moses’ anger became hot, and he cast the tablets out of his hands and broke them at the foot of the mountain.</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573382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20. </a:t>
            </a:r>
            <a:r>
              <a:rPr lang="en-US" sz="5400" dirty="0" smtClean="0">
                <a:latin typeface="Swiss 721 Condensed" panose="02000506040000020004" pitchFamily="2" charset="0"/>
              </a:rPr>
              <a:t>Then he took the calf which they had made, burned it in the fire, and ground it to powder; and he scattered it on the water and made the children of Israel </a:t>
            </a:r>
          </a:p>
          <a:p>
            <a:pPr algn="ctr"/>
            <a:r>
              <a:rPr lang="en-US" sz="5400" dirty="0" smtClean="0">
                <a:latin typeface="Swiss 721 Condensed" panose="02000506040000020004" pitchFamily="2" charset="0"/>
              </a:rPr>
              <a:t>drink it.</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756083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424731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21. </a:t>
            </a:r>
            <a:r>
              <a:rPr lang="en-US" sz="5400" dirty="0" smtClean="0">
                <a:latin typeface="Swiss 721 Condensed" panose="02000506040000020004" pitchFamily="2" charset="0"/>
              </a:rPr>
              <a:t>And Moses said to Aaron, “What did this people do to you that you have brought so great a sin upon them?”</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351835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424731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22. </a:t>
            </a:r>
            <a:r>
              <a:rPr lang="en-US" sz="5400" dirty="0" smtClean="0">
                <a:latin typeface="Swiss 721 Condensed" panose="02000506040000020004" pitchFamily="2" charset="0"/>
              </a:rPr>
              <a:t>So Aaron said, “Do not let the anger of my lord become hot. You know the people, that they are set on evil.</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4280044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23. </a:t>
            </a:r>
            <a:r>
              <a:rPr lang="en-US" sz="5400" dirty="0" smtClean="0">
                <a:latin typeface="Swiss 721 Condensed" panose="02000506040000020004" pitchFamily="2" charset="0"/>
              </a:rPr>
              <a:t>For they said to me, ‘Make us gods that shall go before us; as for this Moses, the man who brought us out of the land of Egypt, we do not know what has become of him.’</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4227854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078313"/>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32:15-24</a:t>
            </a:r>
          </a:p>
          <a:p>
            <a:pPr algn="ctr"/>
            <a:r>
              <a:rPr lang="en-US" sz="5400" b="1" dirty="0" smtClean="0">
                <a:solidFill>
                  <a:srgbClr val="FF9900"/>
                </a:solidFill>
                <a:latin typeface="Swiss 721 Condensed" panose="02000506040000020004" pitchFamily="2" charset="0"/>
              </a:rPr>
              <a:t>24. </a:t>
            </a:r>
            <a:r>
              <a:rPr lang="en-US" sz="5400" dirty="0" smtClean="0">
                <a:latin typeface="Swiss 721 Condensed" panose="02000506040000020004" pitchFamily="2" charset="0"/>
              </a:rPr>
              <a:t>And I said to them, ‘Whoever has any gold, let them break it off.’ So they gave it to me, and I cast it into the fire, and this calf came out.”</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678095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078313"/>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32:7-14</a:t>
            </a:r>
          </a:p>
          <a:p>
            <a:pPr algn="ctr"/>
            <a:r>
              <a:rPr lang="en-US" sz="5400" b="1" dirty="0" smtClean="0">
                <a:solidFill>
                  <a:srgbClr val="FF9900"/>
                </a:solidFill>
                <a:latin typeface="Swiss 721 Condensed" panose="02000506040000020004" pitchFamily="2" charset="0"/>
              </a:rPr>
              <a:t>7. </a:t>
            </a:r>
            <a:r>
              <a:rPr lang="en-US" sz="5400" dirty="0" smtClean="0">
                <a:latin typeface="Swiss 721 Condensed" panose="02000506040000020004" pitchFamily="2" charset="0"/>
              </a:rPr>
              <a:t>And the Lord said to Moses, “Go, get down! For your people whom you brought out of the land of Egypt have corrupted themselves.</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40047129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139321"/>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Needed to see </a:t>
            </a:r>
          </a:p>
          <a:p>
            <a:pPr algn="ctr"/>
            <a:r>
              <a:rPr lang="en-US" sz="7200" dirty="0" smtClean="0">
                <a:latin typeface="Swiss 721 Condensed" panose="02000506040000020004" pitchFamily="2" charset="0"/>
              </a:rPr>
              <a:t>things </a:t>
            </a:r>
            <a:r>
              <a:rPr lang="en-US" sz="7200" b="1" u="sng" dirty="0" smtClean="0">
                <a:solidFill>
                  <a:srgbClr val="FF9900"/>
                </a:solidFill>
                <a:latin typeface="Swiss 721 Condensed" panose="02000506040000020004" pitchFamily="2" charset="0"/>
              </a:rPr>
              <a:t>HONESTLY</a:t>
            </a:r>
            <a:r>
              <a:rPr lang="en-US" sz="7200" dirty="0" smtClean="0">
                <a:latin typeface="Swiss 721 Condensed" panose="02000506040000020004" pitchFamily="2" charset="0"/>
              </a:rPr>
              <a: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1656983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139321"/>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Needed to accept </a:t>
            </a:r>
            <a:r>
              <a:rPr lang="en-US" sz="7200" b="1" u="sng" dirty="0" smtClean="0">
                <a:solidFill>
                  <a:srgbClr val="FF9900"/>
                </a:solidFill>
                <a:latin typeface="Swiss 721 Condensed" panose="02000506040000020004" pitchFamily="2" charset="0"/>
              </a:rPr>
              <a:t>SIN</a:t>
            </a:r>
            <a:r>
              <a:rPr lang="en-US" sz="7200" b="1" dirty="0" smtClean="0">
                <a:solidFill>
                  <a:srgbClr val="FF9900"/>
                </a:solidFill>
                <a:latin typeface="Swiss 721 Condensed" panose="02000506040000020004" pitchFamily="2" charset="0"/>
              </a:rPr>
              <a:t> </a:t>
            </a:r>
          </a:p>
          <a:p>
            <a:pPr algn="ctr"/>
            <a:r>
              <a:rPr lang="en-US" sz="7200" dirty="0" smtClean="0">
                <a:latin typeface="Swiss 721 Condensed" panose="02000506040000020004" pitchFamily="2" charset="0"/>
              </a:rPr>
              <a:t>for what it is.</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1574911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139321"/>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Needed to </a:t>
            </a:r>
          </a:p>
          <a:p>
            <a:pPr algn="ctr"/>
            <a:r>
              <a:rPr lang="en-US" sz="7200" b="1" u="sng" dirty="0" smtClean="0">
                <a:solidFill>
                  <a:srgbClr val="FF9900"/>
                </a:solidFill>
                <a:latin typeface="Swiss 721 Condensed" panose="02000506040000020004" pitchFamily="2" charset="0"/>
              </a:rPr>
              <a:t>COME</a:t>
            </a:r>
            <a:r>
              <a:rPr lang="en-US" sz="7200" b="1" dirty="0" smtClean="0">
                <a:solidFill>
                  <a:srgbClr val="FF9900"/>
                </a:solidFill>
                <a:latin typeface="Swiss 721 Condensed" panose="02000506040000020004" pitchFamily="2" charset="0"/>
              </a:rPr>
              <a:t> </a:t>
            </a:r>
            <a:r>
              <a:rPr lang="en-US" sz="7200" b="1" u="sng" dirty="0" smtClean="0">
                <a:solidFill>
                  <a:srgbClr val="FF9900"/>
                </a:solidFill>
                <a:latin typeface="Swiss 721 Condensed" panose="02000506040000020004" pitchFamily="2" charset="0"/>
              </a:rPr>
              <a:t>CLEAN</a:t>
            </a:r>
            <a:r>
              <a:rPr lang="en-US" sz="7200" dirty="0" smtClean="0">
                <a:latin typeface="Swiss 721 Condensed" panose="02000506040000020004" pitchFamily="2" charset="0"/>
              </a:rPr>
              <a: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164259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4247317"/>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Needed to realize there </a:t>
            </a:r>
          </a:p>
          <a:p>
            <a:pPr algn="ctr"/>
            <a:r>
              <a:rPr lang="en-US" sz="7200" dirty="0" smtClean="0">
                <a:latin typeface="Swiss 721 Condensed" panose="02000506040000020004" pitchFamily="2" charset="0"/>
              </a:rPr>
              <a:t>is </a:t>
            </a:r>
            <a:r>
              <a:rPr lang="en-US" sz="7200" b="1" u="sng" dirty="0" smtClean="0">
                <a:solidFill>
                  <a:srgbClr val="FF9900"/>
                </a:solidFill>
                <a:latin typeface="Swiss 721 Condensed" panose="02000506040000020004" pitchFamily="2" charset="0"/>
              </a:rPr>
              <a:t>DISCIPLINE</a:t>
            </a:r>
            <a:r>
              <a:rPr lang="en-US" sz="7200" b="1" dirty="0" smtClean="0">
                <a:solidFill>
                  <a:srgbClr val="FF9900"/>
                </a:solidFill>
                <a:latin typeface="Swiss 721 Condensed" panose="02000506040000020004" pitchFamily="2" charset="0"/>
              </a:rPr>
              <a:t> </a:t>
            </a:r>
          </a:p>
          <a:p>
            <a:pPr algn="ctr"/>
            <a:r>
              <a:rPr lang="en-US" sz="7200" dirty="0" smtClean="0">
                <a:latin typeface="Swiss 721 Condensed" panose="02000506040000020004" pitchFamily="2" charset="0"/>
              </a:rPr>
              <a:t>for wrong doing.</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132973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32:30-35</a:t>
            </a:r>
          </a:p>
          <a:p>
            <a:pPr algn="ctr"/>
            <a:r>
              <a:rPr lang="en-US" sz="5400" b="1" dirty="0" smtClean="0">
                <a:solidFill>
                  <a:srgbClr val="FF9900"/>
                </a:solidFill>
                <a:latin typeface="Swiss 721 Condensed" panose="02000506040000020004" pitchFamily="2" charset="0"/>
              </a:rPr>
              <a:t>30. </a:t>
            </a:r>
            <a:r>
              <a:rPr lang="en-US" sz="5400" dirty="0" smtClean="0">
                <a:latin typeface="Swiss 721 Condensed" panose="02000506040000020004" pitchFamily="2" charset="0"/>
              </a:rPr>
              <a:t>Now it came to pass on the next day that Moses said to the people, “You have committed a great sin. So now I will go up to the Lord; perhaps I can make atonement for your sin.”</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3853655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078313"/>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32:30-35</a:t>
            </a:r>
          </a:p>
          <a:p>
            <a:pPr algn="ctr"/>
            <a:r>
              <a:rPr lang="en-US" sz="5400" b="1" dirty="0" smtClean="0">
                <a:solidFill>
                  <a:srgbClr val="FF9900"/>
                </a:solidFill>
                <a:latin typeface="Swiss 721 Condensed" panose="02000506040000020004" pitchFamily="2" charset="0"/>
              </a:rPr>
              <a:t>31. </a:t>
            </a:r>
            <a:r>
              <a:rPr lang="en-US" sz="5400" dirty="0" smtClean="0">
                <a:latin typeface="Swiss 721 Condensed" panose="02000506040000020004" pitchFamily="2" charset="0"/>
              </a:rPr>
              <a:t>Then Moses returned to the Lord and said, “Oh, these people have committed a great sin, and have made for themselves a god of gold!</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39906746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424731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32:30-35</a:t>
            </a:r>
          </a:p>
          <a:p>
            <a:pPr algn="ctr"/>
            <a:r>
              <a:rPr lang="en-US" sz="5400" b="1" dirty="0" smtClean="0">
                <a:solidFill>
                  <a:srgbClr val="FF9900"/>
                </a:solidFill>
                <a:latin typeface="Swiss 721 Condensed" panose="02000506040000020004" pitchFamily="2" charset="0"/>
              </a:rPr>
              <a:t>32. </a:t>
            </a:r>
            <a:r>
              <a:rPr lang="en-US" sz="5400" dirty="0" smtClean="0">
                <a:latin typeface="Swiss 721 Condensed" panose="02000506040000020004" pitchFamily="2" charset="0"/>
              </a:rPr>
              <a:t>Yet now, if You will forgive their sin—but if not, I pray, blot me out of Your book which You have written.”</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25475392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424731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32:30-35</a:t>
            </a:r>
          </a:p>
          <a:p>
            <a:pPr algn="ctr"/>
            <a:r>
              <a:rPr lang="en-US" sz="5400" b="1" dirty="0" smtClean="0">
                <a:solidFill>
                  <a:srgbClr val="FF9900"/>
                </a:solidFill>
                <a:latin typeface="Swiss 721 Condensed" panose="02000506040000020004" pitchFamily="2" charset="0"/>
              </a:rPr>
              <a:t>33. </a:t>
            </a:r>
            <a:r>
              <a:rPr lang="en-US" sz="5400" dirty="0" smtClean="0">
                <a:latin typeface="Swiss 721 Condensed" panose="02000506040000020004" pitchFamily="2" charset="0"/>
              </a:rPr>
              <a:t>And the Lord said to Moses, “Whoever has sinned against Me, I will blot him out of My book.</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0925203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6524863"/>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32:30-35</a:t>
            </a:r>
          </a:p>
          <a:p>
            <a:pPr algn="ctr"/>
            <a:r>
              <a:rPr lang="en-US" sz="5200" b="1" dirty="0" smtClean="0">
                <a:solidFill>
                  <a:srgbClr val="FF9900"/>
                </a:solidFill>
                <a:latin typeface="Swiss 721 Condensed" panose="02000506040000020004" pitchFamily="2" charset="0"/>
              </a:rPr>
              <a:t>34. </a:t>
            </a:r>
            <a:r>
              <a:rPr lang="en-US" sz="5200" dirty="0" smtClean="0">
                <a:latin typeface="Swiss 721 Condensed" panose="02000506040000020004" pitchFamily="2" charset="0"/>
              </a:rPr>
              <a:t>Now therefore, go, lead the people to the place of which I have spoken to you. Behold, My Angel shall go before you. Nevertheless, in the day when I visit for punishment, I will visit punishment upon them for their sin.”</a:t>
            </a:r>
            <a:endParaRPr lang="en-US" sz="52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25524773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41632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32:30-35</a:t>
            </a:r>
          </a:p>
          <a:p>
            <a:pPr algn="ctr"/>
            <a:r>
              <a:rPr lang="en-US" sz="5400" b="1" dirty="0" smtClean="0">
                <a:solidFill>
                  <a:srgbClr val="FF9900"/>
                </a:solidFill>
                <a:latin typeface="Swiss 721 Condensed" panose="02000506040000020004" pitchFamily="2" charset="0"/>
              </a:rPr>
              <a:t>35. </a:t>
            </a:r>
            <a:r>
              <a:rPr lang="en-US" sz="5400" dirty="0" smtClean="0">
                <a:latin typeface="Swiss 721 Condensed" panose="02000506040000020004" pitchFamily="2" charset="0"/>
              </a:rPr>
              <a:t>So the Lord plagued the people because of what they did with the calf which Aaron made.</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391252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6370975"/>
          </a:xfrm>
          <a:prstGeom prst="rect">
            <a:avLst/>
          </a:prstGeom>
          <a:noFill/>
        </p:spPr>
        <p:txBody>
          <a:bodyPr wrap="square" rtlCol="0">
            <a:spAutoFit/>
          </a:bodyPr>
          <a:lstStyle/>
          <a:p>
            <a:pPr algn="ctr"/>
            <a:r>
              <a:rPr lang="en-US" sz="5100" b="1" dirty="0" smtClean="0">
                <a:solidFill>
                  <a:srgbClr val="FF9900"/>
                </a:solidFill>
                <a:latin typeface="Felix Titling" panose="04060505060202020A04" pitchFamily="82" charset="0"/>
              </a:rPr>
              <a:t>EXODUS 32:7-14</a:t>
            </a:r>
          </a:p>
          <a:p>
            <a:pPr algn="ctr"/>
            <a:r>
              <a:rPr lang="en-US" sz="5100" b="1" dirty="0">
                <a:solidFill>
                  <a:srgbClr val="FF9900"/>
                </a:solidFill>
                <a:latin typeface="Swiss 721 Condensed" panose="02000506040000020004" pitchFamily="2" charset="0"/>
              </a:rPr>
              <a:t>8</a:t>
            </a:r>
            <a:r>
              <a:rPr lang="en-US" sz="5100" b="1" dirty="0" smtClean="0">
                <a:solidFill>
                  <a:srgbClr val="FF9900"/>
                </a:solidFill>
                <a:latin typeface="Swiss 721 Condensed" panose="02000506040000020004" pitchFamily="2" charset="0"/>
              </a:rPr>
              <a:t>. </a:t>
            </a:r>
            <a:r>
              <a:rPr lang="en-US" sz="5100" dirty="0" smtClean="0">
                <a:latin typeface="Swiss 721 Condensed" panose="02000506040000020004" pitchFamily="2" charset="0"/>
              </a:rPr>
              <a:t>They have turned aside quickly out of the way which I commanded them. They have made themselves a molded calf, and worshiped it and sacrificed to it, and said, ‘This is your god, O Israel, that brought you out of the land of Egypt!’”</a:t>
            </a:r>
            <a:endParaRPr lang="en-US" sz="51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42745424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630942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33:7-11</a:t>
            </a:r>
          </a:p>
          <a:p>
            <a:pPr algn="ctr"/>
            <a:r>
              <a:rPr lang="en-US" sz="5000" b="1" dirty="0">
                <a:solidFill>
                  <a:srgbClr val="FF9900"/>
                </a:solidFill>
                <a:latin typeface="Swiss 721 Condensed" panose="02000506040000020004" pitchFamily="2" charset="0"/>
              </a:rPr>
              <a:t>7</a:t>
            </a:r>
            <a:r>
              <a:rPr lang="en-US" sz="5000" b="1" dirty="0" smtClean="0">
                <a:solidFill>
                  <a:srgbClr val="FF9900"/>
                </a:solidFill>
                <a:latin typeface="Swiss 721 Condensed" panose="02000506040000020004" pitchFamily="2" charset="0"/>
              </a:rPr>
              <a:t>. </a:t>
            </a:r>
            <a:r>
              <a:rPr lang="en-US" sz="5000" dirty="0" smtClean="0">
                <a:latin typeface="Swiss 721 Condensed" panose="02000506040000020004" pitchFamily="2" charset="0"/>
              </a:rPr>
              <a:t>Moses took his tent and pitched it outside the camp, far from the camp, and called it the tabernacle of meeting. And it came to pass that everyone who sought the Lord went out to the tabernacle of meeting which was outside the camp.</a:t>
            </a:r>
            <a:endParaRPr lang="en-US" sz="50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35612355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33:7-11</a:t>
            </a:r>
          </a:p>
          <a:p>
            <a:pPr algn="ctr"/>
            <a:r>
              <a:rPr lang="en-US" sz="5400" b="1" dirty="0">
                <a:solidFill>
                  <a:srgbClr val="FF9900"/>
                </a:solidFill>
                <a:latin typeface="Swiss 721 Condensed" panose="02000506040000020004" pitchFamily="2" charset="0"/>
              </a:rPr>
              <a:t>8</a:t>
            </a:r>
            <a:r>
              <a:rPr lang="en-US" sz="5400" b="1" dirty="0" smtClean="0">
                <a:solidFill>
                  <a:srgbClr val="FF9900"/>
                </a:solidFill>
                <a:latin typeface="Swiss 721 Condensed" panose="02000506040000020004" pitchFamily="2" charset="0"/>
              </a:rPr>
              <a:t>. </a:t>
            </a:r>
            <a:r>
              <a:rPr lang="en-US" sz="5400" dirty="0" smtClean="0">
                <a:latin typeface="Swiss 721 Condensed" panose="02000506040000020004" pitchFamily="2" charset="0"/>
              </a:rPr>
              <a:t>So it was, whenever Moses went out to the tabernacle, that all the people rose, and each man stood at his tent door and watched Moses until he had gone into the tabernacle.</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29406373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33:7-11</a:t>
            </a:r>
          </a:p>
          <a:p>
            <a:pPr algn="ctr"/>
            <a:r>
              <a:rPr lang="en-US" sz="5400" b="1" dirty="0">
                <a:solidFill>
                  <a:srgbClr val="FF9900"/>
                </a:solidFill>
                <a:latin typeface="Swiss 721 Condensed" panose="02000506040000020004" pitchFamily="2" charset="0"/>
              </a:rPr>
              <a:t>9</a:t>
            </a:r>
            <a:r>
              <a:rPr lang="en-US" sz="5400" b="1" dirty="0" smtClean="0">
                <a:solidFill>
                  <a:srgbClr val="FF9900"/>
                </a:solidFill>
                <a:latin typeface="Swiss 721 Condensed" panose="02000506040000020004" pitchFamily="2" charset="0"/>
              </a:rPr>
              <a:t>. </a:t>
            </a:r>
            <a:r>
              <a:rPr lang="en-US" sz="5400" dirty="0" smtClean="0">
                <a:latin typeface="Swiss 721 Condensed" panose="02000506040000020004" pitchFamily="2" charset="0"/>
              </a:rPr>
              <a:t>And it came to pass, when Moses entered the tabernacle, that the pillar of cloud descended and stood at the door of the tabernacle, and the Lord talked with Moses.</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24335403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078313"/>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33:7-11</a:t>
            </a:r>
          </a:p>
          <a:p>
            <a:pPr algn="ctr"/>
            <a:r>
              <a:rPr lang="en-US" sz="5400" b="1" dirty="0" smtClean="0">
                <a:solidFill>
                  <a:srgbClr val="FF9900"/>
                </a:solidFill>
                <a:latin typeface="Swiss 721 Condensed" panose="02000506040000020004" pitchFamily="2" charset="0"/>
              </a:rPr>
              <a:t>10. </a:t>
            </a:r>
            <a:r>
              <a:rPr lang="en-US" sz="5400" dirty="0" smtClean="0">
                <a:latin typeface="Swiss 721 Condensed" panose="02000506040000020004" pitchFamily="2" charset="0"/>
              </a:rPr>
              <a:t>All the people saw the pillar of cloud standing at the tabernacle door, and all the people rose and worshiped, each man in his tent door.</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29241185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33:7-11</a:t>
            </a:r>
          </a:p>
          <a:p>
            <a:pPr algn="ctr"/>
            <a:r>
              <a:rPr lang="en-US" sz="5400" b="1" dirty="0" smtClean="0">
                <a:solidFill>
                  <a:srgbClr val="FF9900"/>
                </a:solidFill>
                <a:latin typeface="Swiss 721 Condensed" panose="02000506040000020004" pitchFamily="2" charset="0"/>
              </a:rPr>
              <a:t>11. </a:t>
            </a:r>
            <a:r>
              <a:rPr lang="en-US" sz="5400" dirty="0" smtClean="0">
                <a:latin typeface="Swiss 721 Condensed" panose="02000506040000020004" pitchFamily="2" charset="0"/>
              </a:rPr>
              <a:t>So the Lord spoke to Moses face to face, as a man speaks to his friend. And he would return to the camp, but his servant Joshua the son of Nun, a young man, did not depart from the tabernacle.</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7978304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424731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1 Timothy 2:1</a:t>
            </a:r>
          </a:p>
          <a:p>
            <a:pPr algn="ctr"/>
            <a:r>
              <a:rPr lang="en-US" sz="5400" b="1" dirty="0" smtClean="0">
                <a:solidFill>
                  <a:srgbClr val="FF9900"/>
                </a:solidFill>
                <a:latin typeface="Swiss 721 Condensed" panose="02000506040000020004" pitchFamily="2" charset="0"/>
              </a:rPr>
              <a:t>1. </a:t>
            </a:r>
            <a:r>
              <a:rPr lang="en-US" sz="5400" dirty="0" smtClean="0">
                <a:latin typeface="Swiss 721 Condensed" panose="02000506040000020004" pitchFamily="2" charset="0"/>
              </a:rPr>
              <a:t>Therefore I exhort first of all that supplications, prayers, intercessions, and giving of thanks be made for all men,</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37984092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139321"/>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God is </a:t>
            </a:r>
            <a:r>
              <a:rPr lang="en-US" sz="7200" b="1" u="sng" dirty="0" smtClean="0">
                <a:solidFill>
                  <a:srgbClr val="FF9900"/>
                </a:solidFill>
                <a:latin typeface="Swiss 721 Condensed" panose="02000506040000020004" pitchFamily="2" charset="0"/>
              </a:rPr>
              <a:t>LOOKING</a:t>
            </a:r>
            <a:r>
              <a:rPr lang="en-US" sz="7200" b="1" dirty="0" smtClean="0">
                <a:solidFill>
                  <a:srgbClr val="FF9900"/>
                </a:solidFill>
                <a:latin typeface="Swiss 721 Condensed" panose="02000506040000020004" pitchFamily="2" charset="0"/>
              </a:rPr>
              <a:t> </a:t>
            </a:r>
            <a:r>
              <a:rPr lang="en-US" sz="7200" b="1" u="sng" dirty="0" smtClean="0">
                <a:solidFill>
                  <a:srgbClr val="FF9900"/>
                </a:solidFill>
                <a:latin typeface="Swiss 721 Condensed" panose="02000506040000020004" pitchFamily="2" charset="0"/>
              </a:rPr>
              <a:t>FOR</a:t>
            </a:r>
            <a:r>
              <a:rPr lang="en-US" sz="7200" b="1" dirty="0" smtClean="0">
                <a:solidFill>
                  <a:srgbClr val="FF9900"/>
                </a:solidFill>
                <a:latin typeface="Swiss 721 Condensed" panose="02000506040000020004" pitchFamily="2" charset="0"/>
              </a:rPr>
              <a:t> </a:t>
            </a:r>
          </a:p>
          <a:p>
            <a:pPr algn="ctr"/>
            <a:r>
              <a:rPr lang="en-US" sz="7200" dirty="0" smtClean="0">
                <a:latin typeface="Swiss 721 Condensed" panose="02000506040000020004" pitchFamily="2" charset="0"/>
              </a:rPr>
              <a:t>intercessory prayers.</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19666680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err="1" smtClean="0">
                <a:solidFill>
                  <a:srgbClr val="FF9900"/>
                </a:solidFill>
                <a:latin typeface="Felix Titling" panose="04060505060202020A04" pitchFamily="82" charset="0"/>
              </a:rPr>
              <a:t>Ezekial</a:t>
            </a:r>
            <a:r>
              <a:rPr lang="en-US" sz="5400" b="1" dirty="0" smtClean="0">
                <a:solidFill>
                  <a:srgbClr val="FF9900"/>
                </a:solidFill>
                <a:latin typeface="Felix Titling" panose="04060505060202020A04" pitchFamily="82" charset="0"/>
              </a:rPr>
              <a:t> 22:30</a:t>
            </a:r>
          </a:p>
          <a:p>
            <a:pPr algn="ctr"/>
            <a:r>
              <a:rPr lang="en-US" sz="5400" b="1" dirty="0" smtClean="0">
                <a:solidFill>
                  <a:srgbClr val="FF9900"/>
                </a:solidFill>
                <a:latin typeface="Swiss 721 Condensed" panose="02000506040000020004" pitchFamily="2" charset="0"/>
              </a:rPr>
              <a:t>30. </a:t>
            </a:r>
            <a:r>
              <a:rPr lang="en-US" sz="5400" dirty="0" smtClean="0">
                <a:latin typeface="Swiss 721 Condensed" panose="02000506040000020004" pitchFamily="2" charset="0"/>
              </a:rPr>
              <a:t>So I sought for a man among them who would make a wall, and stand in the gap before Me on behalf of the land, that I should not destroy it; but I found no one.</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3118977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Isaiah 59:16</a:t>
            </a:r>
          </a:p>
          <a:p>
            <a:pPr algn="ctr"/>
            <a:r>
              <a:rPr lang="en-US" sz="5400" b="1" dirty="0" smtClean="0">
                <a:solidFill>
                  <a:srgbClr val="FF9900"/>
                </a:solidFill>
                <a:latin typeface="Swiss 721 Condensed" panose="02000506040000020004" pitchFamily="2" charset="0"/>
              </a:rPr>
              <a:t>16. </a:t>
            </a:r>
            <a:r>
              <a:rPr lang="en-US" sz="5400" dirty="0" smtClean="0">
                <a:latin typeface="Swiss 721 Condensed" panose="02000506040000020004" pitchFamily="2" charset="0"/>
              </a:rPr>
              <a:t>He saw that there was no man, and wondered that there was no intercessor; therefore His own arm brought salvation for Him; and His own righteousness, it sustained Him.</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2880590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90931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Psalm 106:23</a:t>
            </a:r>
          </a:p>
          <a:p>
            <a:pPr algn="ctr"/>
            <a:r>
              <a:rPr lang="en-US" sz="5400" b="1" dirty="0" smtClean="0">
                <a:solidFill>
                  <a:srgbClr val="FF9900"/>
                </a:solidFill>
                <a:latin typeface="Swiss 721 Condensed" panose="02000506040000020004" pitchFamily="2" charset="0"/>
              </a:rPr>
              <a:t>23. </a:t>
            </a:r>
            <a:r>
              <a:rPr lang="en-US" sz="5400" dirty="0" smtClean="0">
                <a:latin typeface="Swiss 721 Condensed" panose="02000506040000020004" pitchFamily="2" charset="0"/>
              </a:rPr>
              <a:t>Therefore He said that He would destroy them, had not Moses His chosen one stood before Him in the breach, to turn away His wrath, lest He destroy them.</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3996716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41632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32:7-14</a:t>
            </a:r>
          </a:p>
          <a:p>
            <a:pPr algn="ctr"/>
            <a:r>
              <a:rPr lang="en-US" sz="5400" b="1" dirty="0">
                <a:solidFill>
                  <a:srgbClr val="FF9900"/>
                </a:solidFill>
                <a:latin typeface="Swiss 721 Condensed" panose="02000506040000020004" pitchFamily="2" charset="0"/>
              </a:rPr>
              <a:t>9</a:t>
            </a:r>
            <a:r>
              <a:rPr lang="en-US" sz="5400" b="1" dirty="0" smtClean="0">
                <a:solidFill>
                  <a:srgbClr val="FF9900"/>
                </a:solidFill>
                <a:latin typeface="Swiss 721 Condensed" panose="02000506040000020004" pitchFamily="2" charset="0"/>
              </a:rPr>
              <a:t>. </a:t>
            </a:r>
            <a:r>
              <a:rPr lang="en-US" sz="5400" dirty="0" smtClean="0">
                <a:latin typeface="Swiss 721 Condensed" panose="02000506040000020004" pitchFamily="2" charset="0"/>
              </a:rPr>
              <a:t>And the Lord said to Moses,  “I have seen this people, and indeed it is a stiff-necked people!</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3960891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355312"/>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If God is looking for intercessory prayers that means He </a:t>
            </a:r>
            <a:r>
              <a:rPr lang="en-US" sz="7200" b="1" u="sng" dirty="0" smtClean="0">
                <a:solidFill>
                  <a:srgbClr val="FF9900"/>
                </a:solidFill>
                <a:latin typeface="Swiss 721 Condensed" panose="02000506040000020004" pitchFamily="2" charset="0"/>
              </a:rPr>
              <a:t>LISTENS</a:t>
            </a:r>
            <a:r>
              <a:rPr lang="en-US" sz="7200" b="1" dirty="0" smtClean="0">
                <a:solidFill>
                  <a:srgbClr val="FF9900"/>
                </a:solidFill>
                <a:latin typeface="Swiss 721 Condensed" panose="02000506040000020004" pitchFamily="2" charset="0"/>
              </a:rPr>
              <a:t> </a:t>
            </a:r>
            <a:r>
              <a:rPr lang="en-US" sz="7200" dirty="0" smtClean="0">
                <a:latin typeface="Swiss 721 Condensed" panose="02000506040000020004" pitchFamily="2" charset="0"/>
              </a:rPr>
              <a:t>and</a:t>
            </a:r>
            <a:r>
              <a:rPr lang="en-US" sz="7200" b="1" dirty="0" smtClean="0">
                <a:solidFill>
                  <a:srgbClr val="FF9900"/>
                </a:solidFill>
                <a:latin typeface="Swiss 721 Condensed" panose="02000506040000020004" pitchFamily="2" charset="0"/>
              </a:rPr>
              <a:t> </a:t>
            </a:r>
            <a:r>
              <a:rPr lang="en-US" sz="7200" b="1" u="sng" dirty="0" smtClean="0">
                <a:solidFill>
                  <a:srgbClr val="FF9900"/>
                </a:solidFill>
                <a:latin typeface="Swiss 721 Condensed" panose="02000506040000020004" pitchFamily="2" charset="0"/>
              </a:rPr>
              <a:t>ANSWERS</a:t>
            </a:r>
            <a:r>
              <a:rPr lang="en-US" sz="7200" b="1" dirty="0" smtClean="0">
                <a:solidFill>
                  <a:srgbClr val="FF9900"/>
                </a:solidFill>
                <a:latin typeface="Swiss 721 Condensed" panose="02000506040000020004" pitchFamily="2" charset="0"/>
              </a:rPr>
              <a:t> </a:t>
            </a:r>
            <a:r>
              <a:rPr lang="en-US" sz="7200" dirty="0" smtClean="0">
                <a:latin typeface="Swiss 721 Condensed" panose="02000506040000020004" pitchFamily="2" charset="0"/>
              </a:rPr>
              <a:t>them.</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6258622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139321"/>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Intercessory prayer is </a:t>
            </a:r>
            <a:r>
              <a:rPr lang="en-US" sz="7200" dirty="0" smtClean="0">
                <a:latin typeface="Swiss 721 Condensed" panose="02000506040000020004" pitchFamily="2" charset="0"/>
              </a:rPr>
              <a:t>praying </a:t>
            </a:r>
            <a:r>
              <a:rPr lang="en-US" sz="7200" dirty="0" smtClean="0">
                <a:latin typeface="Swiss 721 Condensed" panose="02000506040000020004" pitchFamily="2" charset="0"/>
              </a:rPr>
              <a:t>for </a:t>
            </a:r>
            <a:r>
              <a:rPr lang="en-US" sz="7200" b="1" u="sng" dirty="0" smtClean="0">
                <a:solidFill>
                  <a:srgbClr val="FF9900"/>
                </a:solidFill>
                <a:latin typeface="Swiss 721 Condensed" panose="02000506040000020004" pitchFamily="2" charset="0"/>
              </a:rPr>
              <a:t>OTHERS</a:t>
            </a:r>
            <a:r>
              <a:rPr lang="en-US" sz="7200" dirty="0" smtClean="0">
                <a:latin typeface="Swiss 721 Condensed" panose="02000506040000020004" pitchFamily="2" charset="0"/>
              </a:rPr>
              <a: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0828177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3769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139321"/>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People who are </a:t>
            </a:r>
            <a:r>
              <a:rPr lang="en-US" sz="7200" b="1" u="sng" dirty="0" smtClean="0">
                <a:solidFill>
                  <a:srgbClr val="FF9900"/>
                </a:solidFill>
                <a:latin typeface="Swiss 721 Condensed" panose="02000506040000020004" pitchFamily="2" charset="0"/>
              </a:rPr>
              <a:t>UNSAVED</a:t>
            </a:r>
            <a:r>
              <a:rPr lang="en-US" sz="7200" dirty="0" smtClean="0">
                <a:latin typeface="Swiss 721 Condensed" panose="02000506040000020004" pitchFamily="2" charset="0"/>
              </a:rPr>
              <a: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8442570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139321"/>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People who are </a:t>
            </a:r>
          </a:p>
          <a:p>
            <a:pPr algn="ctr"/>
            <a:r>
              <a:rPr lang="en-US" sz="7200" b="1" u="sng" dirty="0" smtClean="0">
                <a:solidFill>
                  <a:srgbClr val="FF9900"/>
                </a:solidFill>
                <a:latin typeface="Swiss 721 Condensed" panose="02000506040000020004" pitchFamily="2" charset="0"/>
              </a:rPr>
              <a:t>TOO</a:t>
            </a:r>
            <a:r>
              <a:rPr lang="en-US" sz="7200" b="1" dirty="0" smtClean="0">
                <a:solidFill>
                  <a:srgbClr val="FF9900"/>
                </a:solidFill>
                <a:latin typeface="Swiss 721 Condensed" panose="02000506040000020004" pitchFamily="2" charset="0"/>
              </a:rPr>
              <a:t> </a:t>
            </a:r>
            <a:r>
              <a:rPr lang="en-US" sz="7200" b="1" u="sng" dirty="0" smtClean="0">
                <a:solidFill>
                  <a:srgbClr val="FF9900"/>
                </a:solidFill>
                <a:latin typeface="Swiss 721 Condensed" panose="02000506040000020004" pitchFamily="2" charset="0"/>
              </a:rPr>
              <a:t>WEAK</a:t>
            </a:r>
            <a:r>
              <a:rPr lang="en-US" sz="7200" b="1" dirty="0" smtClean="0">
                <a:solidFill>
                  <a:srgbClr val="FF9900"/>
                </a:solidFill>
                <a:latin typeface="Swiss 721 Condensed" panose="02000506040000020004" pitchFamily="2" charset="0"/>
              </a:rPr>
              <a:t> </a:t>
            </a:r>
            <a:r>
              <a:rPr lang="en-US" sz="7200" dirty="0" smtClean="0">
                <a:latin typeface="Swiss 721 Condensed" panose="02000506040000020004" pitchFamily="2" charset="0"/>
              </a:rPr>
              <a:t>or ill.</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7841762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139321"/>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People who are </a:t>
            </a:r>
          </a:p>
          <a:p>
            <a:pPr algn="ctr"/>
            <a:r>
              <a:rPr lang="en-US" sz="7200" b="1" u="sng" dirty="0" smtClean="0">
                <a:solidFill>
                  <a:srgbClr val="FF9900"/>
                </a:solidFill>
                <a:latin typeface="Swiss 721 Condensed" panose="02000506040000020004" pitchFamily="2" charset="0"/>
              </a:rPr>
              <a:t>WEAK</a:t>
            </a:r>
            <a:r>
              <a:rPr lang="en-US" sz="7200" b="1" dirty="0" smtClean="0">
                <a:solidFill>
                  <a:srgbClr val="FF9900"/>
                </a:solidFill>
                <a:latin typeface="Swiss 721 Condensed" panose="02000506040000020004" pitchFamily="2" charset="0"/>
              </a:rPr>
              <a:t> </a:t>
            </a:r>
            <a:r>
              <a:rPr lang="en-US" sz="7200" dirty="0" smtClean="0">
                <a:latin typeface="Swiss 721 Condensed" panose="02000506040000020004" pitchFamily="2" charset="0"/>
              </a:rPr>
              <a:t>in the Word.</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7860768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2031325"/>
          </a:xfrm>
          <a:prstGeom prst="rect">
            <a:avLst/>
          </a:prstGeom>
          <a:noFill/>
        </p:spPr>
        <p:txBody>
          <a:bodyPr wrap="square" rtlCol="0">
            <a:spAutoFit/>
          </a:bodyPr>
          <a:lstStyle/>
          <a:p>
            <a:pPr algn="ctr"/>
            <a:endParaRPr lang="en-US" sz="5400" dirty="0" smtClean="0">
              <a:solidFill>
                <a:srgbClr val="FCAA77"/>
              </a:solidFill>
              <a:latin typeface="Swiss 721 Condensed" panose="02000506040000020004" pitchFamily="2" charset="0"/>
            </a:endParaRPr>
          </a:p>
          <a:p>
            <a:pPr algn="ctr"/>
            <a:r>
              <a:rPr lang="en-US" sz="7200" dirty="0" smtClean="0">
                <a:latin typeface="Swiss 721 Condensed" panose="02000506040000020004" pitchFamily="2" charset="0"/>
              </a:rPr>
              <a:t>Times of </a:t>
            </a:r>
            <a:r>
              <a:rPr lang="en-US" sz="7200" b="1" u="sng" dirty="0" smtClean="0">
                <a:solidFill>
                  <a:srgbClr val="FF9900"/>
                </a:solidFill>
                <a:latin typeface="Swiss 721 Condensed" panose="02000506040000020004" pitchFamily="2" charset="0"/>
              </a:rPr>
              <a:t>CRISIS</a:t>
            </a:r>
            <a:r>
              <a:rPr lang="en-US" sz="7200" dirty="0" smtClean="0">
                <a:latin typeface="Swiss 721 Condensed" panose="02000506040000020004" pitchFamily="2" charset="0"/>
              </a:rPr>
              <a: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40733704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82826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3000"/>
            <a:lum/>
          </a:blip>
          <a:srcRect/>
          <a:stretch>
            <a:fillRect l="-6000" r="-6000"/>
          </a:stretch>
        </a:blipFill>
        <a:effectLst/>
      </p:bgPr>
    </p:bg>
    <p:spTree>
      <p:nvGrpSpPr>
        <p:cNvPr id="1" name=""/>
        <p:cNvGrpSpPr/>
        <p:nvPr/>
      </p:nvGrpSpPr>
      <p:grpSpPr>
        <a:xfrm>
          <a:off x="0" y="0"/>
          <a:ext cx="0" cy="0"/>
          <a:chOff x="0" y="0"/>
          <a:chExt cx="0" cy="0"/>
        </a:xfrm>
      </p:grpSpPr>
      <p:sp>
        <p:nvSpPr>
          <p:cNvPr id="3" name="TextBox 2"/>
          <p:cNvSpPr txBox="1"/>
          <p:nvPr/>
        </p:nvSpPr>
        <p:spPr>
          <a:xfrm>
            <a:off x="3093307" y="1507525"/>
            <a:ext cx="4806779" cy="1323439"/>
          </a:xfrm>
          <a:prstGeom prst="rect">
            <a:avLst/>
          </a:prstGeom>
          <a:noFill/>
        </p:spPr>
        <p:txBody>
          <a:bodyPr wrap="square" rtlCol="0">
            <a:spAutoFit/>
          </a:bodyPr>
          <a:lstStyle/>
          <a:p>
            <a:pPr algn="ctr"/>
            <a:r>
              <a:rPr lang="en-US" sz="8000" dirty="0" smtClean="0">
                <a:latin typeface="Rockwell" panose="02060603020205020403" pitchFamily="18" charset="0"/>
              </a:rPr>
              <a:t>MOSES:</a:t>
            </a:r>
            <a:endParaRPr lang="en-US" sz="8000" dirty="0">
              <a:latin typeface="Rockwell" panose="02060603020205020403" pitchFamily="18" charset="0"/>
            </a:endParaRPr>
          </a:p>
        </p:txBody>
      </p:sp>
      <p:sp>
        <p:nvSpPr>
          <p:cNvPr id="4" name="TextBox 3"/>
          <p:cNvSpPr txBox="1"/>
          <p:nvPr/>
        </p:nvSpPr>
        <p:spPr>
          <a:xfrm>
            <a:off x="3093307" y="2512539"/>
            <a:ext cx="5824152" cy="1015663"/>
          </a:xfrm>
          <a:prstGeom prst="rect">
            <a:avLst/>
          </a:prstGeom>
          <a:noFill/>
        </p:spPr>
        <p:txBody>
          <a:bodyPr wrap="square" rtlCol="0">
            <a:spAutoFit/>
          </a:bodyPr>
          <a:lstStyle/>
          <a:p>
            <a:pPr algn="ctr"/>
            <a:r>
              <a:rPr lang="en-US" sz="6000" b="1" dirty="0" smtClean="0">
                <a:latin typeface="Pristina" panose="03060402040406080204" pitchFamily="66" charset="0"/>
              </a:rPr>
              <a:t>Intercessory Prayer</a:t>
            </a:r>
            <a:endParaRPr lang="en-US" sz="6000" b="1" dirty="0">
              <a:latin typeface="Pristina" panose="03060402040406080204" pitchFamily="66" charset="0"/>
            </a:endParaRPr>
          </a:p>
        </p:txBody>
      </p:sp>
      <p:sp>
        <p:nvSpPr>
          <p:cNvPr id="5" name="TextBox 4"/>
          <p:cNvSpPr txBox="1"/>
          <p:nvPr/>
        </p:nvSpPr>
        <p:spPr>
          <a:xfrm>
            <a:off x="3932537" y="3835978"/>
            <a:ext cx="4145692" cy="1323439"/>
          </a:xfrm>
          <a:prstGeom prst="rect">
            <a:avLst/>
          </a:prstGeom>
          <a:noFill/>
        </p:spPr>
        <p:txBody>
          <a:bodyPr wrap="square" rtlCol="0">
            <a:spAutoFit/>
          </a:bodyPr>
          <a:lstStyle/>
          <a:p>
            <a:pPr algn="ctr"/>
            <a:r>
              <a:rPr lang="en-US" sz="4000" dirty="0" smtClean="0">
                <a:latin typeface="Felix Titling" panose="04060505060202020A04" pitchFamily="82" charset="0"/>
              </a:rPr>
              <a:t>Exodus </a:t>
            </a:r>
          </a:p>
          <a:p>
            <a:pPr algn="ctr"/>
            <a:r>
              <a:rPr lang="en-US" sz="4000" dirty="0" smtClean="0">
                <a:latin typeface="Felix Titling" panose="04060505060202020A04" pitchFamily="82" charset="0"/>
              </a:rPr>
              <a:t>32:7-24, 30-35</a:t>
            </a:r>
            <a:endParaRPr lang="en-US" sz="4000" dirty="0">
              <a:latin typeface="Felix Titling" panose="04060505060202020A04" pitchFamily="82" charset="0"/>
            </a:endParaRPr>
          </a:p>
        </p:txBody>
      </p:sp>
    </p:spTree>
    <p:extLst>
      <p:ext uri="{BB962C8B-B14F-4D97-AF65-F5344CB8AC3E}">
        <p14:creationId xmlns:p14="http://schemas.microsoft.com/office/powerpoint/2010/main" val="3070614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5078313"/>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32:7-14</a:t>
            </a:r>
          </a:p>
          <a:p>
            <a:pPr algn="ctr"/>
            <a:r>
              <a:rPr lang="en-US" sz="5400" b="1" dirty="0" smtClean="0">
                <a:solidFill>
                  <a:srgbClr val="FF9900"/>
                </a:solidFill>
                <a:latin typeface="Swiss 721 Condensed" panose="02000506040000020004" pitchFamily="2" charset="0"/>
              </a:rPr>
              <a:t>10. </a:t>
            </a:r>
            <a:r>
              <a:rPr lang="en-US" sz="5400" dirty="0" smtClean="0">
                <a:latin typeface="Swiss 721 Condensed" panose="02000506040000020004" pitchFamily="2" charset="0"/>
              </a:rPr>
              <a:t>Now therefore, let Me alone, that My wrath may burn hot against them and I may consume them. And I will make of you a great nation.”</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596634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6740307"/>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32:7-14</a:t>
            </a:r>
          </a:p>
          <a:p>
            <a:pPr algn="ctr"/>
            <a:r>
              <a:rPr lang="en-US" sz="5400" b="1" dirty="0" smtClean="0">
                <a:solidFill>
                  <a:srgbClr val="FF9900"/>
                </a:solidFill>
                <a:latin typeface="Swiss 721 Condensed" panose="02000506040000020004" pitchFamily="2" charset="0"/>
              </a:rPr>
              <a:t>11. </a:t>
            </a:r>
            <a:r>
              <a:rPr lang="en-US" sz="5400" dirty="0" smtClean="0">
                <a:latin typeface="Swiss 721 Condensed" panose="02000506040000020004" pitchFamily="2" charset="0"/>
              </a:rPr>
              <a:t>Then Moses pleaded with the Lord his God, and said: “Lord, why does Your wrath burn hot against Your people whom You have brought out of the land of Egypt with great power and with a mighty hand?</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440844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630942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32:7-14</a:t>
            </a:r>
          </a:p>
          <a:p>
            <a:pPr algn="ctr"/>
            <a:r>
              <a:rPr lang="en-US" sz="5000" b="1" dirty="0" smtClean="0">
                <a:solidFill>
                  <a:srgbClr val="FF9900"/>
                </a:solidFill>
                <a:latin typeface="Swiss 721 Condensed" panose="02000506040000020004" pitchFamily="2" charset="0"/>
              </a:rPr>
              <a:t>12. </a:t>
            </a:r>
            <a:r>
              <a:rPr lang="en-US" sz="5000" dirty="0" smtClean="0">
                <a:latin typeface="Swiss 721 Condensed" panose="02000506040000020004" pitchFamily="2" charset="0"/>
              </a:rPr>
              <a:t>Why should the Egyptians speak, and say ‘He brought them out to harm them, to kill them in the mountains, and to consume them from the face of the earth’? Turn from </a:t>
            </a:r>
            <a:r>
              <a:rPr lang="en-US" sz="5000" dirty="0" smtClean="0">
                <a:latin typeface="Swiss 721 Condensed" panose="02000506040000020004" pitchFamily="2" charset="0"/>
              </a:rPr>
              <a:t>Your </a:t>
            </a:r>
            <a:r>
              <a:rPr lang="en-US" sz="5000" dirty="0" smtClean="0">
                <a:latin typeface="Swiss 721 Condensed" panose="02000506040000020004" pitchFamily="2" charset="0"/>
              </a:rPr>
              <a:t>fierce wrath, and relent from this harm to Your people.</a:t>
            </a:r>
            <a:endParaRPr lang="en-US" sz="50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366083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6740307"/>
          </a:xfrm>
          <a:prstGeom prst="rect">
            <a:avLst/>
          </a:prstGeom>
          <a:noFill/>
        </p:spPr>
        <p:txBody>
          <a:bodyPr wrap="square" rtlCol="0">
            <a:spAutoFit/>
          </a:bodyPr>
          <a:lstStyle/>
          <a:p>
            <a:pPr algn="ctr"/>
            <a:r>
              <a:rPr lang="en-US" sz="4800" b="1" dirty="0" smtClean="0">
                <a:solidFill>
                  <a:srgbClr val="FF9900"/>
                </a:solidFill>
                <a:latin typeface="Felix Titling" panose="04060505060202020A04" pitchFamily="82" charset="0"/>
              </a:rPr>
              <a:t>EXODUS 32:7-14</a:t>
            </a:r>
          </a:p>
          <a:p>
            <a:pPr algn="ctr"/>
            <a:r>
              <a:rPr lang="en-US" sz="4800" b="1" dirty="0" smtClean="0">
                <a:solidFill>
                  <a:srgbClr val="FF9900"/>
                </a:solidFill>
                <a:latin typeface="Swiss 721 Condensed" panose="02000506040000020004" pitchFamily="2" charset="0"/>
              </a:rPr>
              <a:t>13. </a:t>
            </a:r>
            <a:r>
              <a:rPr lang="en-US" sz="4800" dirty="0" smtClean="0">
                <a:latin typeface="Swiss 721 Condensed" panose="02000506040000020004" pitchFamily="2" charset="0"/>
              </a:rPr>
              <a:t>Remember Abraham, Isaac, and Israel, Your servants, to whom You swore by Your own self, and said to them, ‘I will multiply your descendants as the stars of heaven; and all this land that I have spoken of I give to your descendants, and they shall inherit it forever.’”</a:t>
            </a:r>
            <a:endParaRPr lang="en-US" sz="48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13320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5000"/>
                <a:lumOff val="55000"/>
              </a:schemeClr>
            </a:gs>
            <a:gs pos="55000">
              <a:schemeClr val="bg1"/>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07092" y="115330"/>
            <a:ext cx="8921578" cy="3416320"/>
          </a:xfrm>
          <a:prstGeom prst="rect">
            <a:avLst/>
          </a:prstGeom>
          <a:noFill/>
        </p:spPr>
        <p:txBody>
          <a:bodyPr wrap="square" rtlCol="0">
            <a:spAutoFit/>
          </a:bodyPr>
          <a:lstStyle/>
          <a:p>
            <a:pPr algn="ctr"/>
            <a:r>
              <a:rPr lang="en-US" sz="5400" b="1" dirty="0" smtClean="0">
                <a:solidFill>
                  <a:srgbClr val="FF9900"/>
                </a:solidFill>
                <a:latin typeface="Felix Titling" panose="04060505060202020A04" pitchFamily="82" charset="0"/>
              </a:rPr>
              <a:t>EXODUS 32:7-14</a:t>
            </a:r>
          </a:p>
          <a:p>
            <a:pPr algn="ctr"/>
            <a:r>
              <a:rPr lang="en-US" sz="5400" b="1" dirty="0" smtClean="0">
                <a:solidFill>
                  <a:srgbClr val="FF9900"/>
                </a:solidFill>
                <a:latin typeface="Swiss 721 Condensed" panose="02000506040000020004" pitchFamily="2" charset="0"/>
              </a:rPr>
              <a:t>14. </a:t>
            </a:r>
            <a:r>
              <a:rPr lang="en-US" sz="5400" dirty="0" smtClean="0">
                <a:latin typeface="Swiss 721 Condensed" panose="02000506040000020004" pitchFamily="2" charset="0"/>
              </a:rPr>
              <a:t>So the Lord relented from the harm which He said He would do to His people.</a:t>
            </a:r>
            <a:endParaRPr lang="en-US" sz="5400" dirty="0">
              <a:solidFill>
                <a:srgbClr val="FCAA77"/>
              </a:solidFill>
              <a:latin typeface="Swiss 721 Condensed" panose="02000506040000020004" pitchFamily="2" charset="0"/>
            </a:endParaRPr>
          </a:p>
        </p:txBody>
      </p:sp>
    </p:spTree>
    <p:extLst>
      <p:ext uri="{BB962C8B-B14F-4D97-AF65-F5344CB8AC3E}">
        <p14:creationId xmlns:p14="http://schemas.microsoft.com/office/powerpoint/2010/main" val="3705874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TotalTime>
  <Words>1396</Words>
  <Application>Microsoft Office PowerPoint</Application>
  <PresentationFormat>On-screen Show (4:3)</PresentationFormat>
  <Paragraphs>105</Paragraphs>
  <Slides>48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Calibri</vt:lpstr>
      <vt:lpstr>Calibri Light</vt:lpstr>
      <vt:lpstr>Felix Titling</vt:lpstr>
      <vt:lpstr>Pristina</vt:lpstr>
      <vt:lpstr>Rockwell</vt:lpstr>
      <vt:lpstr>Swiss 721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11</cp:revision>
  <dcterms:created xsi:type="dcterms:W3CDTF">2017-08-10T19:12:17Z</dcterms:created>
  <dcterms:modified xsi:type="dcterms:W3CDTF">2017-08-11T15:22:03Z</dcterms:modified>
</cp:coreProperties>
</file>